
<file path=[Content_Types].xml><?xml version="1.0" encoding="utf-8"?>
<Types xmlns="http://schemas.openxmlformats.org/package/2006/content-types">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92" r:id="rId2"/>
    <p:sldMasterId id="2147483704" r:id="rId3"/>
    <p:sldMasterId id="2147483716" r:id="rId4"/>
    <p:sldMasterId id="2147483728" r:id="rId5"/>
  </p:sldMasterIdLst>
  <p:notesMasterIdLst>
    <p:notesMasterId r:id="rId72"/>
  </p:notesMasterIdLst>
  <p:handoutMasterIdLst>
    <p:handoutMasterId r:id="rId73"/>
  </p:handoutMasterIdLst>
  <p:sldIdLst>
    <p:sldId id="256" r:id="rId6"/>
    <p:sldId id="1457" r:id="rId7"/>
    <p:sldId id="1454" r:id="rId8"/>
    <p:sldId id="1458" r:id="rId9"/>
    <p:sldId id="1459" r:id="rId10"/>
    <p:sldId id="1460" r:id="rId11"/>
    <p:sldId id="1461" r:id="rId12"/>
    <p:sldId id="1462" r:id="rId13"/>
    <p:sldId id="1463" r:id="rId14"/>
    <p:sldId id="1464" r:id="rId15"/>
    <p:sldId id="1465" r:id="rId16"/>
    <p:sldId id="1466" r:id="rId17"/>
    <p:sldId id="1467" r:id="rId18"/>
    <p:sldId id="1468" r:id="rId19"/>
    <p:sldId id="1469" r:id="rId20"/>
    <p:sldId id="1470" r:id="rId21"/>
    <p:sldId id="1471" r:id="rId22"/>
    <p:sldId id="1472" r:id="rId23"/>
    <p:sldId id="1473" r:id="rId24"/>
    <p:sldId id="1474" r:id="rId25"/>
    <p:sldId id="1475" r:id="rId26"/>
    <p:sldId id="1476" r:id="rId27"/>
    <p:sldId id="1477" r:id="rId28"/>
    <p:sldId id="1478" r:id="rId29"/>
    <p:sldId id="1479" r:id="rId30"/>
    <p:sldId id="1480" r:id="rId31"/>
    <p:sldId id="1481" r:id="rId32"/>
    <p:sldId id="1482" r:id="rId33"/>
    <p:sldId id="1483" r:id="rId34"/>
    <p:sldId id="1484" r:id="rId35"/>
    <p:sldId id="1485" r:id="rId36"/>
    <p:sldId id="1486" r:id="rId37"/>
    <p:sldId id="1487" r:id="rId38"/>
    <p:sldId id="1488" r:id="rId39"/>
    <p:sldId id="1489" r:id="rId40"/>
    <p:sldId id="1490" r:id="rId41"/>
    <p:sldId id="1491" r:id="rId42"/>
    <p:sldId id="1492" r:id="rId43"/>
    <p:sldId id="1493" r:id="rId44"/>
    <p:sldId id="1494" r:id="rId45"/>
    <p:sldId id="1495" r:id="rId46"/>
    <p:sldId id="1496" r:id="rId47"/>
    <p:sldId id="1497" r:id="rId48"/>
    <p:sldId id="1498" r:id="rId49"/>
    <p:sldId id="1499" r:id="rId50"/>
    <p:sldId id="1500" r:id="rId51"/>
    <p:sldId id="1501" r:id="rId52"/>
    <p:sldId id="1502" r:id="rId53"/>
    <p:sldId id="1503" r:id="rId54"/>
    <p:sldId id="1504" r:id="rId55"/>
    <p:sldId id="1505" r:id="rId56"/>
    <p:sldId id="1506" r:id="rId57"/>
    <p:sldId id="1507" r:id="rId58"/>
    <p:sldId id="1508" r:id="rId59"/>
    <p:sldId id="1509" r:id="rId60"/>
    <p:sldId id="1510" r:id="rId61"/>
    <p:sldId id="1511" r:id="rId62"/>
    <p:sldId id="1512" r:id="rId63"/>
    <p:sldId id="1513" r:id="rId64"/>
    <p:sldId id="1514" r:id="rId65"/>
    <p:sldId id="1515" r:id="rId66"/>
    <p:sldId id="1516" r:id="rId67"/>
    <p:sldId id="1517" r:id="rId68"/>
    <p:sldId id="1518" r:id="rId69"/>
    <p:sldId id="1519" r:id="rId70"/>
    <p:sldId id="1520"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527" autoAdjust="0"/>
  </p:normalViewPr>
  <p:slideViewPr>
    <p:cSldViewPr snapToGrid="0">
      <p:cViewPr varScale="1">
        <p:scale>
          <a:sx n="143" d="100"/>
          <a:sy n="143" d="100"/>
        </p:scale>
        <p:origin x="884" y="68"/>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23" d="100"/>
          <a:sy n="123" d="100"/>
        </p:scale>
        <p:origin x="4904" y="8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29"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669CFD-328E-4760-9332-97AC06BEEEEC}" type="datetimeFigureOut">
              <a:rPr lang="en-US" smtClean="0"/>
              <a:t>2/12/2020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3B46486-9398-4514-B0E8-02E83D6802A0}" type="slidenum">
              <a:rPr lang="en-US" smtClean="0"/>
              <a:t>‹#›</a:t>
            </a:fld>
            <a:endParaRPr lang="en-US"/>
          </a:p>
        </p:txBody>
      </p:sp>
    </p:spTree>
    <p:extLst>
      <p:ext uri="{BB962C8B-B14F-4D97-AF65-F5344CB8AC3E}">
        <p14:creationId xmlns:p14="http://schemas.microsoft.com/office/powerpoint/2010/main" val="4286810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F5E7EB-0097-4BEC-B1F6-65CBBBF5455F}" type="datetimeFigureOut">
              <a:rPr lang="en-US" smtClean="0"/>
              <a:t>2/12/2020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610F1B-C815-4D63-837F-DE9BF80525A3}" type="slidenum">
              <a:rPr lang="en-US" smtClean="0"/>
              <a:t>‹#›</a:t>
            </a:fld>
            <a:endParaRPr lang="en-US"/>
          </a:p>
        </p:txBody>
      </p:sp>
    </p:spTree>
    <p:extLst>
      <p:ext uri="{BB962C8B-B14F-4D97-AF65-F5344CB8AC3E}">
        <p14:creationId xmlns:p14="http://schemas.microsoft.com/office/powerpoint/2010/main" val="3083106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F7A6CE-1950-4FB3-BBC1-478A128D08EC}" type="slidenum">
              <a:rPr lang="en-US"/>
              <a:pPr/>
              <a:t>4</a:t>
            </a:fld>
            <a:endParaRPr lang="en-US"/>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p:txBody>
          <a:bodyPr/>
          <a:lstStyle/>
          <a:p>
            <a:r>
              <a:rPr lang="en-US" sz="900" dirty="0"/>
              <a:t>A block is a collection of threads that can cooperate with each other by: </a:t>
            </a:r>
          </a:p>
          <a:p>
            <a:pPr marL="171450" indent="-171450">
              <a:buFont typeface="Arial" panose="020B0604020202020204" pitchFamily="34" charset="0"/>
              <a:buChar char="•"/>
            </a:pPr>
            <a:r>
              <a:rPr lang="en-US" sz="900" dirty="0"/>
              <a:t>Synchronizing their execution</a:t>
            </a:r>
          </a:p>
          <a:p>
            <a:pPr marL="171450" indent="-171450">
              <a:buFont typeface="Arial" panose="020B0604020202020204" pitchFamily="34" charset="0"/>
              <a:buChar char="•"/>
            </a:pPr>
            <a:r>
              <a:rPr lang="en-US" sz="900" dirty="0"/>
              <a:t>Efficiently sharing data through a low-latency shared memory</a:t>
            </a:r>
          </a:p>
          <a:p>
            <a:endParaRPr lang="en-US" sz="900" dirty="0"/>
          </a:p>
          <a:p>
            <a:r>
              <a:rPr lang="en-US" sz="900" dirty="0"/>
              <a:t>Each thread </a:t>
            </a:r>
            <a:r>
              <a:rPr lang="en-US" sz="900" b="1" dirty="0"/>
              <a:t>must know what piece</a:t>
            </a:r>
            <a:r>
              <a:rPr lang="en-US" sz="900" b="1" baseline="0" dirty="0"/>
              <a:t> of data it’s working on </a:t>
            </a:r>
            <a:r>
              <a:rPr lang="en-US" sz="900" baseline="0" dirty="0">
                <a:sym typeface="Wingdings" panose="05000000000000000000" pitchFamily="2" charset="2"/>
              </a:rPr>
              <a:t> must be able to “differentiate” itself from other threads in the same block or in a different block</a:t>
            </a:r>
            <a:endParaRPr lang="en-US" sz="900" dirty="0"/>
          </a:p>
          <a:p>
            <a:endParaRPr lang="en-US" sz="900" dirty="0"/>
          </a:p>
          <a:p>
            <a:r>
              <a:rPr lang="en-US" sz="900" dirty="0"/>
              <a:t>Exercise:</a:t>
            </a:r>
          </a:p>
          <a:p>
            <a:pPr marL="171450" indent="-171450">
              <a:buFont typeface="Arial" panose="020B0604020202020204" pitchFamily="34" charset="0"/>
              <a:buChar char="•"/>
            </a:pPr>
            <a:r>
              <a:rPr lang="en-US" sz="900" dirty="0"/>
              <a:t>How was the grid defined here (how many dimensions, how</a:t>
            </a:r>
            <a:r>
              <a:rPr lang="en-US" sz="900" baseline="0" dirty="0"/>
              <a:t> many blocks in each direction)?</a:t>
            </a:r>
          </a:p>
          <a:p>
            <a:pPr marL="171450" indent="-171450">
              <a:buFont typeface="Arial" panose="020B0604020202020204" pitchFamily="34" charset="0"/>
              <a:buChar char="•"/>
            </a:pPr>
            <a:r>
              <a:rPr lang="en-US" sz="900" baseline="0" dirty="0"/>
              <a:t>How was a block defined?</a:t>
            </a:r>
            <a:endParaRPr lang="en-US" sz="900" dirty="0"/>
          </a:p>
        </p:txBody>
      </p:sp>
    </p:spTree>
    <p:extLst>
      <p:ext uri="{BB962C8B-B14F-4D97-AF65-F5344CB8AC3E}">
        <p14:creationId xmlns:p14="http://schemas.microsoft.com/office/powerpoint/2010/main" val="36772217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3316F4-6164-4A4F-8589-F96561CA2581}" type="slidenum">
              <a:rPr lang="en-US"/>
              <a:pPr/>
              <a:t>14</a:t>
            </a:fld>
            <a:endParaRPr lang="en-US"/>
          </a:p>
        </p:txBody>
      </p:sp>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9087325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DAB2D0-77B6-4A31-A42B-DCCE280A2D06}" type="slidenum">
              <a:rPr lang="en-US"/>
              <a:pPr/>
              <a:t>15</a:t>
            </a:fld>
            <a:endParaRPr lang="en-US"/>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p:txBody>
          <a:bodyPr/>
          <a:lstStyle/>
          <a:p>
            <a:r>
              <a:rPr lang="en-US" sz="900" b="1" dirty="0"/>
              <a:t>Discuss why we have the local variable </a:t>
            </a:r>
            <a:r>
              <a:rPr lang="en-US" sz="900" b="1" dirty="0" err="1"/>
              <a:t>Pvalue</a:t>
            </a:r>
            <a:endParaRPr lang="en-US" sz="900" b="1" dirty="0"/>
          </a:p>
          <a:p>
            <a:pPr marL="171450" indent="-171450">
              <a:buFont typeface="Arial" panose="020B0604020202020204" pitchFamily="34" charset="0"/>
              <a:buChar char="•"/>
            </a:pPr>
            <a:r>
              <a:rPr lang="en-US" sz="900" dirty="0"/>
              <a:t>if we updated directly into the desired entry of P, we would make trips to global memory at each iteration</a:t>
            </a:r>
          </a:p>
          <a:p>
            <a:pPr marL="171450" indent="-171450">
              <a:buFont typeface="Arial" panose="020B0604020202020204" pitchFamily="34" charset="0"/>
              <a:buChar char="•"/>
            </a:pPr>
            <a:r>
              <a:rPr lang="en-US" sz="900" dirty="0" err="1"/>
              <a:t>Pvalue</a:t>
            </a:r>
            <a:r>
              <a:rPr lang="en-US" sz="900" dirty="0"/>
              <a:t> declared</a:t>
            </a:r>
            <a:r>
              <a:rPr lang="en-US" sz="900" baseline="0" dirty="0"/>
              <a:t> here is local (and stored in a register)</a:t>
            </a:r>
          </a:p>
          <a:p>
            <a:pPr marL="171450" indent="-171450">
              <a:buFont typeface="Arial" panose="020B0604020202020204" pitchFamily="34" charset="0"/>
              <a:buChar char="•"/>
            </a:pPr>
            <a:r>
              <a:rPr lang="en-US" sz="900" baseline="0" dirty="0"/>
              <a:t>we make a single trip to global memory to deposit the aggregate </a:t>
            </a:r>
            <a:r>
              <a:rPr lang="en-US" sz="900" baseline="0" dirty="0" err="1"/>
              <a:t>Pvalue</a:t>
            </a:r>
            <a:endParaRPr lang="en-US" sz="900" baseline="0" dirty="0"/>
          </a:p>
          <a:p>
            <a:pPr marL="171450" indent="-171450">
              <a:buFont typeface="Arial" panose="020B0604020202020204" pitchFamily="34" charset="0"/>
              <a:buChar char="•"/>
            </a:pPr>
            <a:endParaRPr lang="en-US" sz="900" baseline="0" dirty="0"/>
          </a:p>
          <a:p>
            <a:pPr marL="0" indent="0">
              <a:buFont typeface="Arial" panose="020B0604020202020204" pitchFamily="34" charset="0"/>
              <a:buNone/>
            </a:pPr>
            <a:r>
              <a:rPr lang="en-US" sz="900" baseline="0" dirty="0"/>
              <a:t>Note: a similar “trick” used in CPU code.  There it has to do with not trashing the cache.</a:t>
            </a:r>
            <a:endParaRPr lang="en-US" sz="900" dirty="0"/>
          </a:p>
        </p:txBody>
      </p:sp>
    </p:spTree>
    <p:extLst>
      <p:ext uri="{BB962C8B-B14F-4D97-AF65-F5344CB8AC3E}">
        <p14:creationId xmlns:p14="http://schemas.microsoft.com/office/powerpoint/2010/main" val="140823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B9DA12-866A-40BB-9DAF-48E3F10F3B5F}" type="slidenum">
              <a:rPr lang="en-US"/>
              <a:pPr/>
              <a:t>16</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r>
              <a:rPr lang="en-US" sz="900" b="1" dirty="0"/>
              <a:t>QUESTION</a:t>
            </a:r>
            <a:r>
              <a:rPr lang="en-US" sz="900" dirty="0"/>
              <a:t>:  why is the 1</a:t>
            </a:r>
            <a:r>
              <a:rPr lang="en-US" sz="900" baseline="30000" dirty="0"/>
              <a:t>st</a:t>
            </a:r>
            <a:r>
              <a:rPr lang="en-US" sz="900" dirty="0"/>
              <a:t> argument of </a:t>
            </a:r>
            <a:r>
              <a:rPr lang="en-US" sz="900" dirty="0" err="1"/>
              <a:t>cudaMalloc</a:t>
            </a:r>
            <a:r>
              <a:rPr lang="en-US" sz="900" dirty="0"/>
              <a:t> a void**?   Must </a:t>
            </a:r>
            <a:r>
              <a:rPr lang="en-US" sz="900" b="1" dirty="0"/>
              <a:t>return</a:t>
            </a:r>
            <a:r>
              <a:rPr lang="en-US" sz="900" dirty="0"/>
              <a:t> a pointer</a:t>
            </a:r>
          </a:p>
          <a:p>
            <a:endParaRPr lang="en-US" sz="900" dirty="0"/>
          </a:p>
          <a:p>
            <a:r>
              <a:rPr lang="en-US" sz="900" dirty="0"/>
              <a:t>Note: The C </a:t>
            </a:r>
            <a:r>
              <a:rPr lang="en-US" sz="900" dirty="0" err="1"/>
              <a:t>malloc</a:t>
            </a:r>
            <a:r>
              <a:rPr lang="en-US" sz="900" dirty="0"/>
              <a:t> returns by return value, not</a:t>
            </a:r>
            <a:r>
              <a:rPr lang="en-US" sz="900" baseline="0" dirty="0"/>
              <a:t> through an argument!   So, it can have a signature</a:t>
            </a:r>
            <a:br>
              <a:rPr lang="en-US" sz="900" baseline="0" dirty="0"/>
            </a:br>
            <a:r>
              <a:rPr lang="en-US" sz="900" b="1" i="0" kern="1200" dirty="0">
                <a:solidFill>
                  <a:schemeClr val="tx1"/>
                </a:solidFill>
                <a:effectLst/>
                <a:latin typeface="Arial" charset="0"/>
                <a:ea typeface="+mn-ea"/>
                <a:cs typeface="+mn-cs"/>
              </a:rPr>
              <a:t>void *</a:t>
            </a:r>
            <a:r>
              <a:rPr lang="en-US" sz="900" b="1" i="0" kern="1200" dirty="0" err="1">
                <a:solidFill>
                  <a:schemeClr val="tx1"/>
                </a:solidFill>
                <a:effectLst/>
                <a:latin typeface="Arial" charset="0"/>
                <a:ea typeface="+mn-ea"/>
                <a:cs typeface="+mn-cs"/>
              </a:rPr>
              <a:t>malloc</a:t>
            </a:r>
            <a:r>
              <a:rPr lang="en-US" sz="900" b="1" i="0" kern="1200" dirty="0">
                <a:solidFill>
                  <a:schemeClr val="tx1"/>
                </a:solidFill>
                <a:effectLst/>
                <a:latin typeface="Arial" charset="0"/>
                <a:ea typeface="+mn-ea"/>
                <a:cs typeface="+mn-cs"/>
              </a:rPr>
              <a:t>(</a:t>
            </a:r>
            <a:r>
              <a:rPr lang="en-US" sz="900" b="1" i="0" kern="1200" dirty="0" err="1">
                <a:solidFill>
                  <a:schemeClr val="tx1"/>
                </a:solidFill>
                <a:effectLst/>
                <a:latin typeface="Arial" charset="0"/>
                <a:ea typeface="+mn-ea"/>
                <a:cs typeface="+mn-cs"/>
              </a:rPr>
              <a:t>size_t</a:t>
            </a:r>
            <a:r>
              <a:rPr lang="en-US" sz="900" b="1" i="0" kern="1200" dirty="0">
                <a:solidFill>
                  <a:schemeClr val="tx1"/>
                </a:solidFill>
                <a:effectLst/>
                <a:latin typeface="Arial" charset="0"/>
                <a:ea typeface="+mn-ea"/>
                <a:cs typeface="+mn-cs"/>
              </a:rPr>
              <a:t> size)</a:t>
            </a:r>
            <a:r>
              <a:rPr lang="en-US" sz="900" dirty="0"/>
              <a:t> </a:t>
            </a:r>
          </a:p>
        </p:txBody>
      </p:sp>
    </p:spTree>
    <p:extLst>
      <p:ext uri="{BB962C8B-B14F-4D97-AF65-F5344CB8AC3E}">
        <p14:creationId xmlns:p14="http://schemas.microsoft.com/office/powerpoint/2010/main" val="11083699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RECALL:  make sure you do not access outside of bounds.</a:t>
            </a:r>
          </a:p>
          <a:p>
            <a:r>
              <a:rPr lang="en-US" sz="900" dirty="0"/>
              <a:t>Always, check the thread ID against the data size.</a:t>
            </a:r>
          </a:p>
          <a:p>
            <a:endParaRPr lang="en-US" sz="900" dirty="0"/>
          </a:p>
          <a:p>
            <a:r>
              <a:rPr lang="en-US" sz="900" dirty="0"/>
              <a:t>Mapping threads &lt;-&gt;</a:t>
            </a:r>
            <a:r>
              <a:rPr lang="en-US" sz="900" baseline="0" dirty="0"/>
              <a:t> work is a recurring theme in CUDA programming.  Important to do it right!   Frustrating arithmetic and logic.</a:t>
            </a:r>
            <a:endParaRPr lang="en-US" sz="900" dirty="0"/>
          </a:p>
        </p:txBody>
      </p:sp>
      <p:sp>
        <p:nvSpPr>
          <p:cNvPr id="4" name="Slide Number Placeholder 3"/>
          <p:cNvSpPr>
            <a:spLocks noGrp="1"/>
          </p:cNvSpPr>
          <p:nvPr>
            <p:ph type="sldNum" sz="quarter" idx="10"/>
          </p:nvPr>
        </p:nvSpPr>
        <p:spPr/>
        <p:txBody>
          <a:bodyPr/>
          <a:lstStyle/>
          <a:p>
            <a:fld id="{ACA57CD3-0AAD-47D4-AA49-9D7CA2CEB419}" type="slidenum">
              <a:rPr lang="en-US" smtClean="0"/>
              <a:pPr/>
              <a:t>17</a:t>
            </a:fld>
            <a:endParaRPr lang="en-US"/>
          </a:p>
        </p:txBody>
      </p:sp>
    </p:spTree>
    <p:extLst>
      <p:ext uri="{BB962C8B-B14F-4D97-AF65-F5344CB8AC3E}">
        <p14:creationId xmlns:p14="http://schemas.microsoft.com/office/powerpoint/2010/main" val="49320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Why do we use:  </a:t>
            </a:r>
          </a:p>
          <a:p>
            <a:r>
              <a:rPr lang="en-US" sz="900" dirty="0"/>
              <a:t>    </a:t>
            </a:r>
            <a:r>
              <a:rPr lang="en-US" sz="900" dirty="0" err="1"/>
              <a:t>blocksPerGrid</a:t>
            </a:r>
            <a:r>
              <a:rPr lang="en-US" sz="900" dirty="0"/>
              <a:t> = </a:t>
            </a:r>
            <a:r>
              <a:rPr lang="en-US" sz="900" dirty="0" err="1"/>
              <a:t>arraySize</a:t>
            </a:r>
            <a:r>
              <a:rPr lang="en-US" sz="900" dirty="0"/>
              <a:t>/</a:t>
            </a:r>
            <a:r>
              <a:rPr lang="en-US" sz="900" dirty="0" err="1"/>
              <a:t>threadsPerBlock</a:t>
            </a:r>
            <a:r>
              <a:rPr lang="en-US" sz="900" dirty="0"/>
              <a:t> </a:t>
            </a:r>
            <a:r>
              <a:rPr lang="en-US" sz="900" b="1" dirty="0"/>
              <a:t>+ 1</a:t>
            </a:r>
            <a:r>
              <a:rPr lang="en-US" sz="900" dirty="0"/>
              <a:t> ?</a:t>
            </a:r>
          </a:p>
          <a:p>
            <a:r>
              <a:rPr lang="en-US" sz="900" dirty="0"/>
              <a:t>Is this the best way to calculate the </a:t>
            </a:r>
            <a:r>
              <a:rPr lang="en-US" sz="900" dirty="0" err="1"/>
              <a:t>blockSize</a:t>
            </a:r>
            <a:r>
              <a:rPr lang="en-US" sz="900" dirty="0"/>
              <a:t>?  </a:t>
            </a:r>
            <a:r>
              <a:rPr lang="en-US" sz="900" b="1" dirty="0"/>
              <a:t>NO</a:t>
            </a:r>
          </a:p>
          <a:p>
            <a:r>
              <a:rPr lang="en-US" sz="900" dirty="0"/>
              <a:t>What happens if we have </a:t>
            </a:r>
            <a:r>
              <a:rPr lang="en-US" sz="900" dirty="0" err="1"/>
              <a:t>arraySize</a:t>
            </a:r>
            <a:r>
              <a:rPr lang="en-US" sz="900" dirty="0"/>
              <a:t> = 1024?</a:t>
            </a:r>
          </a:p>
          <a:p>
            <a:r>
              <a:rPr lang="en-US" sz="900" dirty="0"/>
              <a:t>How</a:t>
            </a:r>
            <a:r>
              <a:rPr lang="en-US" sz="900" baseline="0" dirty="0"/>
              <a:t> many blocks do we need?  </a:t>
            </a:r>
            <a:r>
              <a:rPr lang="en-US" sz="900" b="1" baseline="0" dirty="0"/>
              <a:t>2</a:t>
            </a:r>
          </a:p>
          <a:p>
            <a:r>
              <a:rPr lang="en-US" sz="900" baseline="0" dirty="0"/>
              <a:t>How many do we actually configure? </a:t>
            </a:r>
            <a:r>
              <a:rPr lang="en-US" sz="900" b="1" baseline="0" dirty="0"/>
              <a:t>3</a:t>
            </a:r>
          </a:p>
          <a:p>
            <a:endParaRPr lang="en-US" sz="900" b="0" baseline="0" dirty="0"/>
          </a:p>
          <a:p>
            <a:r>
              <a:rPr lang="en-US" sz="900" b="0" baseline="0" dirty="0"/>
              <a:t>Better:</a:t>
            </a:r>
          </a:p>
          <a:p>
            <a:r>
              <a:rPr lang="en-US" sz="900" b="1" baseline="0" dirty="0"/>
              <a:t>  </a:t>
            </a:r>
            <a:r>
              <a:rPr lang="en-US" sz="900" b="1" baseline="0" dirty="0" err="1"/>
              <a:t>blocksPerGrid</a:t>
            </a:r>
            <a:r>
              <a:rPr lang="en-US" sz="900" b="1" baseline="0" dirty="0"/>
              <a:t> = (</a:t>
            </a:r>
            <a:r>
              <a:rPr lang="en-US" sz="900" b="1" baseline="0" dirty="0" err="1"/>
              <a:t>arraySize</a:t>
            </a:r>
            <a:r>
              <a:rPr lang="en-US" sz="900" b="1" baseline="0" dirty="0"/>
              <a:t> + </a:t>
            </a:r>
            <a:r>
              <a:rPr lang="en-US" sz="900" b="1" baseline="0" dirty="0" err="1"/>
              <a:t>threadsPerBlock</a:t>
            </a:r>
            <a:r>
              <a:rPr lang="en-US" sz="900" b="1" baseline="0" dirty="0"/>
              <a:t> – 1) / </a:t>
            </a:r>
            <a:r>
              <a:rPr lang="en-US" sz="900" b="1" baseline="0" dirty="0" err="1"/>
              <a:t>threadsPerBlock</a:t>
            </a:r>
            <a:endParaRPr lang="en-US" sz="900" b="1" dirty="0"/>
          </a:p>
        </p:txBody>
      </p:sp>
      <p:sp>
        <p:nvSpPr>
          <p:cNvPr id="4" name="Slide Number Placeholder 3"/>
          <p:cNvSpPr>
            <a:spLocks noGrp="1"/>
          </p:cNvSpPr>
          <p:nvPr>
            <p:ph type="sldNum" sz="quarter" idx="10"/>
          </p:nvPr>
        </p:nvSpPr>
        <p:spPr/>
        <p:txBody>
          <a:bodyPr/>
          <a:lstStyle/>
          <a:p>
            <a:fld id="{ACA57CD3-0AAD-47D4-AA49-9D7CA2CEB419}" type="slidenum">
              <a:rPr lang="en-US" smtClean="0"/>
              <a:pPr/>
              <a:t>18</a:t>
            </a:fld>
            <a:endParaRPr lang="en-US"/>
          </a:p>
        </p:txBody>
      </p:sp>
    </p:spTree>
    <p:extLst>
      <p:ext uri="{BB962C8B-B14F-4D97-AF65-F5344CB8AC3E}">
        <p14:creationId xmlns:p14="http://schemas.microsoft.com/office/powerpoint/2010/main" val="1271302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Kernel: sequence of steps that a thread performs</a:t>
            </a:r>
          </a:p>
          <a:p>
            <a:r>
              <a:rPr lang="en-US" sz="1050" dirty="0"/>
              <a:t>Discuss the mapping from thread index to task</a:t>
            </a:r>
          </a:p>
        </p:txBody>
      </p:sp>
      <p:sp>
        <p:nvSpPr>
          <p:cNvPr id="4" name="Slide Number Placeholder 3"/>
          <p:cNvSpPr>
            <a:spLocks noGrp="1"/>
          </p:cNvSpPr>
          <p:nvPr>
            <p:ph type="sldNum" sz="quarter" idx="10"/>
          </p:nvPr>
        </p:nvSpPr>
        <p:spPr/>
        <p:txBody>
          <a:bodyPr/>
          <a:lstStyle/>
          <a:p>
            <a:fld id="{ACA57CD3-0AAD-47D4-AA49-9D7CA2CEB419}" type="slidenum">
              <a:rPr lang="en-US" smtClean="0"/>
              <a:pPr/>
              <a:t>19</a:t>
            </a:fld>
            <a:endParaRPr lang="en-US"/>
          </a:p>
        </p:txBody>
      </p:sp>
    </p:spTree>
    <p:extLst>
      <p:ext uri="{BB962C8B-B14F-4D97-AF65-F5344CB8AC3E}">
        <p14:creationId xmlns:p14="http://schemas.microsoft.com/office/powerpoint/2010/main" val="3947247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Made up example, where a block can only have 8 threads,</a:t>
            </a:r>
            <a:r>
              <a:rPr lang="en-US" sz="800" baseline="0" dirty="0"/>
              <a:t> but we want to process an array with 32 entries.  </a:t>
            </a:r>
            <a:endParaRPr lang="en-US" sz="800" dirty="0"/>
          </a:p>
          <a:p>
            <a:r>
              <a:rPr lang="en-US" sz="800" dirty="0"/>
              <a:t>0 &lt;= </a:t>
            </a:r>
            <a:r>
              <a:rPr lang="en-US" sz="800" dirty="0" err="1"/>
              <a:t>threadIdx.x</a:t>
            </a:r>
            <a:r>
              <a:rPr lang="en-US" sz="800" dirty="0"/>
              <a:t> &lt;= 7</a:t>
            </a:r>
          </a:p>
          <a:p>
            <a:endParaRPr lang="en-US" sz="800" dirty="0"/>
          </a:p>
          <a:p>
            <a:r>
              <a:rPr lang="en-US" sz="800" dirty="0"/>
              <a:t>What thread works on entry 21?</a:t>
            </a:r>
          </a:p>
          <a:p>
            <a:endParaRPr lang="en-US" sz="800" dirty="0"/>
          </a:p>
          <a:p>
            <a:r>
              <a:rPr lang="en-US" sz="800" dirty="0"/>
              <a:t>Identical to finding offset in 1-dimensional storage of a 2-dimensional matrix:</a:t>
            </a:r>
          </a:p>
          <a:p>
            <a:pPr>
              <a:buNone/>
            </a:pPr>
            <a:r>
              <a:rPr lang="en-US" sz="800" dirty="0">
                <a:solidFill>
                  <a:schemeClr val="accent1">
                    <a:lumMod val="75000"/>
                  </a:schemeClr>
                </a:solidFill>
                <a:latin typeface="Courier New" pitchFamily="49" charset="0"/>
                <a:cs typeface="Courier New" pitchFamily="49" charset="0"/>
              </a:rPr>
              <a:t>       </a:t>
            </a:r>
            <a:r>
              <a:rPr lang="en-US" sz="800" dirty="0" err="1">
                <a:solidFill>
                  <a:schemeClr val="accent1">
                    <a:lumMod val="75000"/>
                  </a:schemeClr>
                </a:solidFill>
                <a:latin typeface="Courier New" pitchFamily="49" charset="0"/>
                <a:cs typeface="Courier New" pitchFamily="49" charset="0"/>
              </a:rPr>
              <a:t>int</a:t>
            </a:r>
            <a:r>
              <a:rPr lang="en-US" sz="800" dirty="0">
                <a:latin typeface="Courier New" pitchFamily="49" charset="0"/>
                <a:cs typeface="Courier New" pitchFamily="49" charset="0"/>
              </a:rPr>
              <a:t> index = x + width * y;</a:t>
            </a:r>
            <a:endParaRPr lang="en-US" sz="800" dirty="0"/>
          </a:p>
          <a:p>
            <a:endParaRPr lang="en-GB" sz="800" dirty="0"/>
          </a:p>
        </p:txBody>
      </p:sp>
      <p:sp>
        <p:nvSpPr>
          <p:cNvPr id="4" name="Slide Number Placeholder 3"/>
          <p:cNvSpPr>
            <a:spLocks noGrp="1"/>
          </p:cNvSpPr>
          <p:nvPr>
            <p:ph type="sldNum" sz="quarter" idx="10"/>
          </p:nvPr>
        </p:nvSpPr>
        <p:spPr/>
        <p:txBody>
          <a:bodyPr/>
          <a:lstStyle/>
          <a:p>
            <a:pPr>
              <a:defRPr/>
            </a:pPr>
            <a:fld id="{96879B22-D358-4828-9DF5-093E97D43030}" type="slidenum">
              <a:rPr lang="en-US" smtClean="0"/>
              <a:pPr>
                <a:defRPr/>
              </a:pPr>
              <a:t>24</a:t>
            </a:fld>
            <a:endParaRPr lang="en-US"/>
          </a:p>
        </p:txBody>
      </p:sp>
    </p:spTree>
    <p:extLst>
      <p:ext uri="{BB962C8B-B14F-4D97-AF65-F5344CB8AC3E}">
        <p14:creationId xmlns:p14="http://schemas.microsoft.com/office/powerpoint/2010/main" val="35654278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050" dirty="0"/>
              <a:t>In</a:t>
            </a:r>
            <a:r>
              <a:rPr lang="en-GB" sz="1050" baseline="0" dirty="0"/>
              <a:t> general, the work of a thread is what you would have inside a for loop (but no need for the loop itself)!</a:t>
            </a:r>
            <a:endParaRPr lang="en-GB" sz="1050" dirty="0"/>
          </a:p>
        </p:txBody>
      </p:sp>
      <p:sp>
        <p:nvSpPr>
          <p:cNvPr id="4" name="Slide Number Placeholder 3"/>
          <p:cNvSpPr>
            <a:spLocks noGrp="1"/>
          </p:cNvSpPr>
          <p:nvPr>
            <p:ph type="sldNum" sz="quarter" idx="10"/>
          </p:nvPr>
        </p:nvSpPr>
        <p:spPr/>
        <p:txBody>
          <a:bodyPr/>
          <a:lstStyle/>
          <a:p>
            <a:pPr>
              <a:defRPr/>
            </a:pPr>
            <a:fld id="{96879B22-D358-4828-9DF5-093E97D43030}" type="slidenum">
              <a:rPr lang="en-US" smtClean="0"/>
              <a:pPr>
                <a:defRPr/>
              </a:pPr>
              <a:t>25</a:t>
            </a:fld>
            <a:endParaRPr lang="en-US"/>
          </a:p>
        </p:txBody>
      </p:sp>
    </p:spTree>
    <p:extLst>
      <p:ext uri="{BB962C8B-B14F-4D97-AF65-F5344CB8AC3E}">
        <p14:creationId xmlns:p14="http://schemas.microsoft.com/office/powerpoint/2010/main" val="2678000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22CFF5-784C-49B6-A9C9-1B4DB72FC039}" type="slidenum">
              <a:rPr lang="en-US"/>
              <a:pPr/>
              <a:t>26</a:t>
            </a:fld>
            <a:endParaRPr lang="en-US"/>
          </a:p>
        </p:txBody>
      </p:sp>
      <p:sp>
        <p:nvSpPr>
          <p:cNvPr id="900098" name="Rectangle 2"/>
          <p:cNvSpPr>
            <a:spLocks noGrp="1" noRot="1" noChangeAspect="1" noChangeArrowheads="1" noTextEdit="1"/>
          </p:cNvSpPr>
          <p:nvPr>
            <p:ph type="sldImg"/>
          </p:nvPr>
        </p:nvSpPr>
        <p:spPr>
          <a:ln/>
        </p:spPr>
      </p:sp>
      <p:sp>
        <p:nvSpPr>
          <p:cNvPr id="90009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773890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RECALL: </a:t>
            </a:r>
            <a:r>
              <a:rPr lang="en-US" sz="900" b="1" dirty="0"/>
              <a:t>asynchronous</a:t>
            </a:r>
            <a:r>
              <a:rPr lang="en-US" sz="900" dirty="0"/>
              <a:t> execution on the GPU</a:t>
            </a:r>
          </a:p>
          <a:p>
            <a:r>
              <a:rPr lang="en-US" sz="900" dirty="0"/>
              <a:t>You cannot use timing on the host!   That would give you garbage.</a:t>
            </a:r>
          </a:p>
          <a:p>
            <a:endParaRPr lang="en-US" sz="900" dirty="0"/>
          </a:p>
          <a:p>
            <a:pPr marL="171450" indent="-171450">
              <a:buFont typeface="Arial" panose="020B0604020202020204" pitchFamily="34" charset="0"/>
              <a:buChar char="•"/>
            </a:pPr>
            <a:r>
              <a:rPr lang="en-US" sz="900" dirty="0"/>
              <a:t>Need </a:t>
            </a:r>
            <a:r>
              <a:rPr lang="en-US" sz="900" dirty="0" err="1"/>
              <a:t>cudaEventSynchronize</a:t>
            </a:r>
            <a:r>
              <a:rPr lang="en-US" sz="900" dirty="0"/>
              <a:t> to wait for that event to complete.</a:t>
            </a:r>
          </a:p>
          <a:p>
            <a:pPr marL="171450" indent="-171450">
              <a:buFont typeface="Arial" panose="020B0604020202020204" pitchFamily="34" charset="0"/>
              <a:buChar char="•"/>
            </a:pPr>
            <a:r>
              <a:rPr lang="en-US" sz="900" dirty="0"/>
              <a:t>But we only need this for the </a:t>
            </a:r>
            <a:r>
              <a:rPr lang="en-US" sz="900" dirty="0" err="1"/>
              <a:t>stopEvent</a:t>
            </a:r>
            <a:endParaRPr lang="en-US" sz="900" dirty="0"/>
          </a:p>
          <a:p>
            <a:pPr marL="171450" indent="-171450">
              <a:buFont typeface="Arial" panose="020B0604020202020204" pitchFamily="34" charset="0"/>
              <a:buChar char="•"/>
            </a:pPr>
            <a:r>
              <a:rPr lang="en-US" sz="900" dirty="0"/>
              <a:t>Indeed, the</a:t>
            </a:r>
            <a:r>
              <a:rPr lang="en-US" sz="900" baseline="0" dirty="0"/>
              <a:t> CUDA operations on the GPU execute in order, so no need to “synchronize” the </a:t>
            </a:r>
            <a:r>
              <a:rPr lang="en-US" sz="900" baseline="0" dirty="0" err="1"/>
              <a:t>startEvent</a:t>
            </a:r>
            <a:endParaRPr lang="en-US" sz="900" dirty="0"/>
          </a:p>
        </p:txBody>
      </p:sp>
      <p:sp>
        <p:nvSpPr>
          <p:cNvPr id="4" name="Slide Number Placeholder 3"/>
          <p:cNvSpPr>
            <a:spLocks noGrp="1"/>
          </p:cNvSpPr>
          <p:nvPr>
            <p:ph type="sldNum" sz="quarter" idx="10"/>
          </p:nvPr>
        </p:nvSpPr>
        <p:spPr/>
        <p:txBody>
          <a:bodyPr/>
          <a:lstStyle/>
          <a:p>
            <a:fld id="{ACA57CD3-0AAD-47D4-AA49-9D7CA2CEB419}" type="slidenum">
              <a:rPr lang="en-US" smtClean="0"/>
              <a:pPr/>
              <a:t>28</a:t>
            </a:fld>
            <a:endParaRPr lang="en-US"/>
          </a:p>
        </p:txBody>
      </p:sp>
    </p:spTree>
    <p:extLst>
      <p:ext uri="{BB962C8B-B14F-4D97-AF65-F5344CB8AC3E}">
        <p14:creationId xmlns:p14="http://schemas.microsoft.com/office/powerpoint/2010/main" val="49167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dim3 </a:t>
            </a:r>
            <a:r>
              <a:rPr lang="en-US" sz="1000" dirty="0">
                <a:sym typeface="Wingdings" panose="05000000000000000000" pitchFamily="2" charset="2"/>
              </a:rPr>
              <a:t> unspecified</a:t>
            </a:r>
            <a:r>
              <a:rPr lang="en-US" sz="1000" baseline="0" dirty="0">
                <a:sym typeface="Wingdings" panose="05000000000000000000" pitchFamily="2" charset="2"/>
              </a:rPr>
              <a:t> dimensions are initialized to 1 (not zero!)</a:t>
            </a:r>
            <a:endParaRPr lang="en-US" sz="1000" dirty="0"/>
          </a:p>
          <a:p>
            <a:r>
              <a:rPr lang="en-US" sz="1000" dirty="0" err="1"/>
              <a:t>warpSize</a:t>
            </a:r>
            <a:r>
              <a:rPr lang="en-US" sz="1000" dirty="0"/>
              <a:t> </a:t>
            </a:r>
            <a:r>
              <a:rPr lang="en-US" sz="1000" dirty="0">
                <a:sym typeface="Wingdings" panose="05000000000000000000" pitchFamily="2" charset="2"/>
              </a:rPr>
              <a:t> not used directly by CUDA code</a:t>
            </a:r>
            <a:endParaRPr lang="en-US" sz="1000" dirty="0"/>
          </a:p>
        </p:txBody>
      </p:sp>
      <p:sp>
        <p:nvSpPr>
          <p:cNvPr id="4" name="Slide Number Placeholder 3"/>
          <p:cNvSpPr>
            <a:spLocks noGrp="1"/>
          </p:cNvSpPr>
          <p:nvPr>
            <p:ph type="sldNum" sz="quarter" idx="10"/>
          </p:nvPr>
        </p:nvSpPr>
        <p:spPr/>
        <p:txBody>
          <a:bodyPr/>
          <a:lstStyle/>
          <a:p>
            <a:fld id="{ACA57CD3-0AAD-47D4-AA49-9D7CA2CEB419}" type="slidenum">
              <a:rPr lang="en-US" smtClean="0"/>
              <a:pPr/>
              <a:t>5</a:t>
            </a:fld>
            <a:endParaRPr lang="en-US"/>
          </a:p>
        </p:txBody>
      </p:sp>
    </p:spTree>
    <p:extLst>
      <p:ext uri="{BB962C8B-B14F-4D97-AF65-F5344CB8AC3E}">
        <p14:creationId xmlns:p14="http://schemas.microsoft.com/office/powerpoint/2010/main" val="38586312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Understanding</a:t>
            </a:r>
            <a:r>
              <a:rPr lang="en-US" sz="900" baseline="0" dirty="0"/>
              <a:t> execution scheduling is important for performance (effectively using the hardware).</a:t>
            </a:r>
          </a:p>
          <a:p>
            <a:endParaRPr lang="en-US" sz="900" baseline="0" dirty="0"/>
          </a:p>
          <a:p>
            <a:r>
              <a:rPr lang="en-US" sz="900" baseline="0" dirty="0"/>
              <a:t>Knowing the underlying hardware is also important on the CPU (e.g. being aware of caching – as we will see in the </a:t>
            </a:r>
            <a:r>
              <a:rPr lang="en-US" sz="900" baseline="0" dirty="0" err="1"/>
              <a:t>OpenMP</a:t>
            </a:r>
            <a:r>
              <a:rPr lang="en-US" sz="900" baseline="0" dirty="0"/>
              <a:t> section). However, the compiler and tool development on the GPU is much more recent and more is left to the developer.</a:t>
            </a:r>
            <a:endParaRPr lang="en-US" sz="900" dirty="0"/>
          </a:p>
        </p:txBody>
      </p:sp>
      <p:sp>
        <p:nvSpPr>
          <p:cNvPr id="4" name="Slide Number Placeholder 3"/>
          <p:cNvSpPr>
            <a:spLocks noGrp="1"/>
          </p:cNvSpPr>
          <p:nvPr>
            <p:ph type="sldNum" sz="quarter" idx="10"/>
          </p:nvPr>
        </p:nvSpPr>
        <p:spPr/>
        <p:txBody>
          <a:bodyPr/>
          <a:lstStyle/>
          <a:p>
            <a:fld id="{ACA57CD3-0AAD-47D4-AA49-9D7CA2CEB419}" type="slidenum">
              <a:rPr lang="en-US" smtClean="0"/>
              <a:pPr/>
              <a:t>29</a:t>
            </a:fld>
            <a:endParaRPr lang="en-US"/>
          </a:p>
        </p:txBody>
      </p:sp>
    </p:spTree>
    <p:extLst>
      <p:ext uri="{BB962C8B-B14F-4D97-AF65-F5344CB8AC3E}">
        <p14:creationId xmlns:p14="http://schemas.microsoft.com/office/powerpoint/2010/main" val="30159202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Thread indices are a </a:t>
            </a:r>
            <a:r>
              <a:rPr lang="en-US" sz="900" b="1" dirty="0"/>
              <a:t>convenience</a:t>
            </a:r>
            <a:r>
              <a:rPr lang="en-US" sz="900" dirty="0"/>
              <a:t> to the programmer.</a:t>
            </a:r>
          </a:p>
          <a:p>
            <a:r>
              <a:rPr lang="en-US" sz="900" dirty="0"/>
              <a:t>The actual threads are organized in a single, linear array of IDs.</a:t>
            </a:r>
          </a:p>
          <a:p>
            <a:endParaRPr lang="en-US" sz="900" dirty="0"/>
          </a:p>
          <a:p>
            <a:r>
              <a:rPr lang="en-US" sz="900" b="1" dirty="0"/>
              <a:t>This concept also very important in how threads are organized into warps</a:t>
            </a:r>
            <a:r>
              <a:rPr lang="en-US" sz="900" dirty="0"/>
              <a:t>.</a:t>
            </a:r>
          </a:p>
          <a:p>
            <a:r>
              <a:rPr lang="en-US" sz="900" dirty="0"/>
              <a:t>Warps are important because the threads in a warp proceed</a:t>
            </a:r>
            <a:r>
              <a:rPr lang="en-US" sz="900" baseline="0" dirty="0"/>
              <a:t> in lock-step fashion (implications to thread divergence, etc.).  Warps are the quantum unit of scheduling on an SM.</a:t>
            </a:r>
          </a:p>
          <a:p>
            <a:endParaRPr lang="en-US" sz="900" baseline="0" dirty="0"/>
          </a:p>
          <a:p>
            <a:r>
              <a:rPr lang="en-US" sz="900" baseline="0" dirty="0"/>
              <a:t>The index that runs faster is x, next y, slowest z.</a:t>
            </a:r>
          </a:p>
          <a:p>
            <a:endParaRPr lang="en-US" sz="900" baseline="0" dirty="0"/>
          </a:p>
          <a:p>
            <a:r>
              <a:rPr lang="en-US" sz="900" b="1" baseline="0" dirty="0"/>
              <a:t>For thread with thread index (4,2,3), the next one (for scheduling purposes) is thread with index (5,2,3)!   Not (4,2,4)</a:t>
            </a:r>
            <a:endParaRPr lang="en-US" sz="900" b="1" dirty="0"/>
          </a:p>
        </p:txBody>
      </p:sp>
      <p:sp>
        <p:nvSpPr>
          <p:cNvPr id="4" name="Slide Number Placeholder 3"/>
          <p:cNvSpPr>
            <a:spLocks noGrp="1"/>
          </p:cNvSpPr>
          <p:nvPr>
            <p:ph type="sldNum" sz="quarter" idx="10"/>
          </p:nvPr>
        </p:nvSpPr>
        <p:spPr/>
        <p:txBody>
          <a:bodyPr/>
          <a:lstStyle/>
          <a:p>
            <a:fld id="{ACA57CD3-0AAD-47D4-AA49-9D7CA2CEB419}" type="slidenum">
              <a:rPr lang="en-US" smtClean="0"/>
              <a:pPr/>
              <a:t>30</a:t>
            </a:fld>
            <a:endParaRPr lang="en-US"/>
          </a:p>
        </p:txBody>
      </p:sp>
    </p:spTree>
    <p:extLst>
      <p:ext uri="{BB962C8B-B14F-4D97-AF65-F5344CB8AC3E}">
        <p14:creationId xmlns:p14="http://schemas.microsoft.com/office/powerpoint/2010/main" val="7408750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19D5B8-4738-4990-B611-E17BC9B89842}" type="slidenum">
              <a:rPr lang="en-US">
                <a:solidFill>
                  <a:srgbClr val="000000"/>
                </a:solidFill>
              </a:rPr>
              <a:pPr/>
              <a:t>31</a:t>
            </a:fld>
            <a:endParaRPr lang="en-US">
              <a:solidFill>
                <a:srgbClr val="000000"/>
              </a:solidFill>
            </a:endParaRPr>
          </a:p>
        </p:txBody>
      </p:sp>
      <p:sp>
        <p:nvSpPr>
          <p:cNvPr id="167938" name="Rectangle 2"/>
          <p:cNvSpPr>
            <a:spLocks noGrp="1" noRot="1" noChangeAspect="1" noChangeArrowheads="1" noTextEdit="1"/>
          </p:cNvSpPr>
          <p:nvPr>
            <p:ph type="sldImg"/>
          </p:nvPr>
        </p:nvSpPr>
        <p:spPr>
          <a:xfrm>
            <a:off x="2362200" y="547688"/>
            <a:ext cx="4875213" cy="2743200"/>
          </a:xfrm>
          <a:ln/>
        </p:spPr>
      </p:sp>
      <p:sp>
        <p:nvSpPr>
          <p:cNvPr id="167939" name="Rectangle 3"/>
          <p:cNvSpPr>
            <a:spLocks noGrp="1" noChangeArrowheads="1"/>
          </p:cNvSpPr>
          <p:nvPr>
            <p:ph type="body" idx="1"/>
          </p:nvPr>
        </p:nvSpPr>
        <p:spPr/>
        <p:txBody>
          <a:bodyPr/>
          <a:lstStyle/>
          <a:p>
            <a:r>
              <a:rPr lang="en-US" sz="1000" dirty="0"/>
              <a:t>Two relevant questions...</a:t>
            </a:r>
          </a:p>
          <a:p>
            <a:endParaRPr lang="en-US" sz="1000" dirty="0"/>
          </a:p>
          <a:p>
            <a:r>
              <a:rPr lang="en-US" sz="1000" dirty="0"/>
              <a:t>For</a:t>
            </a:r>
            <a:r>
              <a:rPr lang="en-US" sz="1000" baseline="0" dirty="0"/>
              <a:t> larger problems you must launch multiple blocks (because of the 1024 thread/block limit).  So how is a kernel split over multiple blocks executed?</a:t>
            </a:r>
            <a:endParaRPr lang="en-US" sz="1000" dirty="0"/>
          </a:p>
          <a:p>
            <a:endParaRPr lang="en-US" sz="1000" dirty="0"/>
          </a:p>
          <a:p>
            <a:r>
              <a:rPr lang="en-US" sz="1000" dirty="0"/>
              <a:t>For</a:t>
            </a:r>
            <a:r>
              <a:rPr lang="en-US" sz="1000" baseline="0" dirty="0"/>
              <a:t> this discussion, recall the mapping between thread index and thread ID.   At the end of the day, the SM’s scheduler sees the threads in a block based on their ID (i.e. a one-dimensional array: 0,1,2,…)</a:t>
            </a:r>
            <a:endParaRPr lang="en-US" sz="1000" dirty="0"/>
          </a:p>
        </p:txBody>
      </p:sp>
    </p:spTree>
    <p:extLst>
      <p:ext uri="{BB962C8B-B14F-4D97-AF65-F5344CB8AC3E}">
        <p14:creationId xmlns:p14="http://schemas.microsoft.com/office/powerpoint/2010/main" val="2043304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aseline="0" dirty="0"/>
              <a:t>We’ll talk more about the SM-level scheduler as it is more interesting and important</a:t>
            </a:r>
          </a:p>
        </p:txBody>
      </p:sp>
      <p:sp>
        <p:nvSpPr>
          <p:cNvPr id="4" name="Slide Number Placeholder 3"/>
          <p:cNvSpPr>
            <a:spLocks noGrp="1"/>
          </p:cNvSpPr>
          <p:nvPr>
            <p:ph type="sldNum" sz="quarter" idx="10"/>
          </p:nvPr>
        </p:nvSpPr>
        <p:spPr/>
        <p:txBody>
          <a:bodyPr/>
          <a:lstStyle/>
          <a:p>
            <a:fld id="{ACA57CD3-0AAD-47D4-AA49-9D7CA2CEB419}" type="slidenum">
              <a:rPr lang="en-US" smtClean="0"/>
              <a:pPr/>
              <a:t>32</a:t>
            </a:fld>
            <a:endParaRPr lang="en-US"/>
          </a:p>
        </p:txBody>
      </p:sp>
    </p:spTree>
    <p:extLst>
      <p:ext uri="{BB962C8B-B14F-4D97-AF65-F5344CB8AC3E}">
        <p14:creationId xmlns:p14="http://schemas.microsoft.com/office/powerpoint/2010/main" val="16097897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539AC7D-492B-4DB4-85E8-9C9B68E49DEF}" type="slidenum">
              <a:rPr lang="en-US">
                <a:solidFill>
                  <a:srgbClr val="000000"/>
                </a:solidFill>
              </a:rPr>
              <a:pPr/>
              <a:t>33</a:t>
            </a:fld>
            <a:endParaRPr lang="en-US">
              <a:solidFill>
                <a:srgbClr val="000000"/>
              </a:solidFill>
            </a:endParaRPr>
          </a:p>
        </p:txBody>
      </p:sp>
      <p:sp>
        <p:nvSpPr>
          <p:cNvPr id="182274" name="Rectangle 2"/>
          <p:cNvSpPr>
            <a:spLocks noGrp="1" noRot="1" noChangeAspect="1" noChangeArrowheads="1" noTextEdit="1"/>
          </p:cNvSpPr>
          <p:nvPr>
            <p:ph type="sldImg"/>
          </p:nvPr>
        </p:nvSpPr>
        <p:spPr>
          <a:xfrm>
            <a:off x="2362200" y="547688"/>
            <a:ext cx="4875213" cy="2743200"/>
          </a:xfrm>
          <a:ln/>
        </p:spPr>
      </p:sp>
      <p:sp>
        <p:nvSpPr>
          <p:cNvPr id="182275" name="Rectangle 3"/>
          <p:cNvSpPr>
            <a:spLocks noGrp="1" noChangeArrowheads="1"/>
          </p:cNvSpPr>
          <p:nvPr>
            <p:ph type="body" idx="1"/>
          </p:nvPr>
        </p:nvSpPr>
        <p:spPr/>
        <p:txBody>
          <a:bodyPr/>
          <a:lstStyle/>
          <a:p>
            <a:r>
              <a:rPr lang="en-US" sz="800" dirty="0"/>
              <a:t>Device-level</a:t>
            </a:r>
            <a:r>
              <a:rPr lang="en-US" sz="800" baseline="0" dirty="0"/>
              <a:t> schedules blocks for execution.  </a:t>
            </a:r>
          </a:p>
          <a:p>
            <a:pPr marL="171450" indent="-171450">
              <a:buFont typeface="Arial" panose="020B0604020202020204" pitchFamily="34" charset="0"/>
              <a:buChar char="•"/>
            </a:pPr>
            <a:r>
              <a:rPr lang="en-US" sz="800" b="1" baseline="0" dirty="0"/>
              <a:t>You cannot rely on order of block execution or assignment of blocks over SMs</a:t>
            </a:r>
            <a:r>
              <a:rPr lang="en-US" sz="800" baseline="0" dirty="0"/>
              <a:t>.</a:t>
            </a:r>
          </a:p>
          <a:p>
            <a:pPr marL="171450" indent="-171450">
              <a:buFont typeface="Arial" panose="020B0604020202020204" pitchFamily="34" charset="0"/>
              <a:buChar char="•"/>
            </a:pPr>
            <a:r>
              <a:rPr lang="en-US" sz="800" baseline="0" dirty="0"/>
              <a:t>You can have 8 (Fermi) or 16 (Kepler) or 32 (recent) blocks resident on an SM</a:t>
            </a:r>
          </a:p>
          <a:p>
            <a:endParaRPr lang="en-US" sz="800" dirty="0"/>
          </a:p>
        </p:txBody>
      </p:sp>
    </p:spTree>
    <p:extLst>
      <p:ext uri="{BB962C8B-B14F-4D97-AF65-F5344CB8AC3E}">
        <p14:creationId xmlns:p14="http://schemas.microsoft.com/office/powerpoint/2010/main" val="1061980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C188EA-7A37-4ADE-83F1-4AA0514BBF7E}" type="slidenum">
              <a:rPr lang="en-US">
                <a:solidFill>
                  <a:srgbClr val="000000"/>
                </a:solidFill>
              </a:rPr>
              <a:pPr/>
              <a:t>35</a:t>
            </a:fld>
            <a:endParaRPr lang="en-US">
              <a:solidFill>
                <a:srgbClr val="000000"/>
              </a:solidFill>
            </a:endParaRPr>
          </a:p>
        </p:txBody>
      </p:sp>
      <p:sp>
        <p:nvSpPr>
          <p:cNvPr id="186370" name="Rectangle 2"/>
          <p:cNvSpPr>
            <a:spLocks noGrp="1" noRot="1" noChangeAspect="1" noChangeArrowheads="1" noTextEdit="1"/>
          </p:cNvSpPr>
          <p:nvPr>
            <p:ph type="sldImg"/>
          </p:nvPr>
        </p:nvSpPr>
        <p:spPr>
          <a:xfrm>
            <a:off x="2362200" y="547688"/>
            <a:ext cx="4875213" cy="2743200"/>
          </a:xfrm>
          <a:ln/>
        </p:spPr>
      </p:sp>
      <p:sp>
        <p:nvSpPr>
          <p:cNvPr id="186371" name="Rectangle 3"/>
          <p:cNvSpPr>
            <a:spLocks noGrp="1" noChangeArrowheads="1"/>
          </p:cNvSpPr>
          <p:nvPr>
            <p:ph type="body" idx="1"/>
          </p:nvPr>
        </p:nvSpPr>
        <p:spPr/>
        <p:txBody>
          <a:bodyPr/>
          <a:lstStyle/>
          <a:p>
            <a:r>
              <a:rPr lang="en-US" sz="900" dirty="0"/>
              <a:t>Assume 2 blocks</a:t>
            </a:r>
            <a:r>
              <a:rPr lang="en-US" sz="900" baseline="0" dirty="0"/>
              <a:t> with 256 threads each.  </a:t>
            </a:r>
          </a:p>
          <a:p>
            <a:r>
              <a:rPr lang="en-US" sz="900" baseline="0" dirty="0"/>
              <a:t>So you have </a:t>
            </a:r>
            <a:r>
              <a:rPr lang="en-US" sz="900" b="1" baseline="0" dirty="0"/>
              <a:t>512 threads </a:t>
            </a:r>
            <a:r>
              <a:rPr lang="en-US" sz="900" baseline="0" dirty="0"/>
              <a:t>that must be executed on a small number of SPs (32 on Fermi, 64 on Pascal).  </a:t>
            </a:r>
          </a:p>
          <a:p>
            <a:r>
              <a:rPr lang="en-US" sz="900" baseline="0" dirty="0"/>
              <a:t>How do they get a chance to execution?</a:t>
            </a:r>
          </a:p>
          <a:p>
            <a:endParaRPr lang="en-US" sz="900" baseline="0" dirty="0"/>
          </a:p>
          <a:p>
            <a:r>
              <a:rPr lang="en-US" sz="900" baseline="0" dirty="0"/>
              <a:t>The SM has 2 warp schedulers.   What gets scheduled for execution on an SM are warps.  So we must deal with </a:t>
            </a:r>
            <a:r>
              <a:rPr lang="en-US" sz="900" b="1" baseline="0" dirty="0"/>
              <a:t>16 warps from 2 blocks</a:t>
            </a:r>
            <a:r>
              <a:rPr lang="en-US" sz="900" baseline="0" dirty="0"/>
              <a:t>.   </a:t>
            </a:r>
          </a:p>
          <a:p>
            <a:endParaRPr lang="en-US" sz="900" baseline="0" dirty="0"/>
          </a:p>
          <a:p>
            <a:r>
              <a:rPr lang="en-US" sz="900" baseline="0" dirty="0"/>
              <a:t>Scheduling is done based on </a:t>
            </a:r>
            <a:r>
              <a:rPr lang="en-US" sz="900" b="1" baseline="0" dirty="0" err="1"/>
              <a:t>scoreboarding</a:t>
            </a:r>
            <a:r>
              <a:rPr lang="en-US" sz="900" baseline="0" dirty="0"/>
              <a:t>:  each warp gets a score based on whether or not they have everything needed to execute (e.g. all operands, required SFU).  The schedulers work at ½ the frequency of the SPs.</a:t>
            </a:r>
            <a:endParaRPr lang="en-US" sz="900" dirty="0"/>
          </a:p>
        </p:txBody>
      </p:sp>
    </p:spTree>
    <p:extLst>
      <p:ext uri="{BB962C8B-B14F-4D97-AF65-F5344CB8AC3E}">
        <p14:creationId xmlns:p14="http://schemas.microsoft.com/office/powerpoint/2010/main" val="20759683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97A5E69-27BF-48CD-B997-1D9A59AA012B}" type="slidenum">
              <a:rPr lang="en-US">
                <a:solidFill>
                  <a:srgbClr val="000000"/>
                </a:solidFill>
              </a:rPr>
              <a:pPr/>
              <a:t>37</a:t>
            </a:fld>
            <a:endParaRPr lang="en-US">
              <a:solidFill>
                <a:srgbClr val="000000"/>
              </a:solidFill>
            </a:endParaRPr>
          </a:p>
        </p:txBody>
      </p:sp>
      <p:sp>
        <p:nvSpPr>
          <p:cNvPr id="188418" name="Rectangle 2"/>
          <p:cNvSpPr>
            <a:spLocks noGrp="1" noRot="1" noChangeAspect="1" noChangeArrowheads="1" noTextEdit="1"/>
          </p:cNvSpPr>
          <p:nvPr>
            <p:ph type="sldImg"/>
          </p:nvPr>
        </p:nvSpPr>
        <p:spPr>
          <a:xfrm>
            <a:off x="2362200" y="547688"/>
            <a:ext cx="4875213" cy="2743200"/>
          </a:xfrm>
          <a:ln/>
        </p:spPr>
      </p:sp>
      <p:sp>
        <p:nvSpPr>
          <p:cNvPr id="188419" name="Rectangle 3"/>
          <p:cNvSpPr>
            <a:spLocks noGrp="1" noChangeArrowheads="1"/>
          </p:cNvSpPr>
          <p:nvPr>
            <p:ph type="body" idx="1"/>
          </p:nvPr>
        </p:nvSpPr>
        <p:spPr/>
        <p:txBody>
          <a:bodyPr/>
          <a:lstStyle/>
          <a:p>
            <a:r>
              <a:rPr lang="en-US" sz="900" b="1" dirty="0"/>
              <a:t>Low overhead </a:t>
            </a:r>
            <a:r>
              <a:rPr lang="en-US" sz="900" dirty="0"/>
              <a:t>for changing context (unlike</a:t>
            </a:r>
            <a:r>
              <a:rPr lang="en-US" sz="900" baseline="0" dirty="0"/>
              <a:t> CPU)</a:t>
            </a:r>
          </a:p>
          <a:p>
            <a:r>
              <a:rPr lang="en-US" sz="900" baseline="0" dirty="0"/>
              <a:t>This is because the context for each thread (e.g. registers) is already available (no need to pack/unpack this with the threads as done on the CPU).</a:t>
            </a:r>
          </a:p>
          <a:p>
            <a:endParaRPr lang="en-US" sz="900" baseline="0" dirty="0"/>
          </a:p>
          <a:p>
            <a:r>
              <a:rPr lang="en-US" sz="900" baseline="0" dirty="0"/>
              <a:t>Important to have many warps on an SM:  better chance to find one that’s ready to be executed.</a:t>
            </a:r>
          </a:p>
          <a:p>
            <a:endParaRPr lang="en-US" sz="900" baseline="0" dirty="0"/>
          </a:p>
          <a:p>
            <a:r>
              <a:rPr lang="en-US" sz="900" baseline="0" dirty="0"/>
              <a:t>Note: on old cards (Tesla) there were only 8 SPs and one scheduler:  4 cycles needed for one instruction (for one warp).    Fermi has 2 schedulers and 2x16 SPs that work at twice the frequency of the schedulers </a:t>
            </a:r>
            <a:r>
              <a:rPr lang="en-US" sz="900" baseline="0" dirty="0">
                <a:sym typeface="Wingdings" panose="05000000000000000000" pitchFamily="2" charset="2"/>
              </a:rPr>
              <a:t> 1 instruction / cycle</a:t>
            </a:r>
          </a:p>
          <a:p>
            <a:endParaRPr lang="en-US" sz="900" baseline="0" dirty="0">
              <a:sym typeface="Wingdings" panose="05000000000000000000" pitchFamily="2" charset="2"/>
            </a:endParaRPr>
          </a:p>
          <a:p>
            <a:r>
              <a:rPr lang="en-US" sz="900" baseline="0" dirty="0">
                <a:sym typeface="Wingdings" panose="05000000000000000000" pitchFamily="2" charset="2"/>
              </a:rPr>
              <a:t>This information is important because it can tell you how many warps are needed (for a particular code) to hide memory access latencies with useful computations.  In this example: 34 warps minimum.</a:t>
            </a:r>
          </a:p>
          <a:p>
            <a:r>
              <a:rPr lang="en-US" sz="900" baseline="0" dirty="0">
                <a:sym typeface="Wingdings" panose="05000000000000000000" pitchFamily="2" charset="2"/>
              </a:rPr>
              <a:t>High arithmetic intensity  fewer warps needed to hide latencies.</a:t>
            </a:r>
            <a:endParaRPr lang="en-US" sz="900" dirty="0"/>
          </a:p>
        </p:txBody>
      </p:sp>
    </p:spTree>
    <p:extLst>
      <p:ext uri="{BB962C8B-B14F-4D97-AF65-F5344CB8AC3E}">
        <p14:creationId xmlns:p14="http://schemas.microsoft.com/office/powerpoint/2010/main" val="7855940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4 function units: </a:t>
            </a:r>
          </a:p>
          <a:p>
            <a:pPr marL="171450" indent="-171450">
              <a:buFont typeface="Arial" panose="020B0604020202020204" pitchFamily="34" charset="0"/>
              <a:buChar char="•"/>
            </a:pPr>
            <a:r>
              <a:rPr lang="en-US" sz="800" dirty="0"/>
              <a:t>16 ALU/FPU (integer/single precision)</a:t>
            </a:r>
          </a:p>
          <a:p>
            <a:pPr marL="171450" indent="-171450">
              <a:buFont typeface="Arial" panose="020B0604020202020204" pitchFamily="34" charset="0"/>
              <a:buChar char="•"/>
            </a:pPr>
            <a:r>
              <a:rPr lang="en-US" sz="800" dirty="0"/>
              <a:t>16 ALU/FPU</a:t>
            </a:r>
            <a:r>
              <a:rPr lang="en-US" sz="800" baseline="0" dirty="0"/>
              <a:t> (integer/single precision)</a:t>
            </a:r>
          </a:p>
          <a:p>
            <a:pPr marL="171450" indent="-171450">
              <a:buFont typeface="Arial" panose="020B0604020202020204" pitchFamily="34" charset="0"/>
              <a:buChar char="•"/>
            </a:pPr>
            <a:r>
              <a:rPr lang="en-US" sz="800" baseline="0" dirty="0"/>
              <a:t>4 SFU (for special mathematical functions)</a:t>
            </a:r>
          </a:p>
          <a:p>
            <a:pPr marL="171450" indent="-171450">
              <a:buFont typeface="Arial" panose="020B0604020202020204" pitchFamily="34" charset="0"/>
              <a:buChar char="•"/>
            </a:pPr>
            <a:r>
              <a:rPr lang="en-US" sz="800" baseline="0" dirty="0"/>
              <a:t>16 LDST (load/store)</a:t>
            </a:r>
          </a:p>
          <a:p>
            <a:r>
              <a:rPr lang="en-US" sz="800" baseline="0" dirty="0"/>
              <a:t>For double precision: both 1 and 2 are used</a:t>
            </a:r>
          </a:p>
          <a:p>
            <a:endParaRPr lang="en-US" sz="800" baseline="0" dirty="0"/>
          </a:p>
          <a:p>
            <a:r>
              <a:rPr lang="en-US" sz="800" b="1" baseline="0" dirty="0" err="1"/>
              <a:t>Scoreboarding</a:t>
            </a:r>
            <a:r>
              <a:rPr lang="en-US" sz="800" b="1" baseline="0" dirty="0"/>
              <a:t> looks at:</a:t>
            </a:r>
          </a:p>
          <a:p>
            <a:pPr marL="171450" indent="-171450">
              <a:buFont typeface="Arial" panose="020B0604020202020204" pitchFamily="34" charset="0"/>
              <a:buChar char="•"/>
            </a:pPr>
            <a:r>
              <a:rPr lang="en-US" sz="800" b="1" baseline="0" dirty="0"/>
              <a:t>instructions being fetched/decoded</a:t>
            </a:r>
          </a:p>
          <a:p>
            <a:pPr marL="171450" indent="-171450">
              <a:buFont typeface="Arial" panose="020B0604020202020204" pitchFamily="34" charset="0"/>
              <a:buChar char="•"/>
            </a:pPr>
            <a:r>
              <a:rPr lang="en-US" sz="800" b="1" baseline="0" dirty="0"/>
              <a:t>necessary resources (operands ready?  SFU required?)</a:t>
            </a:r>
          </a:p>
          <a:p>
            <a:pPr marL="171450" indent="-171450">
              <a:buFont typeface="Arial" panose="020B0604020202020204" pitchFamily="34" charset="0"/>
              <a:buChar char="•"/>
            </a:pPr>
            <a:r>
              <a:rPr lang="en-US" sz="800" b="1" baseline="0" dirty="0"/>
              <a:t>what instruction modifies what register</a:t>
            </a:r>
          </a:p>
          <a:p>
            <a:pPr marL="171450" indent="-171450">
              <a:buFont typeface="Arial" panose="020B0604020202020204" pitchFamily="34" charset="0"/>
              <a:buChar char="•"/>
            </a:pPr>
            <a:endParaRPr lang="en-US" sz="800" baseline="0" dirty="0"/>
          </a:p>
          <a:p>
            <a:pPr marL="0" indent="0">
              <a:buFont typeface="Arial" panose="020B0604020202020204" pitchFamily="34" charset="0"/>
              <a:buNone/>
            </a:pPr>
            <a:r>
              <a:rPr lang="en-US" sz="800" baseline="0" dirty="0"/>
              <a:t>Two warps with same score are selected </a:t>
            </a:r>
            <a:r>
              <a:rPr lang="en-US" sz="800" b="1" baseline="0" dirty="0"/>
              <a:t>oldest-first</a:t>
            </a:r>
          </a:p>
          <a:p>
            <a:endParaRPr lang="en-US" sz="800" dirty="0"/>
          </a:p>
        </p:txBody>
      </p:sp>
      <p:sp>
        <p:nvSpPr>
          <p:cNvPr id="4" name="Slide Number Placeholder 3"/>
          <p:cNvSpPr>
            <a:spLocks noGrp="1"/>
          </p:cNvSpPr>
          <p:nvPr>
            <p:ph type="sldNum" sz="quarter" idx="10"/>
          </p:nvPr>
        </p:nvSpPr>
        <p:spPr/>
        <p:txBody>
          <a:bodyPr/>
          <a:lstStyle/>
          <a:p>
            <a:fld id="{ACA57CD3-0AAD-47D4-AA49-9D7CA2CEB419}" type="slidenum">
              <a:rPr lang="en-US" smtClean="0"/>
              <a:pPr/>
              <a:t>38</a:t>
            </a:fld>
            <a:endParaRPr lang="en-US"/>
          </a:p>
        </p:txBody>
      </p:sp>
    </p:spTree>
    <p:extLst>
      <p:ext uri="{BB962C8B-B14F-4D97-AF65-F5344CB8AC3E}">
        <p14:creationId xmlns:p14="http://schemas.microsoft.com/office/powerpoint/2010/main" val="3799134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A57CD3-0AAD-47D4-AA49-9D7CA2CEB419}" type="slidenum">
              <a:rPr lang="en-US" smtClean="0"/>
              <a:pPr/>
              <a:t>40</a:t>
            </a:fld>
            <a:endParaRPr lang="en-US"/>
          </a:p>
        </p:txBody>
      </p:sp>
    </p:spTree>
    <p:extLst>
      <p:ext uri="{BB962C8B-B14F-4D97-AF65-F5344CB8AC3E}">
        <p14:creationId xmlns:p14="http://schemas.microsoft.com/office/powerpoint/2010/main" val="27276733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Because</a:t>
            </a:r>
            <a:r>
              <a:rPr lang="en-US" sz="800" baseline="0" dirty="0"/>
              <a:t> there are 2 schedulers: </a:t>
            </a:r>
            <a:r>
              <a:rPr lang="en-US" sz="800" b="1" baseline="0" dirty="0"/>
              <a:t>at most 2 instructions are dispatched </a:t>
            </a:r>
            <a:r>
              <a:rPr lang="en-US" sz="800" baseline="0" dirty="0"/>
              <a:t>for execution in a cycle.</a:t>
            </a:r>
          </a:p>
          <a:p>
            <a:endParaRPr lang="en-US" sz="800" baseline="0" dirty="0"/>
          </a:p>
          <a:p>
            <a:r>
              <a:rPr lang="en-US" sz="800" baseline="0" dirty="0"/>
              <a:t>But you can have </a:t>
            </a:r>
            <a:r>
              <a:rPr lang="en-US" sz="800" b="1" baseline="0" dirty="0"/>
              <a:t>more of them being executed at any given time</a:t>
            </a:r>
            <a:r>
              <a:rPr lang="en-US" sz="800" baseline="0" dirty="0"/>
              <a:t>!   Indeed, an SFU for example needs 4 cycles to complete.  Other warps that do not require them can be executing on other FUs (ALU, FPU, LDST)</a:t>
            </a:r>
            <a:endParaRPr lang="en-US" sz="800" dirty="0"/>
          </a:p>
        </p:txBody>
      </p:sp>
      <p:sp>
        <p:nvSpPr>
          <p:cNvPr id="4" name="Slide Number Placeholder 3"/>
          <p:cNvSpPr>
            <a:spLocks noGrp="1"/>
          </p:cNvSpPr>
          <p:nvPr>
            <p:ph type="sldNum" sz="quarter" idx="10"/>
          </p:nvPr>
        </p:nvSpPr>
        <p:spPr/>
        <p:txBody>
          <a:bodyPr/>
          <a:lstStyle/>
          <a:p>
            <a:fld id="{ACA57CD3-0AAD-47D4-AA49-9D7CA2CEB419}" type="slidenum">
              <a:rPr lang="en-US" smtClean="0"/>
              <a:pPr/>
              <a:t>41</a:t>
            </a:fld>
            <a:endParaRPr lang="en-US"/>
          </a:p>
        </p:txBody>
      </p:sp>
    </p:spTree>
    <p:extLst>
      <p:ext uri="{BB962C8B-B14F-4D97-AF65-F5344CB8AC3E}">
        <p14:creationId xmlns:p14="http://schemas.microsoft.com/office/powerpoint/2010/main" val="1034414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D66C1F-0476-4E41-9E6A-E9A44D80F6FE}" type="slidenum">
              <a:rPr lang="en-US"/>
              <a:pPr/>
              <a:t>6</a:t>
            </a:fld>
            <a:endParaRPr lang="en-US"/>
          </a:p>
        </p:txBody>
      </p:sp>
      <p:sp>
        <p:nvSpPr>
          <p:cNvPr id="1004546" name="Rectangle 2"/>
          <p:cNvSpPr>
            <a:spLocks noGrp="1" noRot="1" noChangeAspect="1" noChangeArrowheads="1" noTextEdit="1"/>
          </p:cNvSpPr>
          <p:nvPr>
            <p:ph type="sldImg"/>
          </p:nvPr>
        </p:nvSpPr>
        <p:spPr>
          <a:ln/>
        </p:spPr>
      </p:sp>
      <p:sp>
        <p:nvSpPr>
          <p:cNvPr id="1004547" name="Rectangle 3"/>
          <p:cNvSpPr>
            <a:spLocks noGrp="1" noChangeArrowheads="1"/>
          </p:cNvSpPr>
          <p:nvPr>
            <p:ph type="body" idx="1"/>
          </p:nvPr>
        </p:nvSpPr>
        <p:spPr/>
        <p:txBody>
          <a:bodyPr/>
          <a:lstStyle/>
          <a:p>
            <a:r>
              <a:rPr lang="en-US" dirty="0"/>
              <a:t>The grid of blocks: (3,2)</a:t>
            </a:r>
          </a:p>
          <a:p>
            <a:r>
              <a:rPr lang="en-US" dirty="0"/>
              <a:t>The block of threads:</a:t>
            </a:r>
            <a:r>
              <a:rPr lang="en-US" baseline="0" dirty="0"/>
              <a:t> (5,3)</a:t>
            </a:r>
            <a:endParaRPr lang="en-US" dirty="0"/>
          </a:p>
        </p:txBody>
      </p:sp>
    </p:spTree>
    <p:extLst>
      <p:ext uri="{BB962C8B-B14F-4D97-AF65-F5344CB8AC3E}">
        <p14:creationId xmlns:p14="http://schemas.microsoft.com/office/powerpoint/2010/main" val="25675383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Pascal architecture indicates a</a:t>
            </a:r>
            <a:r>
              <a:rPr lang="en-US" sz="900" baseline="0" dirty="0"/>
              <a:t> move to a simpler </a:t>
            </a:r>
            <a:r>
              <a:rPr lang="en-US" sz="900" baseline="0" dirty="0" err="1"/>
              <a:t>datapath</a:t>
            </a:r>
            <a:r>
              <a:rPr lang="en-US" sz="900" baseline="0" dirty="0"/>
              <a:t> that requires less die area and lower power requirements.</a:t>
            </a:r>
          </a:p>
          <a:p>
            <a:endParaRPr lang="en-US" sz="900" baseline="0" dirty="0"/>
          </a:p>
          <a:p>
            <a:r>
              <a:rPr lang="en-US" sz="900" baseline="0" dirty="0"/>
              <a:t>But performance was not affected:  smarter schedulers!</a:t>
            </a:r>
          </a:p>
          <a:p>
            <a:r>
              <a:rPr lang="en-US" sz="900" baseline="0" dirty="0"/>
              <a:t>For example, </a:t>
            </a:r>
            <a:r>
              <a:rPr lang="en-US" sz="900" b="1" baseline="0" dirty="0"/>
              <a:t>Pascal can issue 32-bit operations (double precision) in a cycle.</a:t>
            </a:r>
            <a:endParaRPr lang="en-US" sz="900" b="1" dirty="0"/>
          </a:p>
        </p:txBody>
      </p:sp>
      <p:sp>
        <p:nvSpPr>
          <p:cNvPr id="4" name="Slide Number Placeholder 3"/>
          <p:cNvSpPr>
            <a:spLocks noGrp="1"/>
          </p:cNvSpPr>
          <p:nvPr>
            <p:ph type="sldNum" sz="quarter" idx="10"/>
          </p:nvPr>
        </p:nvSpPr>
        <p:spPr/>
        <p:txBody>
          <a:bodyPr/>
          <a:lstStyle/>
          <a:p>
            <a:fld id="{ACA57CD3-0AAD-47D4-AA49-9D7CA2CEB419}" type="slidenum">
              <a:rPr lang="en-US" smtClean="0"/>
              <a:pPr/>
              <a:t>42</a:t>
            </a:fld>
            <a:endParaRPr lang="en-US"/>
          </a:p>
        </p:txBody>
      </p:sp>
    </p:spTree>
    <p:extLst>
      <p:ext uri="{BB962C8B-B14F-4D97-AF65-F5344CB8AC3E}">
        <p14:creationId xmlns:p14="http://schemas.microsoft.com/office/powerpoint/2010/main" val="11446205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Volta will</a:t>
            </a:r>
            <a:r>
              <a:rPr lang="en-US" baseline="0" dirty="0"/>
              <a:t> move back to 4 schedulers per SM</a:t>
            </a:r>
          </a:p>
          <a:p>
            <a:r>
              <a:rPr lang="en-US" baseline="0" dirty="0"/>
              <a:t>Pascal: compute capability 6.0</a:t>
            </a:r>
            <a:endParaRPr lang="en-US" dirty="0"/>
          </a:p>
        </p:txBody>
      </p:sp>
      <p:sp>
        <p:nvSpPr>
          <p:cNvPr id="4" name="Slide Number Placeholder 3"/>
          <p:cNvSpPr>
            <a:spLocks noGrp="1"/>
          </p:cNvSpPr>
          <p:nvPr>
            <p:ph type="sldNum" sz="quarter" idx="10"/>
          </p:nvPr>
        </p:nvSpPr>
        <p:spPr/>
        <p:txBody>
          <a:bodyPr/>
          <a:lstStyle/>
          <a:p>
            <a:fld id="{ACA57CD3-0AAD-47D4-AA49-9D7CA2CEB419}" type="slidenum">
              <a:rPr lang="en-US" smtClean="0"/>
              <a:pPr/>
              <a:t>44</a:t>
            </a:fld>
            <a:endParaRPr lang="en-US"/>
          </a:p>
        </p:txBody>
      </p:sp>
    </p:spTree>
    <p:extLst>
      <p:ext uri="{BB962C8B-B14F-4D97-AF65-F5344CB8AC3E}">
        <p14:creationId xmlns:p14="http://schemas.microsoft.com/office/powerpoint/2010/main" val="33449450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Recall:</a:t>
            </a:r>
            <a:r>
              <a:rPr lang="en-US" sz="900" baseline="0" dirty="0"/>
              <a:t> </a:t>
            </a:r>
            <a:r>
              <a:rPr lang="en-US" sz="900" b="1" baseline="0" dirty="0"/>
              <a:t>compute capability </a:t>
            </a:r>
            <a:r>
              <a:rPr lang="en-US" sz="900" baseline="0" dirty="0"/>
              <a:t>is an expression of the hardware generation.</a:t>
            </a:r>
            <a:endParaRPr lang="en-US" sz="900" dirty="0"/>
          </a:p>
        </p:txBody>
      </p:sp>
      <p:sp>
        <p:nvSpPr>
          <p:cNvPr id="4" name="Slide Number Placeholder 3"/>
          <p:cNvSpPr>
            <a:spLocks noGrp="1"/>
          </p:cNvSpPr>
          <p:nvPr>
            <p:ph type="sldNum" sz="quarter" idx="10"/>
          </p:nvPr>
        </p:nvSpPr>
        <p:spPr/>
        <p:txBody>
          <a:bodyPr/>
          <a:lstStyle/>
          <a:p>
            <a:fld id="{ACA57CD3-0AAD-47D4-AA49-9D7CA2CEB419}" type="slidenum">
              <a:rPr lang="en-US" smtClean="0"/>
              <a:pPr/>
              <a:t>45</a:t>
            </a:fld>
            <a:endParaRPr lang="en-US"/>
          </a:p>
        </p:txBody>
      </p:sp>
    </p:spTree>
    <p:extLst>
      <p:ext uri="{BB962C8B-B14F-4D97-AF65-F5344CB8AC3E}">
        <p14:creationId xmlns:p14="http://schemas.microsoft.com/office/powerpoint/2010/main" val="18591458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13AAA3-62D5-40B8-9C0F-E2B6656587A4}" type="slidenum">
              <a:rPr lang="en-US">
                <a:solidFill>
                  <a:srgbClr val="000000"/>
                </a:solidFill>
              </a:rPr>
              <a:pPr/>
              <a:t>46</a:t>
            </a:fld>
            <a:endParaRPr lang="en-US">
              <a:solidFill>
                <a:srgbClr val="000000"/>
              </a:solidFill>
            </a:endParaRPr>
          </a:p>
        </p:txBody>
      </p:sp>
      <p:sp>
        <p:nvSpPr>
          <p:cNvPr id="301058" name="Rectangle 2"/>
          <p:cNvSpPr>
            <a:spLocks noGrp="1" noRot="1" noChangeAspect="1" noChangeArrowheads="1" noTextEdit="1"/>
          </p:cNvSpPr>
          <p:nvPr>
            <p:ph type="sldImg"/>
          </p:nvPr>
        </p:nvSpPr>
        <p:spPr>
          <a:ln/>
        </p:spPr>
      </p:sp>
      <p:sp>
        <p:nvSpPr>
          <p:cNvPr id="301059" name="Rectangle 3"/>
          <p:cNvSpPr>
            <a:spLocks noGrp="1" noChangeArrowheads="1"/>
          </p:cNvSpPr>
          <p:nvPr>
            <p:ph type="body" idx="1"/>
          </p:nvPr>
        </p:nvSpPr>
        <p:spPr/>
        <p:txBody>
          <a:bodyPr/>
          <a:lstStyle/>
          <a:p>
            <a:r>
              <a:rPr lang="en-US" sz="900" dirty="0"/>
              <a:t>In other words, thread with ID 67 will always be in warp 2.  You can use that!</a:t>
            </a:r>
          </a:p>
          <a:p>
            <a:r>
              <a:rPr lang="en-US" sz="900" dirty="0"/>
              <a:t>    (What you probably will use is that thread IDs 66 and 67 are in the same warp)</a:t>
            </a:r>
          </a:p>
          <a:p>
            <a:r>
              <a:rPr lang="en-US" sz="900" dirty="0"/>
              <a:t>But you cannot count on, say, warp 1 to be always scheduled before</a:t>
            </a:r>
            <a:r>
              <a:rPr lang="en-US" sz="900" baseline="0" dirty="0"/>
              <a:t> warp 2!</a:t>
            </a:r>
            <a:endParaRPr lang="en-US" sz="900" dirty="0"/>
          </a:p>
        </p:txBody>
      </p:sp>
    </p:spTree>
    <p:extLst>
      <p:ext uri="{BB962C8B-B14F-4D97-AF65-F5344CB8AC3E}">
        <p14:creationId xmlns:p14="http://schemas.microsoft.com/office/powerpoint/2010/main" val="25403090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A block of 128 threads, color-coded in 4 colors (4 warps).</a:t>
            </a:r>
          </a:p>
          <a:p>
            <a:r>
              <a:rPr lang="en-US" sz="900" dirty="0"/>
              <a:t>The warps are scheduled as a unit.</a:t>
            </a:r>
          </a:p>
          <a:p>
            <a:endParaRPr lang="en-US" sz="900" dirty="0"/>
          </a:p>
          <a:p>
            <a:r>
              <a:rPr lang="en-US" sz="900" b="1" dirty="0"/>
              <a:t>It is not required to have the block size a multiple of 32, but it’s a good idea!</a:t>
            </a:r>
          </a:p>
        </p:txBody>
      </p:sp>
      <p:sp>
        <p:nvSpPr>
          <p:cNvPr id="4" name="Slide Number Placeholder 3"/>
          <p:cNvSpPr>
            <a:spLocks noGrp="1"/>
          </p:cNvSpPr>
          <p:nvPr>
            <p:ph type="sldNum" sz="quarter" idx="10"/>
          </p:nvPr>
        </p:nvSpPr>
        <p:spPr/>
        <p:txBody>
          <a:bodyPr/>
          <a:lstStyle/>
          <a:p>
            <a:fld id="{ACA57CD3-0AAD-47D4-AA49-9D7CA2CEB419}" type="slidenum">
              <a:rPr lang="en-US" smtClean="0"/>
              <a:pPr/>
              <a:t>47</a:t>
            </a:fld>
            <a:endParaRPr lang="en-US"/>
          </a:p>
        </p:txBody>
      </p:sp>
    </p:spTree>
    <p:extLst>
      <p:ext uri="{BB962C8B-B14F-4D97-AF65-F5344CB8AC3E}">
        <p14:creationId xmlns:p14="http://schemas.microsoft.com/office/powerpoint/2010/main" val="1327418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Why is it good to have many warps?</a:t>
            </a:r>
          </a:p>
          <a:p>
            <a:r>
              <a:rPr lang="en-US" sz="900" dirty="0"/>
              <a:t>If you need a memory transaction,</a:t>
            </a:r>
            <a:r>
              <a:rPr lang="en-US" sz="900" baseline="0" dirty="0"/>
              <a:t> these take hundreds of cycles.</a:t>
            </a:r>
          </a:p>
          <a:p>
            <a:r>
              <a:rPr lang="en-US" sz="900" baseline="0" dirty="0"/>
              <a:t>You need </a:t>
            </a:r>
            <a:r>
              <a:rPr lang="en-US" sz="900" b="1" baseline="0" dirty="0"/>
              <a:t>eligible warps </a:t>
            </a:r>
            <a:r>
              <a:rPr lang="en-US" sz="900" baseline="0" dirty="0"/>
              <a:t>to be executed while others wait for data (white areas)</a:t>
            </a:r>
          </a:p>
          <a:p>
            <a:endParaRPr lang="en-US" sz="900" baseline="0" dirty="0"/>
          </a:p>
          <a:p>
            <a:r>
              <a:rPr lang="en-US" sz="900" b="1" baseline="0" dirty="0"/>
              <a:t>Hiding memory latency with useful computation</a:t>
            </a:r>
          </a:p>
          <a:p>
            <a:endParaRPr lang="en-US" sz="900" b="1" baseline="0" dirty="0"/>
          </a:p>
          <a:p>
            <a:r>
              <a:rPr lang="en-US" sz="900" b="1" baseline="0" dirty="0"/>
              <a:t>Note:</a:t>
            </a:r>
            <a:r>
              <a:rPr lang="en-US" sz="900" b="0" baseline="0" dirty="0"/>
              <a:t> more warps not always better!</a:t>
            </a:r>
          </a:p>
          <a:p>
            <a:endParaRPr lang="en-US" sz="900" b="1" dirty="0"/>
          </a:p>
        </p:txBody>
      </p:sp>
      <p:sp>
        <p:nvSpPr>
          <p:cNvPr id="4" name="Slide Number Placeholder 3"/>
          <p:cNvSpPr>
            <a:spLocks noGrp="1"/>
          </p:cNvSpPr>
          <p:nvPr>
            <p:ph type="sldNum" sz="quarter" idx="10"/>
          </p:nvPr>
        </p:nvSpPr>
        <p:spPr/>
        <p:txBody>
          <a:bodyPr/>
          <a:lstStyle/>
          <a:p>
            <a:fld id="{ACA57CD3-0AAD-47D4-AA49-9D7CA2CEB419}" type="slidenum">
              <a:rPr lang="en-US" smtClean="0"/>
              <a:pPr/>
              <a:t>48</a:t>
            </a:fld>
            <a:endParaRPr lang="en-US"/>
          </a:p>
        </p:txBody>
      </p:sp>
    </p:spTree>
    <p:extLst>
      <p:ext uri="{BB962C8B-B14F-4D97-AF65-F5344CB8AC3E}">
        <p14:creationId xmlns:p14="http://schemas.microsoft.com/office/powerpoint/2010/main" val="41706515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900" dirty="0"/>
              <a:t>Do</a:t>
            </a:r>
            <a:r>
              <a:rPr lang="en-US" sz="900" baseline="0" dirty="0"/>
              <a:t> not launch N blocks each with 1 thread!</a:t>
            </a:r>
          </a:p>
          <a:p>
            <a:pPr marL="171450" indent="-171450">
              <a:buFont typeface="Arial" panose="020B0604020202020204" pitchFamily="34" charset="0"/>
              <a:buChar char="•"/>
            </a:pPr>
            <a:r>
              <a:rPr lang="en-US" sz="900" baseline="0" dirty="0"/>
              <a:t>OK, but not great, to have 32 threads in 1 block (that’s only 1 warp)</a:t>
            </a:r>
          </a:p>
          <a:p>
            <a:pPr marL="171450" indent="-171450">
              <a:buFont typeface="Arial" panose="020B0604020202020204" pitchFamily="34" charset="0"/>
              <a:buChar char="•"/>
            </a:pPr>
            <a:r>
              <a:rPr lang="en-US" sz="900" baseline="0" dirty="0"/>
              <a:t>Best: Use 128, 256 threads/block</a:t>
            </a:r>
          </a:p>
          <a:p>
            <a:endParaRPr lang="en-US" sz="900" baseline="0" dirty="0"/>
          </a:p>
          <a:p>
            <a:r>
              <a:rPr lang="en-US" sz="900" baseline="0" dirty="0"/>
              <a:t>But maximum number of threads in a block is limited by shared memory (for example – see later).  That would limit the number of blocks resident on an SM.  This may reduce occupancy.</a:t>
            </a:r>
          </a:p>
          <a:p>
            <a:endParaRPr lang="en-US" sz="900" baseline="0" dirty="0"/>
          </a:p>
          <a:p>
            <a:r>
              <a:rPr lang="en-US" sz="900" b="1" baseline="0" dirty="0"/>
              <a:t>The moral of the story:  algorithms may need to be changed for parallel computing, maybe to something that would be ridiculous to do on a sequential architecture!</a:t>
            </a:r>
          </a:p>
          <a:p>
            <a:r>
              <a:rPr lang="en-US" sz="900" b="0" baseline="0" dirty="0"/>
              <a:t>We will see this on matrix multiplication with shared memory</a:t>
            </a:r>
          </a:p>
          <a:p>
            <a:endParaRPr lang="en-US" sz="900" baseline="0" dirty="0"/>
          </a:p>
          <a:p>
            <a:endParaRPr lang="en-US" sz="900" dirty="0"/>
          </a:p>
        </p:txBody>
      </p:sp>
      <p:sp>
        <p:nvSpPr>
          <p:cNvPr id="4" name="Slide Number Placeholder 3"/>
          <p:cNvSpPr>
            <a:spLocks noGrp="1"/>
          </p:cNvSpPr>
          <p:nvPr>
            <p:ph type="sldNum" sz="quarter" idx="10"/>
          </p:nvPr>
        </p:nvSpPr>
        <p:spPr/>
        <p:txBody>
          <a:bodyPr/>
          <a:lstStyle/>
          <a:p>
            <a:fld id="{ACA57CD3-0AAD-47D4-AA49-9D7CA2CEB419}" type="slidenum">
              <a:rPr lang="en-US" smtClean="0"/>
              <a:pPr/>
              <a:t>49</a:t>
            </a:fld>
            <a:endParaRPr lang="en-US"/>
          </a:p>
        </p:txBody>
      </p:sp>
    </p:spTree>
    <p:extLst>
      <p:ext uri="{BB962C8B-B14F-4D97-AF65-F5344CB8AC3E}">
        <p14:creationId xmlns:p14="http://schemas.microsoft.com/office/powerpoint/2010/main" val="4727679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900" kern="1200" dirty="0">
                <a:solidFill>
                  <a:prstClr val="black"/>
                </a:solidFill>
                <a:latin typeface="Arial" charset="0"/>
                <a:ea typeface="+mn-ea"/>
                <a:cs typeface="Consolas" pitchFamily="49" charset="0"/>
              </a:rPr>
              <a:t>New topic related to execution scheduling</a:t>
            </a:r>
          </a:p>
          <a:p>
            <a:endParaRPr lang="en-US" sz="900" dirty="0"/>
          </a:p>
        </p:txBody>
      </p:sp>
      <p:sp>
        <p:nvSpPr>
          <p:cNvPr id="4" name="Slide Number Placeholder 3"/>
          <p:cNvSpPr>
            <a:spLocks noGrp="1"/>
          </p:cNvSpPr>
          <p:nvPr>
            <p:ph type="sldNum" sz="quarter" idx="10"/>
          </p:nvPr>
        </p:nvSpPr>
        <p:spPr/>
        <p:txBody>
          <a:bodyPr/>
          <a:lstStyle/>
          <a:p>
            <a:fld id="{ACA57CD3-0AAD-47D4-AA49-9D7CA2CEB419}" type="slidenum">
              <a:rPr lang="en-US" smtClean="0"/>
              <a:pPr/>
              <a:t>51</a:t>
            </a:fld>
            <a:endParaRPr lang="en-US"/>
          </a:p>
        </p:txBody>
      </p:sp>
    </p:spTree>
    <p:extLst>
      <p:ext uri="{BB962C8B-B14F-4D97-AF65-F5344CB8AC3E}">
        <p14:creationId xmlns:p14="http://schemas.microsoft.com/office/powerpoint/2010/main" val="11231475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solidFill>
                  <a:prstClr val="black"/>
                </a:solidFill>
                <a:latin typeface="+mn-lt"/>
                <a:cs typeface="Consolas" pitchFamily="49" charset="0"/>
              </a:rPr>
              <a:t>0x01: all bits are 0 except the very least</a:t>
            </a:r>
            <a:r>
              <a:rPr lang="en-US" sz="1050" baseline="0" dirty="0">
                <a:solidFill>
                  <a:prstClr val="black"/>
                </a:solidFill>
                <a:latin typeface="+mn-lt"/>
                <a:cs typeface="Consolas" pitchFamily="49" charset="0"/>
              </a:rPr>
              <a:t> significant one.</a:t>
            </a:r>
          </a:p>
          <a:p>
            <a:r>
              <a:rPr lang="en-US" sz="1050" baseline="0" dirty="0">
                <a:solidFill>
                  <a:prstClr val="black"/>
                </a:solidFill>
                <a:latin typeface="+mn-lt"/>
                <a:cs typeface="Consolas" pitchFamily="49" charset="0"/>
              </a:rPr>
              <a:t>When i is even, the “if” gets hit; when i is odd, the “else” side gets hit </a:t>
            </a:r>
          </a:p>
          <a:p>
            <a:endParaRPr lang="en-US" sz="1050" baseline="0" dirty="0">
              <a:solidFill>
                <a:prstClr val="black"/>
              </a:solidFill>
              <a:latin typeface="+mn-lt"/>
            </a:endParaRPr>
          </a:p>
          <a:p>
            <a:r>
              <a:rPr lang="en-US" sz="1050" baseline="0" dirty="0">
                <a:solidFill>
                  <a:prstClr val="black"/>
                </a:solidFill>
                <a:latin typeface="+mn-lt"/>
              </a:rPr>
              <a:t>Neighboring threads do different things </a:t>
            </a:r>
            <a:r>
              <a:rPr lang="en-US" sz="1050" baseline="0" dirty="0">
                <a:solidFill>
                  <a:prstClr val="black"/>
                </a:solidFill>
                <a:latin typeface="+mn-lt"/>
                <a:sym typeface="Wingdings" panose="05000000000000000000" pitchFamily="2" charset="2"/>
              </a:rPr>
              <a:t> the threads inside a warp diverge</a:t>
            </a:r>
          </a:p>
          <a:p>
            <a:r>
              <a:rPr lang="en-US" sz="1050" baseline="0" dirty="0">
                <a:solidFill>
                  <a:prstClr val="black"/>
                </a:solidFill>
                <a:latin typeface="+mn-lt"/>
                <a:sym typeface="Wingdings" panose="05000000000000000000" pitchFamily="2" charset="2"/>
              </a:rPr>
              <a:t>This requires two cycles: it’s as if the number of instructions was doubled</a:t>
            </a:r>
          </a:p>
          <a:p>
            <a:pPr marL="171450" indent="-171450">
              <a:buFont typeface="Arial" panose="020B0604020202020204" pitchFamily="34" charset="0"/>
              <a:buChar char="•"/>
            </a:pPr>
            <a:endParaRPr lang="en-US" sz="1050" dirty="0">
              <a:latin typeface="+mn-lt"/>
            </a:endParaRPr>
          </a:p>
        </p:txBody>
      </p:sp>
      <p:sp>
        <p:nvSpPr>
          <p:cNvPr id="4" name="Slide Number Placeholder 3"/>
          <p:cNvSpPr>
            <a:spLocks noGrp="1"/>
          </p:cNvSpPr>
          <p:nvPr>
            <p:ph type="sldNum" sz="quarter" idx="10"/>
          </p:nvPr>
        </p:nvSpPr>
        <p:spPr/>
        <p:txBody>
          <a:bodyPr/>
          <a:lstStyle/>
          <a:p>
            <a:fld id="{A6821D61-D015-4274-B894-314414003888}" type="slidenum">
              <a:rPr lang="en-US" smtClean="0">
                <a:solidFill>
                  <a:srgbClr val="000000"/>
                </a:solidFill>
              </a:rPr>
              <a:pPr/>
              <a:t>52</a:t>
            </a:fld>
            <a:endParaRPr lang="en-US">
              <a:solidFill>
                <a:srgbClr val="000000"/>
              </a:solidFill>
            </a:endParaRPr>
          </a:p>
        </p:txBody>
      </p:sp>
    </p:spTree>
    <p:extLst>
      <p:ext uri="{BB962C8B-B14F-4D97-AF65-F5344CB8AC3E}">
        <p14:creationId xmlns:p14="http://schemas.microsoft.com/office/powerpoint/2010/main" val="5622073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switch statement may have similar effects.</a:t>
            </a:r>
          </a:p>
          <a:p>
            <a:r>
              <a:rPr lang="en-US" dirty="0"/>
              <a:t>This results in longer times required to advance the warp</a:t>
            </a:r>
          </a:p>
        </p:txBody>
      </p:sp>
      <p:sp>
        <p:nvSpPr>
          <p:cNvPr id="4" name="Slide Number Placeholder 3"/>
          <p:cNvSpPr>
            <a:spLocks noGrp="1"/>
          </p:cNvSpPr>
          <p:nvPr>
            <p:ph type="sldNum" sz="quarter" idx="10"/>
          </p:nvPr>
        </p:nvSpPr>
        <p:spPr/>
        <p:txBody>
          <a:bodyPr/>
          <a:lstStyle/>
          <a:p>
            <a:fld id="{ACA57CD3-0AAD-47D4-AA49-9D7CA2CEB419}" type="slidenum">
              <a:rPr lang="en-US" smtClean="0"/>
              <a:pPr/>
              <a:t>54</a:t>
            </a:fld>
            <a:endParaRPr lang="en-US"/>
          </a:p>
        </p:txBody>
      </p:sp>
    </p:spTree>
    <p:extLst>
      <p:ext uri="{BB962C8B-B14F-4D97-AF65-F5344CB8AC3E}">
        <p14:creationId xmlns:p14="http://schemas.microsoft.com/office/powerpoint/2010/main" val="2648533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A2CCA9-92B1-40C3-AC65-CA25865D0DC0}" type="slidenum">
              <a:rPr lang="en-US"/>
              <a:pPr/>
              <a:t>8</a:t>
            </a:fld>
            <a:endParaRPr lang="en-US"/>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p:txBody>
          <a:bodyPr/>
          <a:lstStyle/>
          <a:p>
            <a:r>
              <a:rPr lang="en-US" dirty="0"/>
              <a:t>Show the main CUDA API functions at work.</a:t>
            </a:r>
          </a:p>
        </p:txBody>
      </p:sp>
    </p:spTree>
    <p:extLst>
      <p:ext uri="{BB962C8B-B14F-4D97-AF65-F5344CB8AC3E}">
        <p14:creationId xmlns:p14="http://schemas.microsoft.com/office/powerpoint/2010/main" val="32773583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Some threads in the warp follow the if branch.  The rest are idle.</a:t>
            </a:r>
          </a:p>
          <a:p>
            <a:r>
              <a:rPr lang="en-US" sz="900" dirty="0"/>
              <a:t>Some</a:t>
            </a:r>
            <a:r>
              <a:rPr lang="en-US" sz="900" baseline="0" dirty="0"/>
              <a:t> threads in the warp follow the else branch. The rest are idle.</a:t>
            </a:r>
          </a:p>
          <a:p>
            <a:endParaRPr lang="en-US" sz="900" baseline="0" dirty="0"/>
          </a:p>
        </p:txBody>
      </p:sp>
      <p:sp>
        <p:nvSpPr>
          <p:cNvPr id="4" name="Slide Number Placeholder 3"/>
          <p:cNvSpPr>
            <a:spLocks noGrp="1"/>
          </p:cNvSpPr>
          <p:nvPr>
            <p:ph type="sldNum" sz="quarter" idx="10"/>
          </p:nvPr>
        </p:nvSpPr>
        <p:spPr/>
        <p:txBody>
          <a:bodyPr/>
          <a:lstStyle/>
          <a:p>
            <a:fld id="{ACA57CD3-0AAD-47D4-AA49-9D7CA2CEB419}" type="slidenum">
              <a:rPr lang="en-US" smtClean="0"/>
              <a:pPr/>
              <a:t>55</a:t>
            </a:fld>
            <a:endParaRPr lang="en-US"/>
          </a:p>
        </p:txBody>
      </p:sp>
    </p:spTree>
    <p:extLst>
      <p:ext uri="{BB962C8B-B14F-4D97-AF65-F5344CB8AC3E}">
        <p14:creationId xmlns:p14="http://schemas.microsoft.com/office/powerpoint/2010/main" val="40266539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aseline="0" dirty="0"/>
              <a:t>You do not need to understand this to write code that runs </a:t>
            </a:r>
            <a:r>
              <a:rPr lang="en-US" sz="800" b="1" baseline="0" dirty="0"/>
              <a:t>correctly</a:t>
            </a:r>
            <a:r>
              <a:rPr lang="en-US" sz="800" baseline="0" dirty="0"/>
              <a:t>.  The system handles this.</a:t>
            </a:r>
          </a:p>
          <a:p>
            <a:r>
              <a:rPr lang="en-US" sz="800" baseline="0" dirty="0"/>
              <a:t>You need to worry about this for code that is </a:t>
            </a:r>
            <a:r>
              <a:rPr lang="en-US" sz="800" b="1" baseline="0" dirty="0"/>
              <a:t>performant</a:t>
            </a:r>
            <a:r>
              <a:rPr lang="en-US" sz="800" baseline="0" dirty="0"/>
              <a:t>.</a:t>
            </a:r>
            <a:endParaRPr lang="en-US" sz="800" dirty="0"/>
          </a:p>
          <a:p>
            <a:endParaRPr lang="en-US" sz="800" dirty="0"/>
          </a:p>
          <a:p>
            <a:r>
              <a:rPr lang="en-US" sz="800" dirty="0"/>
              <a:t>Thread divergence is why NVIDIA calls their execution model </a:t>
            </a:r>
            <a:r>
              <a:rPr lang="en-US" sz="800" b="1" dirty="0"/>
              <a:t>SIMT</a:t>
            </a:r>
            <a:r>
              <a:rPr lang="en-US" sz="800" dirty="0"/>
              <a:t>.   Subtle difference</a:t>
            </a:r>
            <a:r>
              <a:rPr lang="en-US" sz="800" baseline="0" dirty="0"/>
              <a:t> from </a:t>
            </a:r>
            <a:r>
              <a:rPr lang="en-US" sz="800" b="1" baseline="0" dirty="0"/>
              <a:t>SIMD</a:t>
            </a:r>
            <a:r>
              <a:rPr lang="en-US" sz="800" baseline="0" dirty="0"/>
              <a:t>:  SIMT is SIMD for as long as the threads in a warp execute in lockstep mode; slightly different when threads diverge.</a:t>
            </a:r>
            <a:endParaRPr lang="en-US" sz="800" dirty="0"/>
          </a:p>
        </p:txBody>
      </p:sp>
      <p:sp>
        <p:nvSpPr>
          <p:cNvPr id="4" name="Slide Number Placeholder 3"/>
          <p:cNvSpPr>
            <a:spLocks noGrp="1"/>
          </p:cNvSpPr>
          <p:nvPr>
            <p:ph type="sldNum" sz="quarter" idx="10"/>
          </p:nvPr>
        </p:nvSpPr>
        <p:spPr/>
        <p:txBody>
          <a:bodyPr/>
          <a:lstStyle/>
          <a:p>
            <a:fld id="{ACA57CD3-0AAD-47D4-AA49-9D7CA2CEB419}" type="slidenum">
              <a:rPr lang="en-US" smtClean="0"/>
              <a:pPr/>
              <a:t>56</a:t>
            </a:fld>
            <a:endParaRPr lang="en-US"/>
          </a:p>
        </p:txBody>
      </p:sp>
    </p:spTree>
    <p:extLst>
      <p:ext uri="{BB962C8B-B14F-4D97-AF65-F5344CB8AC3E}">
        <p14:creationId xmlns:p14="http://schemas.microsoft.com/office/powerpoint/2010/main" val="13426785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different levels of thread divergence.</a:t>
            </a:r>
          </a:p>
          <a:p>
            <a:r>
              <a:rPr lang="en-US" dirty="0"/>
              <a:t>This extreme example requires a minimum of 32 cycles.</a:t>
            </a:r>
          </a:p>
        </p:txBody>
      </p:sp>
      <p:sp>
        <p:nvSpPr>
          <p:cNvPr id="4" name="Slide Number Placeholder 3"/>
          <p:cNvSpPr>
            <a:spLocks noGrp="1"/>
          </p:cNvSpPr>
          <p:nvPr>
            <p:ph type="sldNum" sz="quarter" idx="10"/>
          </p:nvPr>
        </p:nvSpPr>
        <p:spPr/>
        <p:txBody>
          <a:bodyPr/>
          <a:lstStyle/>
          <a:p>
            <a:fld id="{ACA57CD3-0AAD-47D4-AA49-9D7CA2CEB419}" type="slidenum">
              <a:rPr lang="en-US" smtClean="0"/>
              <a:pPr/>
              <a:t>57</a:t>
            </a:fld>
            <a:endParaRPr lang="en-US"/>
          </a:p>
        </p:txBody>
      </p:sp>
    </p:spTree>
    <p:extLst>
      <p:ext uri="{BB962C8B-B14F-4D97-AF65-F5344CB8AC3E}">
        <p14:creationId xmlns:p14="http://schemas.microsoft.com/office/powerpoint/2010/main" val="25816344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dirty="0"/>
              <a:t>Note</a:t>
            </a:r>
            <a:r>
              <a:rPr lang="en-US" sz="800" dirty="0"/>
              <a:t>: </a:t>
            </a:r>
          </a:p>
          <a:p>
            <a:pPr marL="171450" indent="-171450">
              <a:buFont typeface="Arial" panose="020B0604020202020204" pitchFamily="34" charset="0"/>
              <a:buChar char="•"/>
            </a:pPr>
            <a:r>
              <a:rPr lang="en-US" sz="800" dirty="0"/>
              <a:t>the presence of an if/else statement in a kernel function is not a problem by itself.</a:t>
            </a:r>
          </a:p>
          <a:p>
            <a:pPr marL="171450" indent="-171450">
              <a:buFont typeface="Arial" panose="020B0604020202020204" pitchFamily="34" charset="0"/>
              <a:buChar char="•"/>
            </a:pPr>
            <a:r>
              <a:rPr lang="en-US" sz="800" dirty="0"/>
              <a:t>thread</a:t>
            </a:r>
            <a:r>
              <a:rPr lang="en-US" sz="800" baseline="0" dirty="0"/>
              <a:t> divergence concerns only divergence of threads </a:t>
            </a:r>
            <a:r>
              <a:rPr lang="en-US" sz="800" b="1" baseline="0" dirty="0"/>
              <a:t>within</a:t>
            </a:r>
            <a:r>
              <a:rPr lang="en-US" sz="800" baseline="0" dirty="0"/>
              <a:t> a warp!</a:t>
            </a:r>
          </a:p>
          <a:p>
            <a:pPr marL="171450" indent="-171450">
              <a:buFont typeface="Arial" panose="020B0604020202020204" pitchFamily="34" charset="0"/>
              <a:buChar char="•"/>
            </a:pPr>
            <a:endParaRPr lang="en-US" sz="800" baseline="0" dirty="0"/>
          </a:p>
          <a:p>
            <a:pPr marL="0" indent="0">
              <a:buFont typeface="Arial" panose="020B0604020202020204" pitchFamily="34" charset="0"/>
              <a:buNone/>
            </a:pPr>
            <a:r>
              <a:rPr lang="en-US" sz="800" baseline="0" dirty="0"/>
              <a:t>Even for threads diverging inside a warp, in special situations (short sequences), the compiler can modify the code to remove thread divergence: all threads in a warp execute the same instructions, but some of those are replaced by the compiler with no-ops which do not write memory or registers. </a:t>
            </a:r>
            <a:r>
              <a:rPr lang="en-US" sz="800" baseline="0" dirty="0">
                <a:sym typeface="Wingdings" panose="05000000000000000000" pitchFamily="2" charset="2"/>
              </a:rPr>
              <a:t> acceptable penalty hit</a:t>
            </a:r>
            <a:endParaRPr lang="en-US" sz="800" dirty="0"/>
          </a:p>
          <a:p>
            <a:endParaRPr lang="en-US" sz="800" dirty="0"/>
          </a:p>
        </p:txBody>
      </p:sp>
      <p:sp>
        <p:nvSpPr>
          <p:cNvPr id="4" name="Slide Number Placeholder 3"/>
          <p:cNvSpPr>
            <a:spLocks noGrp="1"/>
          </p:cNvSpPr>
          <p:nvPr>
            <p:ph type="sldNum" sz="quarter" idx="10"/>
          </p:nvPr>
        </p:nvSpPr>
        <p:spPr/>
        <p:txBody>
          <a:bodyPr/>
          <a:lstStyle/>
          <a:p>
            <a:fld id="{ACA57CD3-0AAD-47D4-AA49-9D7CA2CEB419}" type="slidenum">
              <a:rPr lang="en-US" smtClean="0"/>
              <a:pPr/>
              <a:t>58</a:t>
            </a:fld>
            <a:endParaRPr lang="en-US"/>
          </a:p>
        </p:txBody>
      </p:sp>
    </p:spTree>
    <p:extLst>
      <p:ext uri="{BB962C8B-B14F-4D97-AF65-F5344CB8AC3E}">
        <p14:creationId xmlns:p14="http://schemas.microsoft.com/office/powerpoint/2010/main" val="28630603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Independent thread scheduling in Volta ensures that even if a thread T0 currently holds the lock for node A, another thread T1 in the same warp can successfully wait for the lock to become available without impeding the progress of thread T0. Note, however, that because active threads in a warp execute together, threads spinning on a lock may degrade the performance of the thread holding the lock.</a:t>
            </a:r>
          </a:p>
          <a:p>
            <a:endParaRPr lang="en-US" dirty="0"/>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It is also important to note that the use of a per-node lock in the above example is critical for performance on the GPU. Traditional doubly-linked list implementations may use a coarse- grained lock that provides exclusive access to the entire structure, rather than separately protecting individual nodes. This approach typically leads to poor performance in applications with many threads—Volta may have up to 163,840 concurrent threads—caused by extremely high contention for the lock. By using a fine-grained lock on each node, the average per-node contention in large lists will usually be low except under certain pathological node insertion patterns.</a:t>
            </a:r>
          </a:p>
          <a:p>
            <a:endParaRPr lang="en-US" dirty="0"/>
          </a:p>
        </p:txBody>
      </p:sp>
      <p:sp>
        <p:nvSpPr>
          <p:cNvPr id="4" name="Slide Number Placeholder 3"/>
          <p:cNvSpPr>
            <a:spLocks noGrp="1"/>
          </p:cNvSpPr>
          <p:nvPr>
            <p:ph type="sldNum" sz="quarter" idx="5"/>
          </p:nvPr>
        </p:nvSpPr>
        <p:spPr/>
        <p:txBody>
          <a:bodyPr/>
          <a:lstStyle/>
          <a:p>
            <a:fld id="{FD610F1B-C815-4D63-837F-DE9BF80525A3}" type="slidenum">
              <a:rPr lang="en-US" smtClean="0"/>
              <a:t>65</a:t>
            </a:fld>
            <a:endParaRPr lang="en-US"/>
          </a:p>
        </p:txBody>
      </p:sp>
    </p:spTree>
    <p:extLst>
      <p:ext uri="{BB962C8B-B14F-4D97-AF65-F5344CB8AC3E}">
        <p14:creationId xmlns:p14="http://schemas.microsoft.com/office/powerpoint/2010/main" val="2838352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A57CD3-0AAD-47D4-AA49-9D7CA2CEB419}" type="slidenum">
              <a:rPr lang="en-US" smtClean="0"/>
              <a:pPr/>
              <a:t>9</a:t>
            </a:fld>
            <a:endParaRPr lang="en-US"/>
          </a:p>
        </p:txBody>
      </p:sp>
    </p:spTree>
    <p:extLst>
      <p:ext uri="{BB962C8B-B14F-4D97-AF65-F5344CB8AC3E}">
        <p14:creationId xmlns:p14="http://schemas.microsoft.com/office/powerpoint/2010/main" val="1542658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CB2331-6A06-45FF-A3F2-1E4BFA6AE1BE}" type="slidenum">
              <a:rPr lang="en-US"/>
              <a:pPr/>
              <a:t>10</a:t>
            </a:fld>
            <a:endParaRPr lang="en-US"/>
          </a:p>
        </p:txBody>
      </p:sp>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p:txBody>
          <a:bodyPr/>
          <a:lstStyle/>
          <a:p>
            <a:r>
              <a:rPr lang="en-US" sz="800" dirty="0"/>
              <a:t>Dot product of 2 32-long</a:t>
            </a:r>
            <a:r>
              <a:rPr lang="en-US" sz="800" baseline="0" dirty="0"/>
              <a:t> array done 1024 times.</a:t>
            </a:r>
          </a:p>
          <a:p>
            <a:r>
              <a:rPr lang="en-US" sz="800" baseline="0" dirty="0"/>
              <a:t>Launch 1024 threads.</a:t>
            </a:r>
          </a:p>
          <a:p>
            <a:endParaRPr lang="en-US" sz="800" baseline="0" dirty="0"/>
          </a:p>
          <a:p>
            <a:r>
              <a:rPr lang="en-US" sz="800" baseline="0" dirty="0"/>
              <a:t>NOTES:  </a:t>
            </a:r>
          </a:p>
          <a:p>
            <a:pPr marL="171450" indent="-171450">
              <a:buFont typeface="Arial" panose="020B0604020202020204" pitchFamily="34" charset="0"/>
              <a:buChar char="•"/>
            </a:pPr>
            <a:r>
              <a:rPr lang="en-US" sz="800" b="1" baseline="0" dirty="0"/>
              <a:t>from an arithmetic intensity </a:t>
            </a:r>
            <a:r>
              <a:rPr lang="en-US" sz="800" b="1" baseline="0" dirty="0" err="1"/>
              <a:t>pov</a:t>
            </a:r>
            <a:r>
              <a:rPr lang="en-US" sz="800" b="1" baseline="0" dirty="0"/>
              <a:t>, this is as bad as it gets</a:t>
            </a:r>
            <a:r>
              <a:rPr lang="en-US" sz="800" baseline="0" dirty="0"/>
              <a:t>!  Each thread brings in a lot of data to calculate only one entry</a:t>
            </a:r>
          </a:p>
          <a:p>
            <a:pPr marL="171450" indent="-171450">
              <a:buFont typeface="Arial" panose="020B0604020202020204" pitchFamily="34" charset="0"/>
              <a:buChar char="•"/>
            </a:pPr>
            <a:r>
              <a:rPr lang="en-US" sz="800" baseline="0" dirty="0"/>
              <a:t>there is a lot of wasted trips to memory, as neighboring threads will need to bring in the same data over and over from global memory</a:t>
            </a:r>
            <a:endParaRPr lang="en-US" sz="800" dirty="0"/>
          </a:p>
        </p:txBody>
      </p:sp>
    </p:spTree>
    <p:extLst>
      <p:ext uri="{BB962C8B-B14F-4D97-AF65-F5344CB8AC3E}">
        <p14:creationId xmlns:p14="http://schemas.microsoft.com/office/powerpoint/2010/main" val="900027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5A89C285-05EF-4D33-A034-3228E5345762}" type="slidenum">
              <a:rPr lang="en-US"/>
              <a:pPr/>
              <a:t>11</a:t>
            </a:fld>
            <a:endParaRPr lang="en-US"/>
          </a:p>
        </p:txBody>
      </p:sp>
      <p:sp>
        <p:nvSpPr>
          <p:cNvPr id="2" name="Notes Placeholder 1"/>
          <p:cNvSpPr>
            <a:spLocks noGrp="1"/>
          </p:cNvSpPr>
          <p:nvPr>
            <p:ph type="body" idx="1"/>
          </p:nvPr>
        </p:nvSpPr>
        <p:spPr/>
        <p:txBody>
          <a:bodyPr/>
          <a:lstStyle/>
          <a:p>
            <a:r>
              <a:rPr lang="en-US" sz="900" b="1" dirty="0"/>
              <a:t>Low arithmetic intensity</a:t>
            </a:r>
            <a:r>
              <a:rPr lang="en-US" sz="900" dirty="0"/>
              <a:t>!   We’ll come back to this (shared memory)</a:t>
            </a:r>
          </a:p>
        </p:txBody>
      </p:sp>
    </p:spTree>
    <p:extLst>
      <p:ext uri="{BB962C8B-B14F-4D97-AF65-F5344CB8AC3E}">
        <p14:creationId xmlns:p14="http://schemas.microsoft.com/office/powerpoint/2010/main" val="1003552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7C152C-A510-4B49-8E1F-CD3B31C7FA8F}" type="slidenum">
              <a:rPr lang="en-US"/>
              <a:pPr/>
              <a:t>12</a:t>
            </a:fld>
            <a:endParaRPr lang="en-US"/>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p:txBody>
          <a:bodyPr/>
          <a:lstStyle/>
          <a:p>
            <a:r>
              <a:rPr lang="en-US" sz="900" dirty="0"/>
              <a:t>On the CPU,</a:t>
            </a:r>
            <a:r>
              <a:rPr lang="en-US" sz="900" baseline="0" dirty="0"/>
              <a:t> you need </a:t>
            </a:r>
            <a:r>
              <a:rPr lang="en-US" sz="900" b="1" baseline="0" dirty="0"/>
              <a:t>3</a:t>
            </a:r>
            <a:r>
              <a:rPr lang="en-US" sz="900" baseline="0" dirty="0"/>
              <a:t> loops.</a:t>
            </a:r>
          </a:p>
          <a:p>
            <a:r>
              <a:rPr lang="en-US" sz="900" b="1" baseline="0" dirty="0"/>
              <a:t>On the GPU, we do not need the 2 outer loops.</a:t>
            </a:r>
          </a:p>
          <a:p>
            <a:endParaRPr lang="en-US" sz="900" baseline="0" dirty="0"/>
          </a:p>
          <a:p>
            <a:r>
              <a:rPr lang="en-US" sz="900" baseline="0" dirty="0"/>
              <a:t>Note the stride 1 when reading in a row, but width when reading in a column</a:t>
            </a:r>
            <a:endParaRPr lang="en-US" sz="900" dirty="0"/>
          </a:p>
        </p:txBody>
      </p:sp>
    </p:spTree>
    <p:extLst>
      <p:ext uri="{BB962C8B-B14F-4D97-AF65-F5344CB8AC3E}">
        <p14:creationId xmlns:p14="http://schemas.microsoft.com/office/powerpoint/2010/main" val="4099352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FA6248-F0D3-4442-8DBF-D8222CBD068B}" type="slidenum">
              <a:rPr lang="en-US"/>
              <a:pPr/>
              <a:t>13</a:t>
            </a:fld>
            <a:endParaRPr lang="en-US"/>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89908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555704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Side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215287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ightS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721118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ight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194393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Sid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5382858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neSideCode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9593637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xpeditionLef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1838741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xpeditionLeft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vert="horz" lIns="91440" tIns="45720" rIns="91440" bIns="45720" rtlCol="0" anchor="ctr">
            <a:normAutofit/>
          </a:bodyPr>
          <a:lstStyle>
            <a:lvl1pPr>
              <a:defRPr lang="en-US">
                <a:solidFill>
                  <a:schemeClr val="accent2">
                    <a:lumMod val="50000"/>
                  </a:schemeClr>
                </a:solidFill>
              </a:defRPr>
            </a:lvl1pPr>
          </a:lstStyle>
          <a:p>
            <a:pPr lvl="0"/>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4251624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7256625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7285556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Only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
        <p:nvSpPr>
          <p:cNvPr id="4"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219719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86015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1449749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8703603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40307582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2854129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2241221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9281" y="1122363"/>
            <a:ext cx="11598089" cy="2387600"/>
          </a:xfrm>
        </p:spPr>
        <p:txBody>
          <a:bodyPr anchor="b">
            <a:normAutofit/>
          </a:bodyPr>
          <a:lstStyle>
            <a:lvl1pPr algn="ctr">
              <a:defRPr sz="4000"/>
            </a:lvl1pPr>
          </a:lstStyle>
          <a:p>
            <a:r>
              <a:rPr lang="en-US"/>
              <a:t>Click to edit Master title style</a:t>
            </a:r>
            <a:endParaRPr lang="en-US" dirty="0"/>
          </a:p>
        </p:txBody>
      </p:sp>
      <p:sp>
        <p:nvSpPr>
          <p:cNvPr id="3" name="Subtitle 2"/>
          <p:cNvSpPr>
            <a:spLocks noGrp="1"/>
          </p:cNvSpPr>
          <p:nvPr>
            <p:ph type="subTitle" idx="1"/>
          </p:nvPr>
        </p:nvSpPr>
        <p:spPr>
          <a:xfrm>
            <a:off x="309281" y="3602038"/>
            <a:ext cx="11598089" cy="1655762"/>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3678" y="5433002"/>
            <a:ext cx="1629294" cy="548640"/>
          </a:xfrm>
          <a:prstGeom prst="rect">
            <a:avLst/>
          </a:prstGeom>
        </p:spPr>
      </p:pic>
    </p:spTree>
    <p:extLst>
      <p:ext uri="{BB962C8B-B14F-4D97-AF65-F5344CB8AC3E}">
        <p14:creationId xmlns:p14="http://schemas.microsoft.com/office/powerpoint/2010/main" val="5222819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38569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82780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9281" y="1241700"/>
            <a:ext cx="5710519"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241700"/>
            <a:ext cx="5735171"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0388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1686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lainVanilla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281508" y="6538281"/>
            <a:ext cx="691660" cy="269874"/>
          </a:xfrm>
        </p:spPr>
        <p:txBody>
          <a:bodyPr/>
          <a:lstStyle/>
          <a:p>
            <a:fld id="{533C3136-38B5-49B0-B7B2-ED139F0532E2}" type="slidenum">
              <a:rPr lang="en-US" smtClean="0"/>
              <a:t>‹#›</a:t>
            </a:fld>
            <a:endParaRPr lang="en-US"/>
          </a:p>
        </p:txBody>
      </p:sp>
      <p:sp>
        <p:nvSpPr>
          <p:cNvPr id="9"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7614743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22480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37092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89734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44671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64656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86550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9281" y="1122363"/>
            <a:ext cx="11598089" cy="2387600"/>
          </a:xfrm>
        </p:spPr>
        <p:txBody>
          <a:bodyPr anchor="b">
            <a:normAutofit/>
          </a:bodyPr>
          <a:lstStyle>
            <a:lvl1pPr algn="ctr">
              <a:defRPr sz="4000"/>
            </a:lvl1pPr>
          </a:lstStyle>
          <a:p>
            <a:r>
              <a:rPr lang="en-US"/>
              <a:t>Click to edit Master title style</a:t>
            </a:r>
            <a:endParaRPr lang="en-US" dirty="0"/>
          </a:p>
        </p:txBody>
      </p:sp>
      <p:sp>
        <p:nvSpPr>
          <p:cNvPr id="3" name="Subtitle 2"/>
          <p:cNvSpPr>
            <a:spLocks noGrp="1"/>
          </p:cNvSpPr>
          <p:nvPr>
            <p:ph type="subTitle" idx="1"/>
          </p:nvPr>
        </p:nvSpPr>
        <p:spPr>
          <a:xfrm>
            <a:off x="309281" y="3602038"/>
            <a:ext cx="11598089" cy="1655762"/>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3678" y="5433002"/>
            <a:ext cx="1629294" cy="548640"/>
          </a:xfrm>
          <a:prstGeom prst="rect">
            <a:avLst/>
          </a:prstGeom>
        </p:spPr>
      </p:pic>
    </p:spTree>
    <p:extLst>
      <p:ext uri="{BB962C8B-B14F-4D97-AF65-F5344CB8AC3E}">
        <p14:creationId xmlns:p14="http://schemas.microsoft.com/office/powerpoint/2010/main" val="19367341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007077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77760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9281" y="1241700"/>
            <a:ext cx="5710519"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241700"/>
            <a:ext cx="5735171"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173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ShortExcursion">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47008097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62507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06106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95287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49633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128663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293578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09979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9281" y="1122363"/>
            <a:ext cx="11598089" cy="2387600"/>
          </a:xfrm>
        </p:spPr>
        <p:txBody>
          <a:bodyPr anchor="b">
            <a:normAutofit/>
          </a:bodyPr>
          <a:lstStyle>
            <a:lvl1pPr algn="ctr">
              <a:defRPr sz="4000"/>
            </a:lvl1pPr>
          </a:lstStyle>
          <a:p>
            <a:r>
              <a:rPr lang="en-US"/>
              <a:t>Click to edit Master title style</a:t>
            </a:r>
            <a:endParaRPr lang="en-US" dirty="0"/>
          </a:p>
        </p:txBody>
      </p:sp>
      <p:sp>
        <p:nvSpPr>
          <p:cNvPr id="3" name="Subtitle 2"/>
          <p:cNvSpPr>
            <a:spLocks noGrp="1"/>
          </p:cNvSpPr>
          <p:nvPr>
            <p:ph type="subTitle" idx="1"/>
          </p:nvPr>
        </p:nvSpPr>
        <p:spPr>
          <a:xfrm>
            <a:off x="309281" y="3602038"/>
            <a:ext cx="11598089" cy="1655762"/>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3678" y="5433002"/>
            <a:ext cx="1629294" cy="548640"/>
          </a:xfrm>
          <a:prstGeom prst="rect">
            <a:avLst/>
          </a:prstGeom>
        </p:spPr>
      </p:pic>
    </p:spTree>
    <p:extLst>
      <p:ext uri="{BB962C8B-B14F-4D97-AF65-F5344CB8AC3E}">
        <p14:creationId xmlns:p14="http://schemas.microsoft.com/office/powerpoint/2010/main" val="32632956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4792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0709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ortExcursion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
        <p:nvSpPr>
          <p:cNvPr id="5"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4238960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9281" y="1241700"/>
            <a:ext cx="5710519"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241700"/>
            <a:ext cx="5735171"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849009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697012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553139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881438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057638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632353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10246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723481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9281" y="1122363"/>
            <a:ext cx="11598089" cy="2387600"/>
          </a:xfrm>
        </p:spPr>
        <p:txBody>
          <a:bodyPr anchor="b">
            <a:normAutofit/>
          </a:bodyPr>
          <a:lstStyle>
            <a:lvl1pPr algn="ctr">
              <a:defRPr sz="4000"/>
            </a:lvl1pPr>
          </a:lstStyle>
          <a:p>
            <a:r>
              <a:rPr lang="en-US"/>
              <a:t>Click to edit Master title style</a:t>
            </a:r>
            <a:endParaRPr lang="en-US" dirty="0"/>
          </a:p>
        </p:txBody>
      </p:sp>
      <p:sp>
        <p:nvSpPr>
          <p:cNvPr id="3" name="Subtitle 2"/>
          <p:cNvSpPr>
            <a:spLocks noGrp="1"/>
          </p:cNvSpPr>
          <p:nvPr>
            <p:ph type="subTitle" idx="1"/>
          </p:nvPr>
        </p:nvSpPr>
        <p:spPr>
          <a:xfrm>
            <a:off x="309281" y="3602038"/>
            <a:ext cx="11598089" cy="1655762"/>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3678" y="5433002"/>
            <a:ext cx="1629294" cy="548640"/>
          </a:xfrm>
          <a:prstGeom prst="rect">
            <a:avLst/>
          </a:prstGeom>
        </p:spPr>
      </p:pic>
    </p:spTree>
    <p:extLst>
      <p:ext uri="{BB962C8B-B14F-4D97-AF65-F5344CB8AC3E}">
        <p14:creationId xmlns:p14="http://schemas.microsoft.com/office/powerpoint/2010/main" val="180778928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0519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PlainVanillaNumber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533C3136-38B5-49B0-B7B2-ED139F0532E2}" type="slidenum">
              <a:rPr lang="en-US" smtClean="0"/>
              <a:t>‹#›</a:t>
            </a:fld>
            <a:endParaRPr lang="en-US"/>
          </a:p>
        </p:txBody>
      </p:sp>
    </p:spTree>
    <p:extLst>
      <p:ext uri="{BB962C8B-B14F-4D97-AF65-F5344CB8AC3E}">
        <p14:creationId xmlns:p14="http://schemas.microsoft.com/office/powerpoint/2010/main" val="29963191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275505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9281" y="1241700"/>
            <a:ext cx="5710519"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241700"/>
            <a:ext cx="5735171"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622085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37854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888841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238904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444855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131909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019109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6633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lainVanillaNumber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533C3136-38B5-49B0-B7B2-ED139F0532E2}" type="slidenum">
              <a:rPr lang="en-US" smtClean="0"/>
              <a:t>‹#›</a:t>
            </a:fld>
            <a:endParaRPr lang="en-US"/>
          </a:p>
        </p:txBody>
      </p:sp>
      <p:sp>
        <p:nvSpPr>
          <p:cNvPr id="9" name="Text Placeholder 8"/>
          <p:cNvSpPr>
            <a:spLocks noGrp="1"/>
          </p:cNvSpPr>
          <p:nvPr>
            <p:ph type="body" sz="quarter" idx="13" hasCustomPrompt="1"/>
          </p:nvPr>
        </p:nvSpPr>
        <p:spPr>
          <a:xfrm>
            <a:off x="147344" y="6553568"/>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853708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353051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2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570601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1.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2.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image" Target="../media/image1.png"/><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3.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image" Target="../media/image1.png"/><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4.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image" Target="../media/image1.png"/><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5.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823393"/>
          </a:xfrm>
          <a:prstGeom prst="rect">
            <a:avLst/>
          </a:prstGeom>
          <a:solidFill>
            <a:schemeClr val="accent1">
              <a:lumMod val="50000"/>
            </a:schemeClr>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47344" y="1495221"/>
            <a:ext cx="11960872" cy="49330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458167" y="6522143"/>
            <a:ext cx="693023" cy="268671"/>
          </a:xfrm>
          <a:prstGeom prst="rect">
            <a:avLst/>
          </a:prstGeom>
        </p:spPr>
        <p:txBody>
          <a:bodyPr vert="horz" lIns="91440" tIns="45720" rIns="91440" bIns="45720" rtlCol="0" anchor="ctr"/>
          <a:lstStyle>
            <a:lvl1pPr algn="r">
              <a:defRPr sz="1200">
                <a:solidFill>
                  <a:schemeClr val="tx1">
                    <a:tint val="75000"/>
                  </a:schemeClr>
                </a:solidFill>
              </a:defRPr>
            </a:lvl1pPr>
          </a:lstStyle>
          <a:p>
            <a:fld id="{67D2203D-769A-4D5A-AE4C-EA73FDE6A130}" type="slidenum">
              <a:rPr lang="en-US" smtClean="0"/>
              <a:t>‹#›</a:t>
            </a:fld>
            <a:endParaRPr lang="en-US"/>
          </a:p>
        </p:txBody>
      </p:sp>
      <p:sp>
        <p:nvSpPr>
          <p:cNvPr id="7" name="Rectangle 6"/>
          <p:cNvSpPr/>
          <p:nvPr userDrawn="1"/>
        </p:nvSpPr>
        <p:spPr>
          <a:xfrm>
            <a:off x="5164182" y="6656478"/>
            <a:ext cx="1570401" cy="215444"/>
          </a:xfrm>
          <a:prstGeom prst="rect">
            <a:avLst/>
          </a:prstGeom>
        </p:spPr>
        <p:txBody>
          <a:bodyPr wrap="square">
            <a:spAutoFit/>
          </a:bodyPr>
          <a:lstStyle/>
          <a:p>
            <a:r>
              <a:rPr lang="en-US" sz="800"/>
              <a:t>University of </a:t>
            </a:r>
            <a:r>
              <a:rPr lang="en-US" sz="800">
                <a:solidFill>
                  <a:srgbClr val="C00000"/>
                </a:solidFill>
              </a:rPr>
              <a:t>Wisconsin</a:t>
            </a:r>
            <a:r>
              <a:rPr lang="en-US" sz="800"/>
              <a:t>-Madison</a:t>
            </a:r>
          </a:p>
        </p:txBody>
      </p:sp>
    </p:spTree>
    <p:extLst>
      <p:ext uri="{BB962C8B-B14F-4D97-AF65-F5344CB8AC3E}">
        <p14:creationId xmlns:p14="http://schemas.microsoft.com/office/powerpoint/2010/main" val="3863594827"/>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81" r:id="rId3"/>
    <p:sldLayoutId id="2147483688" r:id="rId4"/>
    <p:sldLayoutId id="2147483689" r:id="rId5"/>
    <p:sldLayoutId id="2147483679" r:id="rId6"/>
    <p:sldLayoutId id="2147483680" r:id="rId7"/>
    <p:sldLayoutId id="2147483668" r:id="rId8"/>
    <p:sldLayoutId id="2147483669" r:id="rId9"/>
    <p:sldLayoutId id="2147483685" r:id="rId10"/>
    <p:sldLayoutId id="2147483683" r:id="rId11"/>
    <p:sldLayoutId id="2147483686" r:id="rId12"/>
    <p:sldLayoutId id="2147483684" r:id="rId13"/>
    <p:sldLayoutId id="2147483682" r:id="rId14"/>
    <p:sldLayoutId id="2147483690" r:id="rId15"/>
    <p:sldLayoutId id="2147483691" r:id="rId16"/>
    <p:sldLayoutId id="2147483670" r:id="rId17"/>
    <p:sldLayoutId id="2147483671" r:id="rId18"/>
    <p:sldLayoutId id="2147483687" r:id="rId19"/>
    <p:sldLayoutId id="2147483672" r:id="rId20"/>
    <p:sldLayoutId id="2147483673" r:id="rId21"/>
    <p:sldLayoutId id="2147483674" r:id="rId22"/>
    <p:sldLayoutId id="2147483675" r:id="rId23"/>
    <p:sldLayoutId id="2147483676" r:id="rId24"/>
  </p:sldLayoutIdLst>
  <p:hf hdr="0" ft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281" y="190309"/>
            <a:ext cx="10724031" cy="8720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9281" y="1243853"/>
            <a:ext cx="11598089" cy="49331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09281" y="6356348"/>
            <a:ext cx="2600647"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916417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457868" y="461570"/>
            <a:ext cx="233390" cy="365760"/>
          </a:xfrm>
          <a:prstGeom prst="rect">
            <a:avLst/>
          </a:prstGeom>
        </p:spPr>
      </p:pic>
      <p:pic>
        <p:nvPicPr>
          <p:cNvPr id="12" name="Picture 11"/>
          <p:cNvPicPr>
            <a:picLocks noChangeAspect="1"/>
          </p:cNvPicPr>
          <p:nvPr userDrawn="1"/>
        </p:nvPicPr>
        <p:blipFill>
          <a:blip r:embed="rId14"/>
          <a:stretch>
            <a:fillRect/>
          </a:stretch>
        </p:blipFill>
        <p:spPr>
          <a:xfrm>
            <a:off x="11146587" y="220597"/>
            <a:ext cx="855953" cy="190211"/>
          </a:xfrm>
          <a:prstGeom prst="rect">
            <a:avLst/>
          </a:prstGeom>
        </p:spPr>
      </p:pic>
    </p:spTree>
    <p:extLst>
      <p:ext uri="{BB962C8B-B14F-4D97-AF65-F5344CB8AC3E}">
        <p14:creationId xmlns:p14="http://schemas.microsoft.com/office/powerpoint/2010/main" val="3273951506"/>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281" y="190309"/>
            <a:ext cx="10724031" cy="8720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9281" y="1243853"/>
            <a:ext cx="11598089" cy="49331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09281" y="6356348"/>
            <a:ext cx="2600647"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916417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457868" y="461570"/>
            <a:ext cx="233390" cy="365760"/>
          </a:xfrm>
          <a:prstGeom prst="rect">
            <a:avLst/>
          </a:prstGeom>
        </p:spPr>
      </p:pic>
      <p:pic>
        <p:nvPicPr>
          <p:cNvPr id="12" name="Picture 11"/>
          <p:cNvPicPr>
            <a:picLocks noChangeAspect="1"/>
          </p:cNvPicPr>
          <p:nvPr userDrawn="1"/>
        </p:nvPicPr>
        <p:blipFill>
          <a:blip r:embed="rId14"/>
          <a:stretch>
            <a:fillRect/>
          </a:stretch>
        </p:blipFill>
        <p:spPr>
          <a:xfrm>
            <a:off x="11146587" y="220597"/>
            <a:ext cx="855953" cy="190211"/>
          </a:xfrm>
          <a:prstGeom prst="rect">
            <a:avLst/>
          </a:prstGeom>
        </p:spPr>
      </p:pic>
    </p:spTree>
    <p:extLst>
      <p:ext uri="{BB962C8B-B14F-4D97-AF65-F5344CB8AC3E}">
        <p14:creationId xmlns:p14="http://schemas.microsoft.com/office/powerpoint/2010/main" val="3109818047"/>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281" y="190309"/>
            <a:ext cx="10724031" cy="8720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9281" y="1243853"/>
            <a:ext cx="11598089" cy="49331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09281" y="6356348"/>
            <a:ext cx="2600647"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916417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457868" y="461570"/>
            <a:ext cx="233390" cy="365760"/>
          </a:xfrm>
          <a:prstGeom prst="rect">
            <a:avLst/>
          </a:prstGeom>
        </p:spPr>
      </p:pic>
      <p:pic>
        <p:nvPicPr>
          <p:cNvPr id="12" name="Picture 11"/>
          <p:cNvPicPr>
            <a:picLocks noChangeAspect="1"/>
          </p:cNvPicPr>
          <p:nvPr userDrawn="1"/>
        </p:nvPicPr>
        <p:blipFill>
          <a:blip r:embed="rId14"/>
          <a:stretch>
            <a:fillRect/>
          </a:stretch>
        </p:blipFill>
        <p:spPr>
          <a:xfrm>
            <a:off x="11146587" y="220597"/>
            <a:ext cx="855953" cy="190211"/>
          </a:xfrm>
          <a:prstGeom prst="rect">
            <a:avLst/>
          </a:prstGeom>
        </p:spPr>
      </p:pic>
    </p:spTree>
    <p:extLst>
      <p:ext uri="{BB962C8B-B14F-4D97-AF65-F5344CB8AC3E}">
        <p14:creationId xmlns:p14="http://schemas.microsoft.com/office/powerpoint/2010/main" val="2649719698"/>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281" y="190309"/>
            <a:ext cx="10724031" cy="8720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9281" y="1243853"/>
            <a:ext cx="11598089" cy="49331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09281" y="6356348"/>
            <a:ext cx="2600647"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916417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457868" y="461570"/>
            <a:ext cx="233390" cy="365760"/>
          </a:xfrm>
          <a:prstGeom prst="rect">
            <a:avLst/>
          </a:prstGeom>
        </p:spPr>
      </p:pic>
      <p:pic>
        <p:nvPicPr>
          <p:cNvPr id="12" name="Picture 11"/>
          <p:cNvPicPr>
            <a:picLocks noChangeAspect="1"/>
          </p:cNvPicPr>
          <p:nvPr userDrawn="1"/>
        </p:nvPicPr>
        <p:blipFill>
          <a:blip r:embed="rId14"/>
          <a:stretch>
            <a:fillRect/>
          </a:stretch>
        </p:blipFill>
        <p:spPr>
          <a:xfrm>
            <a:off x="11146587" y="220597"/>
            <a:ext cx="855953" cy="190211"/>
          </a:xfrm>
          <a:prstGeom prst="rect">
            <a:avLst/>
          </a:prstGeom>
        </p:spPr>
      </p:pic>
    </p:spTree>
    <p:extLst>
      <p:ext uri="{BB962C8B-B14F-4D97-AF65-F5344CB8AC3E}">
        <p14:creationId xmlns:p14="http://schemas.microsoft.com/office/powerpoint/2010/main" val="2199832813"/>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image" Target="../media/image6.wmf"/><Relationship Id="rId7" Type="http://schemas.openxmlformats.org/officeDocument/2006/relationships/image" Target="../media/image10.wmf"/><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9.wmf"/><Relationship Id="rId5" Type="http://schemas.openxmlformats.org/officeDocument/2006/relationships/image" Target="../media/image8.wmf"/><Relationship Id="rId10" Type="http://schemas.openxmlformats.org/officeDocument/2006/relationships/image" Target="../media/image36.png"/><Relationship Id="rId4" Type="http://schemas.openxmlformats.org/officeDocument/2006/relationships/image" Target="../media/image7.wmf"/><Relationship Id="rId9" Type="http://schemas.openxmlformats.org/officeDocument/2006/relationships/image" Target="../media/image12.wmf"/></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forms.gle/ZUCbyKX87mJvK61M7" TargetMode="Externa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8.xml"/><Relationship Id="rId1" Type="http://schemas.openxmlformats.org/officeDocument/2006/relationships/tags" Target="../tags/tag1.xml"/><Relationship Id="rId5" Type="http://schemas.openxmlformats.org/officeDocument/2006/relationships/image" Target="../media/image38.pn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18.xml"/><Relationship Id="rId5" Type="http://schemas.openxmlformats.org/officeDocument/2006/relationships/image" Target="../media/image21.emf"/><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hyperlink" Target="https://en.wikipedia.org/wiki/CUDA" TargetMode="External"/><Relationship Id="rId2" Type="http://schemas.openxmlformats.org/officeDocument/2006/relationships/notesSlide" Target="../notesSlides/notesSlide32.xml"/><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hyperlink" Target="https://devtalk.nvidia.com/default/topic/1031723/cuda-programming-and-performance/warp-divergence-triggered-by-for-loop/post/5249002/?offset=3#5249003"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14.xml"/><Relationship Id="rId5" Type="http://schemas.openxmlformats.org/officeDocument/2006/relationships/image" Target="../media/image29.png"/><Relationship Id="rId4" Type="http://schemas.openxmlformats.org/officeDocument/2006/relationships/image" Target="../media/image27.png"/></Relationships>
</file>

<file path=ppt/slides/_rels/slide6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0.png"/><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ME759</a:t>
            </a:r>
            <a:br>
              <a:rPr lang="en-US" dirty="0"/>
            </a:br>
            <a:r>
              <a:rPr lang="en-US" sz="2400" dirty="0"/>
              <a:t>High Performance Computing for Applications in Engineering</a:t>
            </a:r>
            <a:br>
              <a:rPr lang="en-US" sz="2400" dirty="0"/>
            </a:br>
            <a:r>
              <a:rPr lang="en-US" sz="2400" dirty="0"/>
              <a:t/>
            </a:r>
            <a:br>
              <a:rPr lang="en-US" sz="2400" dirty="0"/>
            </a:br>
            <a:r>
              <a:rPr lang="en-US" sz="2400" dirty="0"/>
              <a:t>[Spring 2020]</a:t>
            </a:r>
            <a:br>
              <a:rPr lang="en-US" sz="2400" dirty="0"/>
            </a:br>
            <a:endParaRPr lang="en-US" sz="2400" dirty="0"/>
          </a:p>
        </p:txBody>
      </p:sp>
      <p:sp>
        <p:nvSpPr>
          <p:cNvPr id="5" name="Subtitle 4"/>
          <p:cNvSpPr>
            <a:spLocks noGrp="1"/>
          </p:cNvSpPr>
          <p:nvPr>
            <p:ph type="subTitle" idx="1"/>
          </p:nvPr>
        </p:nvSpPr>
        <p:spPr/>
        <p:txBody>
          <a:bodyPr>
            <a:normAutofit/>
          </a:bodyPr>
          <a:lstStyle/>
          <a:p>
            <a:endParaRPr lang="en-US" dirty="0"/>
          </a:p>
          <a:p>
            <a:r>
              <a:rPr lang="en-US" dirty="0"/>
              <a:t>Lecture </a:t>
            </a:r>
            <a:r>
              <a:rPr lang="en-US" dirty="0" smtClean="0"/>
              <a:t>10</a:t>
            </a:r>
            <a:endParaRPr lang="en-US" dirty="0"/>
          </a:p>
          <a:p>
            <a:r>
              <a:rPr lang="en-US" dirty="0" smtClean="0"/>
              <a:t>02/12/2019</a:t>
            </a:r>
            <a:endParaRPr lang="en-US" dirty="0"/>
          </a:p>
          <a:p>
            <a:endParaRPr lang="en-US" dirty="0"/>
          </a:p>
        </p:txBody>
      </p:sp>
      <p:sp>
        <p:nvSpPr>
          <p:cNvPr id="4" name="Slide Number Placeholder 3"/>
          <p:cNvSpPr>
            <a:spLocks noGrp="1"/>
          </p:cNvSpPr>
          <p:nvPr>
            <p:ph type="sldNum" sz="quarter" idx="12"/>
          </p:nvPr>
        </p:nvSpPr>
        <p:spPr/>
        <p:txBody>
          <a:bodyPr/>
          <a:lstStyle/>
          <a:p>
            <a:fld id="{533C3136-38B5-49B0-B7B2-ED139F0532E2}" type="slidenum">
              <a:rPr lang="en-US" smtClean="0"/>
              <a:t>1</a:t>
            </a:fld>
            <a:endParaRPr lang="en-US"/>
          </a:p>
        </p:txBody>
      </p:sp>
      <p:sp>
        <p:nvSpPr>
          <p:cNvPr id="6" name="Rectangle 5"/>
          <p:cNvSpPr>
            <a:spLocks noChangeArrowheads="1"/>
          </p:cNvSpPr>
          <p:nvPr/>
        </p:nvSpPr>
        <p:spPr bwMode="auto">
          <a:xfrm>
            <a:off x="0" y="6581001"/>
            <a:ext cx="861133" cy="276999"/>
          </a:xfrm>
          <a:prstGeom prst="rect">
            <a:avLst/>
          </a:prstGeom>
          <a:noFill/>
          <a:ln w="9525">
            <a:noFill/>
            <a:miter lim="800000"/>
            <a:headEnd/>
            <a:tailEnd/>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0" hangingPunct="0"/>
            <a:r>
              <a:rPr lang="en-US" sz="600" dirty="0">
                <a:latin typeface="Tahoma" pitchFamily="34" charset="0"/>
              </a:rPr>
              <a:t>Dan Negrut, 2020</a:t>
            </a:r>
            <a:br>
              <a:rPr lang="en-US" sz="600" dirty="0">
                <a:latin typeface="Tahoma" pitchFamily="34" charset="0"/>
              </a:rPr>
            </a:br>
            <a:r>
              <a:rPr lang="en-US" sz="600" dirty="0">
                <a:latin typeface="Tahoma" pitchFamily="34" charset="0"/>
              </a:rPr>
              <a:t>ME759 UW-Madison</a:t>
            </a:r>
          </a:p>
        </p:txBody>
      </p:sp>
    </p:spTree>
    <p:extLst>
      <p:ext uri="{BB962C8B-B14F-4D97-AF65-F5344CB8AC3E}">
        <p14:creationId xmlns:p14="http://schemas.microsoft.com/office/powerpoint/2010/main" val="33603490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sz="3200" dirty="0"/>
              <a:t>Square Matrix Multiplication Example</a:t>
            </a:r>
          </a:p>
        </p:txBody>
      </p:sp>
      <p:sp>
        <p:nvSpPr>
          <p:cNvPr id="3" name="Slide Number Placeholder 2"/>
          <p:cNvSpPr>
            <a:spLocks noGrp="1"/>
          </p:cNvSpPr>
          <p:nvPr>
            <p:ph type="sldNum" sz="quarter" idx="12"/>
          </p:nvPr>
        </p:nvSpPr>
        <p:spPr/>
        <p:txBody>
          <a:bodyPr/>
          <a:lstStyle/>
          <a:p>
            <a:fld id="{2607EFA3-406F-4E56-9DD2-4C036976C4CD}" type="slidenum">
              <a:rPr lang="en-US" altLang="en-US" smtClean="0"/>
              <a:pPr/>
              <a:t>10</a:t>
            </a:fld>
            <a:endParaRPr lang="en-US" altLang="en-US" dirty="0"/>
          </a:p>
        </p:txBody>
      </p:sp>
      <p:sp>
        <p:nvSpPr>
          <p:cNvPr id="62467" name="Rectangle 3"/>
          <p:cNvSpPr>
            <a:spLocks noGrp="1" noChangeArrowheads="1"/>
          </p:cNvSpPr>
          <p:nvPr>
            <p:ph idx="4294967295"/>
          </p:nvPr>
        </p:nvSpPr>
        <p:spPr>
          <a:xfrm>
            <a:off x="491159" y="1100932"/>
            <a:ext cx="5886450" cy="3276600"/>
          </a:xfrm>
        </p:spPr>
        <p:txBody>
          <a:bodyPr/>
          <a:lstStyle/>
          <a:p>
            <a:pPr marL="457200" indent="-457200"/>
            <a:r>
              <a:rPr lang="en-US" sz="2200" dirty="0"/>
              <a:t>Compute P = M * N </a:t>
            </a:r>
          </a:p>
          <a:p>
            <a:pPr marL="806450" lvl="1" indent="-457200"/>
            <a:r>
              <a:rPr lang="en-US" sz="1600" dirty="0"/>
              <a:t>The matrices P, M, N are of size WIDTH x WIDTH</a:t>
            </a:r>
          </a:p>
          <a:p>
            <a:pPr marL="806450" lvl="1" indent="-457200"/>
            <a:r>
              <a:rPr lang="en-US" sz="1600" dirty="0"/>
              <a:t>Assume WIDTH was defined to be 32</a:t>
            </a:r>
            <a:endParaRPr lang="en-US" sz="1800" dirty="0"/>
          </a:p>
          <a:p>
            <a:pPr marL="457200" indent="-457200"/>
            <a:r>
              <a:rPr lang="en-US" sz="2200" dirty="0"/>
              <a:t>Software Design Decisions:</a:t>
            </a:r>
          </a:p>
          <a:p>
            <a:pPr marL="974725" lvl="1" indent="-403225"/>
            <a:r>
              <a:rPr lang="en-US" dirty="0"/>
              <a:t>One </a:t>
            </a:r>
            <a:r>
              <a:rPr lang="en-US" dirty="0">
                <a:solidFill>
                  <a:srgbClr val="C00000"/>
                </a:solidFill>
              </a:rPr>
              <a:t>thread</a:t>
            </a:r>
            <a:r>
              <a:rPr lang="en-US" dirty="0"/>
              <a:t> handles one </a:t>
            </a:r>
            <a:r>
              <a:rPr lang="en-US" dirty="0">
                <a:solidFill>
                  <a:srgbClr val="C00000"/>
                </a:solidFill>
              </a:rPr>
              <a:t>element</a:t>
            </a:r>
            <a:r>
              <a:rPr lang="en-US" dirty="0"/>
              <a:t> of P</a:t>
            </a:r>
          </a:p>
          <a:p>
            <a:pPr marL="974725" lvl="1" indent="-403225"/>
            <a:r>
              <a:rPr lang="en-US" dirty="0">
                <a:solidFill>
                  <a:schemeClr val="accent2"/>
                </a:solidFill>
              </a:rPr>
              <a:t>Each thread will access all the entries in one row of M and one column of N </a:t>
            </a:r>
          </a:p>
          <a:p>
            <a:pPr marL="1270000" lvl="2" indent="-403225"/>
            <a:r>
              <a:rPr lang="en-US" sz="1500" dirty="0">
                <a:solidFill>
                  <a:schemeClr val="accent2"/>
                </a:solidFill>
              </a:rPr>
              <a:t>2*WIDTH</a:t>
            </a:r>
            <a:r>
              <a:rPr lang="en-US" sz="1700" dirty="0">
                <a:solidFill>
                  <a:schemeClr val="accent2"/>
                </a:solidFill>
              </a:rPr>
              <a:t> read accesses to </a:t>
            </a:r>
            <a:r>
              <a:rPr lang="en-US" sz="1700" dirty="0"/>
              <a:t>global memory</a:t>
            </a:r>
          </a:p>
          <a:p>
            <a:pPr marL="1270000" lvl="2" indent="-403225"/>
            <a:r>
              <a:rPr lang="en-US" sz="1700" dirty="0"/>
              <a:t>One write access to global memory</a:t>
            </a:r>
          </a:p>
        </p:txBody>
      </p:sp>
      <p:sp>
        <p:nvSpPr>
          <p:cNvPr id="62468" name="Text Box 4"/>
          <p:cNvSpPr txBox="1">
            <a:spLocks noChangeArrowheads="1"/>
          </p:cNvSpPr>
          <p:nvPr/>
        </p:nvSpPr>
        <p:spPr bwMode="auto">
          <a:xfrm>
            <a:off x="5181600" y="4237038"/>
            <a:ext cx="2468562" cy="2468562"/>
          </a:xfrm>
          <a:prstGeom prst="rect">
            <a:avLst/>
          </a:prstGeom>
          <a:solidFill>
            <a:srgbClr val="99FF66"/>
          </a:solidFill>
          <a:ln w="9525">
            <a:solidFill>
              <a:srgbClr val="969696"/>
            </a:solidFill>
            <a:miter lim="800000"/>
            <a:headEnd/>
            <a:tailEnd/>
          </a:ln>
        </p:spPr>
        <p:txBody>
          <a:bodyPr/>
          <a:lstStyle/>
          <a:p>
            <a:r>
              <a:rPr lang="en-US" sz="1200" b="1" dirty="0">
                <a:latin typeface="Arial" pitchFamily="34" charset="0"/>
              </a:rPr>
              <a:t>M</a:t>
            </a:r>
            <a:endParaRPr lang="en-US" dirty="0">
              <a:latin typeface="Arial" pitchFamily="34" charset="0"/>
            </a:endParaRPr>
          </a:p>
        </p:txBody>
      </p:sp>
      <p:sp>
        <p:nvSpPr>
          <p:cNvPr id="62469" name="Text Box 5"/>
          <p:cNvSpPr txBox="1">
            <a:spLocks noChangeArrowheads="1"/>
          </p:cNvSpPr>
          <p:nvPr/>
        </p:nvSpPr>
        <p:spPr bwMode="auto">
          <a:xfrm>
            <a:off x="7694613" y="1722438"/>
            <a:ext cx="2468563" cy="2468562"/>
          </a:xfrm>
          <a:prstGeom prst="rect">
            <a:avLst/>
          </a:prstGeom>
          <a:solidFill>
            <a:srgbClr val="99FF66"/>
          </a:solidFill>
          <a:ln w="9525">
            <a:solidFill>
              <a:srgbClr val="969696"/>
            </a:solidFill>
            <a:miter lim="800000"/>
            <a:headEnd/>
            <a:tailEnd/>
          </a:ln>
        </p:spPr>
        <p:txBody>
          <a:bodyPr/>
          <a:lstStyle/>
          <a:p>
            <a:r>
              <a:rPr lang="en-US" sz="1200" b="1" dirty="0">
                <a:latin typeface="Arial" pitchFamily="34" charset="0"/>
              </a:rPr>
              <a:t>N</a:t>
            </a:r>
            <a:endParaRPr lang="en-US" dirty="0">
              <a:latin typeface="Arial" pitchFamily="34" charset="0"/>
            </a:endParaRPr>
          </a:p>
        </p:txBody>
      </p:sp>
      <p:sp>
        <p:nvSpPr>
          <p:cNvPr id="62470" name="Text Box 6"/>
          <p:cNvSpPr txBox="1">
            <a:spLocks noChangeArrowheads="1"/>
          </p:cNvSpPr>
          <p:nvPr/>
        </p:nvSpPr>
        <p:spPr bwMode="auto">
          <a:xfrm>
            <a:off x="7694613" y="4237038"/>
            <a:ext cx="2468563" cy="2468562"/>
          </a:xfrm>
          <a:prstGeom prst="rect">
            <a:avLst/>
          </a:prstGeom>
          <a:solidFill>
            <a:srgbClr val="99FF66"/>
          </a:solidFill>
          <a:ln w="9525" algn="ctr">
            <a:solidFill>
              <a:srgbClr val="969696"/>
            </a:solidFill>
            <a:miter lim="800000"/>
            <a:headEnd/>
            <a:tailEnd/>
          </a:ln>
          <a:effectLst/>
        </p:spPr>
        <p:txBody>
          <a:bodyPr/>
          <a:lstStyle/>
          <a:p>
            <a:r>
              <a:rPr lang="en-US" sz="1200" b="1" dirty="0">
                <a:latin typeface="Arial" pitchFamily="34" charset="0"/>
              </a:rPr>
              <a:t>P</a:t>
            </a:r>
            <a:endParaRPr lang="en-US" dirty="0">
              <a:latin typeface="Arial" pitchFamily="34" charset="0"/>
            </a:endParaRPr>
          </a:p>
        </p:txBody>
      </p:sp>
      <p:sp>
        <p:nvSpPr>
          <p:cNvPr id="62471" name="Text Box 7"/>
          <p:cNvSpPr txBox="1">
            <a:spLocks noChangeArrowheads="1"/>
          </p:cNvSpPr>
          <p:nvPr/>
        </p:nvSpPr>
        <p:spPr bwMode="auto">
          <a:xfrm>
            <a:off x="9066213" y="1722438"/>
            <a:ext cx="53975" cy="2468562"/>
          </a:xfrm>
          <a:prstGeom prst="rect">
            <a:avLst/>
          </a:prstGeom>
          <a:solidFill>
            <a:srgbClr val="FF6600"/>
          </a:solidFill>
          <a:ln w="9525">
            <a:solidFill>
              <a:srgbClr val="969696"/>
            </a:solidFill>
            <a:miter lim="800000"/>
            <a:headEnd/>
            <a:tailEnd/>
          </a:ln>
        </p:spPr>
        <p:txBody>
          <a:bodyPr lIns="0" tIns="91440" rIns="0" bIns="0"/>
          <a:lstStyle/>
          <a:p>
            <a:endParaRPr lang="en-US">
              <a:latin typeface="Arial" pitchFamily="34" charset="0"/>
            </a:endParaRPr>
          </a:p>
        </p:txBody>
      </p:sp>
      <p:sp>
        <p:nvSpPr>
          <p:cNvPr id="62472" name="Line 8"/>
          <p:cNvSpPr>
            <a:spLocks noChangeShapeType="1"/>
          </p:cNvSpPr>
          <p:nvPr/>
        </p:nvSpPr>
        <p:spPr bwMode="auto">
          <a:xfrm>
            <a:off x="9121776" y="4191000"/>
            <a:ext cx="1587" cy="1417638"/>
          </a:xfrm>
          <a:prstGeom prst="line">
            <a:avLst/>
          </a:prstGeom>
          <a:noFill/>
          <a:ln w="9525">
            <a:solidFill>
              <a:srgbClr val="969696"/>
            </a:solidFill>
            <a:prstDash val="dash"/>
            <a:round/>
            <a:headEnd/>
            <a:tailEnd/>
          </a:ln>
          <a:effectLst/>
        </p:spPr>
        <p:txBody>
          <a:bodyPr/>
          <a:lstStyle/>
          <a:p>
            <a:endParaRPr lang="en-US"/>
          </a:p>
        </p:txBody>
      </p:sp>
      <p:sp>
        <p:nvSpPr>
          <p:cNvPr id="62473" name="Line 9"/>
          <p:cNvSpPr>
            <a:spLocks noChangeShapeType="1"/>
          </p:cNvSpPr>
          <p:nvPr/>
        </p:nvSpPr>
        <p:spPr bwMode="auto">
          <a:xfrm>
            <a:off x="9066212" y="4160839"/>
            <a:ext cx="0" cy="1417637"/>
          </a:xfrm>
          <a:prstGeom prst="line">
            <a:avLst/>
          </a:prstGeom>
          <a:noFill/>
          <a:ln w="9525">
            <a:solidFill>
              <a:srgbClr val="969696"/>
            </a:solidFill>
            <a:prstDash val="dash"/>
            <a:round/>
            <a:headEnd/>
            <a:tailEnd/>
          </a:ln>
          <a:effectLst/>
        </p:spPr>
        <p:txBody>
          <a:bodyPr/>
          <a:lstStyle/>
          <a:p>
            <a:endParaRPr lang="en-US"/>
          </a:p>
        </p:txBody>
      </p:sp>
      <p:sp>
        <p:nvSpPr>
          <p:cNvPr id="62474" name="Line 10"/>
          <p:cNvSpPr>
            <a:spLocks noChangeShapeType="1"/>
          </p:cNvSpPr>
          <p:nvPr/>
        </p:nvSpPr>
        <p:spPr bwMode="auto">
          <a:xfrm flipH="1" flipV="1">
            <a:off x="7694613" y="6556375"/>
            <a:ext cx="2468563" cy="0"/>
          </a:xfrm>
          <a:prstGeom prst="line">
            <a:avLst/>
          </a:prstGeom>
          <a:noFill/>
          <a:ln w="6350">
            <a:solidFill>
              <a:srgbClr val="000000"/>
            </a:solidFill>
            <a:round/>
            <a:headEnd type="triangle" w="med" len="med"/>
            <a:tailEnd type="triangle" w="med" len="med"/>
          </a:ln>
        </p:spPr>
        <p:txBody>
          <a:bodyPr/>
          <a:lstStyle/>
          <a:p>
            <a:endParaRPr lang="en-US"/>
          </a:p>
        </p:txBody>
      </p:sp>
      <p:sp>
        <p:nvSpPr>
          <p:cNvPr id="62475" name="Text Box 11"/>
          <p:cNvSpPr txBox="1">
            <a:spLocks noChangeArrowheads="1"/>
          </p:cNvSpPr>
          <p:nvPr/>
        </p:nvSpPr>
        <p:spPr bwMode="auto">
          <a:xfrm>
            <a:off x="5181600" y="5608638"/>
            <a:ext cx="2468562" cy="55562"/>
          </a:xfrm>
          <a:prstGeom prst="rect">
            <a:avLst/>
          </a:prstGeom>
          <a:solidFill>
            <a:srgbClr val="FF6600"/>
          </a:solidFill>
          <a:ln w="9525">
            <a:solidFill>
              <a:srgbClr val="969696"/>
            </a:solidFill>
            <a:miter lim="800000"/>
            <a:headEnd/>
            <a:tailEnd/>
          </a:ln>
        </p:spPr>
        <p:txBody>
          <a:bodyPr lIns="0" tIns="91440" rIns="0" bIns="0"/>
          <a:lstStyle/>
          <a:p>
            <a:endParaRPr lang="en-US">
              <a:latin typeface="Arial" pitchFamily="34" charset="0"/>
            </a:endParaRPr>
          </a:p>
        </p:txBody>
      </p:sp>
      <p:sp>
        <p:nvSpPr>
          <p:cNvPr id="62476" name="Text Box 12"/>
          <p:cNvSpPr txBox="1">
            <a:spLocks noChangeArrowheads="1"/>
          </p:cNvSpPr>
          <p:nvPr/>
        </p:nvSpPr>
        <p:spPr bwMode="auto">
          <a:xfrm>
            <a:off x="9066213" y="5608639"/>
            <a:ext cx="55563" cy="53975"/>
          </a:xfrm>
          <a:prstGeom prst="rect">
            <a:avLst/>
          </a:prstGeom>
          <a:solidFill>
            <a:srgbClr val="FF6600"/>
          </a:solidFill>
          <a:ln w="9525">
            <a:solidFill>
              <a:srgbClr val="969696"/>
            </a:solidFill>
            <a:miter lim="800000"/>
            <a:headEnd/>
            <a:tailEnd/>
          </a:ln>
        </p:spPr>
        <p:txBody>
          <a:bodyPr lIns="0" tIns="91440" rIns="0" bIns="0"/>
          <a:lstStyle/>
          <a:p>
            <a:endParaRPr lang="en-US" sz="1200"/>
          </a:p>
          <a:p>
            <a:endParaRPr lang="en-US" sz="1200"/>
          </a:p>
          <a:p>
            <a:endParaRPr lang="en-US">
              <a:latin typeface="Arial" pitchFamily="34" charset="0"/>
            </a:endParaRPr>
          </a:p>
        </p:txBody>
      </p:sp>
      <p:sp>
        <p:nvSpPr>
          <p:cNvPr id="62477" name="Line 13"/>
          <p:cNvSpPr>
            <a:spLocks noChangeShapeType="1"/>
          </p:cNvSpPr>
          <p:nvPr/>
        </p:nvSpPr>
        <p:spPr bwMode="auto">
          <a:xfrm>
            <a:off x="7639051" y="5608638"/>
            <a:ext cx="1417637" cy="0"/>
          </a:xfrm>
          <a:prstGeom prst="line">
            <a:avLst/>
          </a:prstGeom>
          <a:noFill/>
          <a:ln w="9525">
            <a:solidFill>
              <a:srgbClr val="969696"/>
            </a:solidFill>
            <a:prstDash val="dash"/>
            <a:round/>
            <a:headEnd/>
            <a:tailEnd/>
          </a:ln>
        </p:spPr>
        <p:txBody>
          <a:bodyPr/>
          <a:lstStyle/>
          <a:p>
            <a:endParaRPr lang="en-US"/>
          </a:p>
        </p:txBody>
      </p:sp>
      <p:sp>
        <p:nvSpPr>
          <p:cNvPr id="62478" name="Line 14"/>
          <p:cNvSpPr>
            <a:spLocks noChangeShapeType="1"/>
          </p:cNvSpPr>
          <p:nvPr/>
        </p:nvSpPr>
        <p:spPr bwMode="auto">
          <a:xfrm>
            <a:off x="7639051" y="5662613"/>
            <a:ext cx="1417637" cy="0"/>
          </a:xfrm>
          <a:prstGeom prst="line">
            <a:avLst/>
          </a:prstGeom>
          <a:noFill/>
          <a:ln w="9525">
            <a:solidFill>
              <a:srgbClr val="969696"/>
            </a:solidFill>
            <a:prstDash val="dash"/>
            <a:round/>
            <a:headEnd/>
            <a:tailEnd/>
          </a:ln>
        </p:spPr>
        <p:txBody>
          <a:bodyPr/>
          <a:lstStyle/>
          <a:p>
            <a:endParaRPr lang="en-US"/>
          </a:p>
        </p:txBody>
      </p:sp>
      <p:sp>
        <p:nvSpPr>
          <p:cNvPr id="62479" name="Line 15"/>
          <p:cNvSpPr>
            <a:spLocks noChangeShapeType="1"/>
          </p:cNvSpPr>
          <p:nvPr/>
        </p:nvSpPr>
        <p:spPr bwMode="auto">
          <a:xfrm rot="-10800000">
            <a:off x="10012363" y="1719263"/>
            <a:ext cx="4763" cy="2468562"/>
          </a:xfrm>
          <a:prstGeom prst="line">
            <a:avLst/>
          </a:prstGeom>
          <a:noFill/>
          <a:ln w="6350">
            <a:solidFill>
              <a:srgbClr val="000000"/>
            </a:solidFill>
            <a:round/>
            <a:headEnd type="triangle" w="med" len="med"/>
            <a:tailEnd type="triangle" w="med" len="med"/>
          </a:ln>
        </p:spPr>
        <p:txBody>
          <a:bodyPr/>
          <a:lstStyle/>
          <a:p>
            <a:endParaRPr lang="en-US"/>
          </a:p>
        </p:txBody>
      </p:sp>
      <p:sp>
        <p:nvSpPr>
          <p:cNvPr id="62480" name="Line 16"/>
          <p:cNvSpPr>
            <a:spLocks noChangeShapeType="1"/>
          </p:cNvSpPr>
          <p:nvPr/>
        </p:nvSpPr>
        <p:spPr bwMode="auto">
          <a:xfrm rot="-10800000">
            <a:off x="10012363" y="4237038"/>
            <a:ext cx="4763" cy="2468562"/>
          </a:xfrm>
          <a:prstGeom prst="line">
            <a:avLst/>
          </a:prstGeom>
          <a:noFill/>
          <a:ln w="6350">
            <a:solidFill>
              <a:srgbClr val="000000"/>
            </a:solidFill>
            <a:round/>
            <a:headEnd type="triangle" w="med" len="med"/>
            <a:tailEnd type="triangle" w="med" len="med"/>
          </a:ln>
        </p:spPr>
        <p:txBody>
          <a:bodyPr/>
          <a:lstStyle/>
          <a:p>
            <a:endParaRPr lang="en-US"/>
          </a:p>
        </p:txBody>
      </p:sp>
      <p:sp>
        <p:nvSpPr>
          <p:cNvPr id="62481" name="Line 17"/>
          <p:cNvSpPr>
            <a:spLocks noChangeShapeType="1"/>
          </p:cNvSpPr>
          <p:nvPr/>
        </p:nvSpPr>
        <p:spPr bwMode="auto">
          <a:xfrm flipH="1" flipV="1">
            <a:off x="5181600" y="6556375"/>
            <a:ext cx="2468562" cy="0"/>
          </a:xfrm>
          <a:prstGeom prst="line">
            <a:avLst/>
          </a:prstGeom>
          <a:noFill/>
          <a:ln w="6350">
            <a:solidFill>
              <a:srgbClr val="000000"/>
            </a:solidFill>
            <a:round/>
            <a:headEnd type="triangle" w="med" len="med"/>
            <a:tailEnd type="triangle" w="med" len="med"/>
          </a:ln>
        </p:spPr>
        <p:txBody>
          <a:bodyPr/>
          <a:lstStyle/>
          <a:p>
            <a:endParaRPr lang="en-US"/>
          </a:p>
        </p:txBody>
      </p:sp>
      <p:sp>
        <p:nvSpPr>
          <p:cNvPr id="62482" name="Text Box 18"/>
          <p:cNvSpPr txBox="1">
            <a:spLocks noChangeArrowheads="1"/>
          </p:cNvSpPr>
          <p:nvPr/>
        </p:nvSpPr>
        <p:spPr bwMode="auto">
          <a:xfrm rot="-5400000">
            <a:off x="9712285" y="2880326"/>
            <a:ext cx="336631" cy="138499"/>
          </a:xfrm>
          <a:prstGeom prst="rect">
            <a:avLst/>
          </a:prstGeom>
          <a:noFill/>
          <a:ln w="9525" algn="ctr">
            <a:noFill/>
            <a:miter lim="800000"/>
            <a:headEnd/>
            <a:tailEnd/>
          </a:ln>
          <a:effectLst/>
        </p:spPr>
        <p:txBody>
          <a:bodyPr wrap="none" lIns="0" tIns="0" rIns="0" bIns="0">
            <a:spAutoFit/>
          </a:bodyPr>
          <a:lstStyle/>
          <a:p>
            <a:pPr algn="ctr"/>
            <a:r>
              <a:rPr lang="en-US" sz="900" b="1" dirty="0"/>
              <a:t>WIDTH</a:t>
            </a:r>
          </a:p>
        </p:txBody>
      </p:sp>
      <p:sp>
        <p:nvSpPr>
          <p:cNvPr id="62483" name="Text Box 19"/>
          <p:cNvSpPr txBox="1">
            <a:spLocks noChangeArrowheads="1"/>
          </p:cNvSpPr>
          <p:nvPr/>
        </p:nvSpPr>
        <p:spPr bwMode="auto">
          <a:xfrm rot="-5400000">
            <a:off x="9712285" y="5394926"/>
            <a:ext cx="336631" cy="138499"/>
          </a:xfrm>
          <a:prstGeom prst="rect">
            <a:avLst/>
          </a:prstGeom>
          <a:noFill/>
          <a:ln w="9525" algn="ctr">
            <a:noFill/>
            <a:miter lim="800000"/>
            <a:headEnd/>
            <a:tailEnd/>
          </a:ln>
          <a:effectLst/>
        </p:spPr>
        <p:txBody>
          <a:bodyPr wrap="none" lIns="0" tIns="0" rIns="0" bIns="0">
            <a:spAutoFit/>
          </a:bodyPr>
          <a:lstStyle/>
          <a:p>
            <a:pPr algn="ctr"/>
            <a:r>
              <a:rPr lang="en-US" sz="900" b="1" dirty="0"/>
              <a:t>WIDTH</a:t>
            </a:r>
          </a:p>
        </p:txBody>
      </p:sp>
      <p:sp>
        <p:nvSpPr>
          <p:cNvPr id="62484" name="Text Box 20"/>
          <p:cNvSpPr txBox="1">
            <a:spLocks noChangeArrowheads="1"/>
          </p:cNvSpPr>
          <p:nvPr/>
        </p:nvSpPr>
        <p:spPr bwMode="auto">
          <a:xfrm>
            <a:off x="6237247" y="6367464"/>
            <a:ext cx="336631" cy="138499"/>
          </a:xfrm>
          <a:prstGeom prst="rect">
            <a:avLst/>
          </a:prstGeom>
          <a:noFill/>
          <a:ln w="9525" algn="ctr">
            <a:noFill/>
            <a:miter lim="800000"/>
            <a:headEnd/>
            <a:tailEnd/>
          </a:ln>
          <a:effectLst/>
        </p:spPr>
        <p:txBody>
          <a:bodyPr wrap="none" lIns="0" tIns="0" rIns="0" bIns="0">
            <a:spAutoFit/>
          </a:bodyPr>
          <a:lstStyle/>
          <a:p>
            <a:pPr algn="ctr"/>
            <a:r>
              <a:rPr lang="en-US" sz="900" b="1" dirty="0"/>
              <a:t>WIDTH</a:t>
            </a:r>
          </a:p>
        </p:txBody>
      </p:sp>
      <p:sp>
        <p:nvSpPr>
          <p:cNvPr id="62485" name="Text Box 21"/>
          <p:cNvSpPr txBox="1">
            <a:spLocks noChangeArrowheads="1"/>
          </p:cNvSpPr>
          <p:nvPr/>
        </p:nvSpPr>
        <p:spPr bwMode="auto">
          <a:xfrm>
            <a:off x="8694697" y="6365876"/>
            <a:ext cx="336631" cy="138499"/>
          </a:xfrm>
          <a:prstGeom prst="rect">
            <a:avLst/>
          </a:prstGeom>
          <a:noFill/>
          <a:ln w="9525" algn="ctr">
            <a:noFill/>
            <a:miter lim="800000"/>
            <a:headEnd/>
            <a:tailEnd/>
          </a:ln>
          <a:effectLst/>
        </p:spPr>
        <p:txBody>
          <a:bodyPr wrap="none" lIns="0" tIns="0" rIns="0" bIns="0">
            <a:spAutoFit/>
          </a:bodyPr>
          <a:lstStyle/>
          <a:p>
            <a:pPr algn="ctr"/>
            <a:r>
              <a:rPr lang="en-US" sz="900" b="1" dirty="0"/>
              <a:t>WIDTH</a:t>
            </a:r>
          </a:p>
        </p:txBody>
      </p:sp>
    </p:spTree>
    <p:extLst>
      <p:ext uri="{BB962C8B-B14F-4D97-AF65-F5344CB8AC3E}">
        <p14:creationId xmlns:p14="http://schemas.microsoft.com/office/powerpoint/2010/main" val="389275312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ln/>
        </p:spPr>
        <p:txBody>
          <a:bodyPr vert="horz" lIns="0" tIns="0" rIns="0" bIns="0" rtlCol="0" anchor="ctr">
            <a:spAutoFit/>
          </a:bodyPr>
          <a:lstStyle/>
          <a:p>
            <a: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3200" dirty="0"/>
              <a:t>Multiply Using One Thread Block</a:t>
            </a:r>
          </a:p>
        </p:txBody>
      </p:sp>
      <p:sp>
        <p:nvSpPr>
          <p:cNvPr id="3" name="Slide Number Placeholder 2"/>
          <p:cNvSpPr>
            <a:spLocks noGrp="1"/>
          </p:cNvSpPr>
          <p:nvPr>
            <p:ph type="sldNum" sz="quarter" idx="12"/>
          </p:nvPr>
        </p:nvSpPr>
        <p:spPr/>
        <p:txBody>
          <a:bodyPr/>
          <a:lstStyle/>
          <a:p>
            <a:fld id="{4E725018-5697-4C52-ADE9-4C1ED354D3F1}" type="slidenum">
              <a:rPr lang="en-US" altLang="en-US" smtClean="0"/>
              <a:pPr/>
              <a:t>11</a:t>
            </a:fld>
            <a:endParaRPr lang="en-US" altLang="en-US" dirty="0"/>
          </a:p>
        </p:txBody>
      </p:sp>
      <p:sp>
        <p:nvSpPr>
          <p:cNvPr id="68611" name="Rectangle 3"/>
          <p:cNvSpPr>
            <a:spLocks noGrp="1" noChangeArrowheads="1"/>
          </p:cNvSpPr>
          <p:nvPr>
            <p:ph type="body" sz="half" idx="4294967295"/>
          </p:nvPr>
        </p:nvSpPr>
        <p:spPr>
          <a:xfrm>
            <a:off x="619149" y="1322388"/>
            <a:ext cx="4724400" cy="5029200"/>
          </a:xfrm>
        </p:spPr>
        <p:txBody>
          <a:bodyPr>
            <a:normAutofit lnSpcReduction="10000"/>
          </a:bodyPr>
          <a:lstStyle/>
          <a:p>
            <a:pPr>
              <a:lnSpc>
                <a:spcPct val="90000"/>
              </a:lnSpc>
            </a:pPr>
            <a:r>
              <a:rPr lang="en-GB" sz="1800" dirty="0"/>
              <a:t>One Block of threads computes matrix P</a:t>
            </a:r>
          </a:p>
          <a:p>
            <a:pPr lvl="1">
              <a:lnSpc>
                <a:spcPct val="90000"/>
              </a:lnSpc>
            </a:pPr>
            <a:r>
              <a:rPr lang="en-GB" sz="1600" dirty="0"/>
              <a:t>Each thread computes </a:t>
            </a:r>
            <a:r>
              <a:rPr lang="en-GB" sz="1600" u="sng" dirty="0">
                <a:solidFill>
                  <a:srgbClr val="C00000"/>
                </a:solidFill>
              </a:rPr>
              <a:t>one</a:t>
            </a:r>
            <a:r>
              <a:rPr lang="en-GB" sz="1600" dirty="0"/>
              <a:t> element of P</a:t>
            </a:r>
          </a:p>
          <a:p>
            <a:pPr lvl="1">
              <a:lnSpc>
                <a:spcPct val="90000"/>
              </a:lnSpc>
            </a:pPr>
            <a:endParaRPr lang="en-GB" sz="1600" dirty="0"/>
          </a:p>
          <a:p>
            <a:pPr lvl="1">
              <a:lnSpc>
                <a:spcPct val="90000"/>
              </a:lnSpc>
            </a:pPr>
            <a:endParaRPr lang="en-GB" sz="1600" dirty="0"/>
          </a:p>
          <a:p>
            <a:pPr lvl="1">
              <a:lnSpc>
                <a:spcPct val="90000"/>
              </a:lnSpc>
            </a:pPr>
            <a:endParaRPr lang="en-GB" sz="1600" dirty="0"/>
          </a:p>
          <a:p>
            <a:pPr>
              <a:lnSpc>
                <a:spcPct val="90000"/>
              </a:lnSpc>
            </a:pPr>
            <a:r>
              <a:rPr lang="en-GB" sz="1800" dirty="0"/>
              <a:t>Each thread does a dot product</a:t>
            </a:r>
          </a:p>
          <a:p>
            <a:pPr lvl="1">
              <a:lnSpc>
                <a:spcPct val="90000"/>
              </a:lnSpc>
            </a:pPr>
            <a:r>
              <a:rPr lang="en-GB" sz="1600" dirty="0"/>
              <a:t>Loads a row of matrix M</a:t>
            </a:r>
          </a:p>
          <a:p>
            <a:pPr lvl="1">
              <a:lnSpc>
                <a:spcPct val="90000"/>
              </a:lnSpc>
            </a:pPr>
            <a:r>
              <a:rPr lang="en-GB" sz="1600" dirty="0"/>
              <a:t>Loads a column of matrix N</a:t>
            </a:r>
          </a:p>
          <a:p>
            <a:pPr lvl="1">
              <a:lnSpc>
                <a:spcPct val="90000"/>
              </a:lnSpc>
            </a:pPr>
            <a:r>
              <a:rPr lang="en-GB" sz="1600" dirty="0"/>
              <a:t>Perform one multiply and addition for each pair of M and N elements</a:t>
            </a:r>
          </a:p>
          <a:p>
            <a:pPr lvl="1">
              <a:lnSpc>
                <a:spcPct val="90000"/>
              </a:lnSpc>
            </a:pPr>
            <a:r>
              <a:rPr lang="en-GB" sz="1600" dirty="0">
                <a:solidFill>
                  <a:srgbClr val="C00000"/>
                </a:solidFill>
              </a:rPr>
              <a:t>Compute to off-chip memory access ratio close to 1:1</a:t>
            </a:r>
          </a:p>
          <a:p>
            <a:pPr lvl="2">
              <a:lnSpc>
                <a:spcPct val="90000"/>
              </a:lnSpc>
            </a:pPr>
            <a:r>
              <a:rPr lang="en-GB" sz="1500" dirty="0"/>
              <a:t>Not that good…</a:t>
            </a:r>
          </a:p>
          <a:p>
            <a:pPr>
              <a:lnSpc>
                <a:spcPct val="90000"/>
              </a:lnSpc>
            </a:pPr>
            <a:endParaRPr lang="en-GB" sz="1800" dirty="0"/>
          </a:p>
          <a:p>
            <a:pPr>
              <a:lnSpc>
                <a:spcPct val="90000"/>
              </a:lnSpc>
            </a:pPr>
            <a:endParaRPr lang="en-GB" sz="1800" dirty="0"/>
          </a:p>
          <a:p>
            <a:pPr>
              <a:lnSpc>
                <a:spcPct val="90000"/>
              </a:lnSpc>
            </a:pPr>
            <a:r>
              <a:rPr lang="en-GB" sz="1800" dirty="0"/>
              <a:t>Size of matrix limited by the number of threads allowed in a thread block</a:t>
            </a:r>
            <a:endParaRPr lang="en-US" sz="1800" dirty="0"/>
          </a:p>
        </p:txBody>
      </p:sp>
      <p:sp>
        <p:nvSpPr>
          <p:cNvPr id="68612" name="AutoShape 4"/>
          <p:cNvSpPr>
            <a:spLocks noChangeArrowheads="1"/>
          </p:cNvSpPr>
          <p:nvPr/>
        </p:nvSpPr>
        <p:spPr bwMode="auto">
          <a:xfrm>
            <a:off x="6700838" y="1420814"/>
            <a:ext cx="1897062" cy="2052637"/>
          </a:xfrm>
          <a:prstGeom prst="roundRect">
            <a:avLst>
              <a:gd name="adj" fmla="val 83"/>
            </a:avLst>
          </a:prstGeom>
          <a:solidFill>
            <a:srgbClr val="33A3A3"/>
          </a:solidFill>
          <a:ln w="9525">
            <a:solidFill>
              <a:srgbClr val="000000"/>
            </a:solidFill>
            <a:round/>
            <a:headEnd/>
            <a:tailEnd/>
          </a:ln>
          <a:effectLst/>
        </p:spPr>
        <p:txBody>
          <a:bodyPr lIns="0" tIns="0" rIns="0" bIns="0"/>
          <a:lstStyle/>
          <a:p>
            <a:pPr algn="ctr">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000"/>
              <a:t> </a:t>
            </a:r>
            <a:r>
              <a:rPr lang="en-GB" sz="1000" b="1"/>
              <a:t>Grid 1</a:t>
            </a:r>
          </a:p>
        </p:txBody>
      </p:sp>
      <p:sp>
        <p:nvSpPr>
          <p:cNvPr id="68613" name="AutoShape 5"/>
          <p:cNvSpPr>
            <a:spLocks noChangeArrowheads="1"/>
          </p:cNvSpPr>
          <p:nvPr/>
        </p:nvSpPr>
        <p:spPr bwMode="auto">
          <a:xfrm>
            <a:off x="6859588" y="1624013"/>
            <a:ext cx="1587500" cy="1655762"/>
          </a:xfrm>
          <a:prstGeom prst="roundRect">
            <a:avLst>
              <a:gd name="adj" fmla="val 97"/>
            </a:avLst>
          </a:prstGeom>
          <a:solidFill>
            <a:srgbClr val="23FF23">
              <a:alpha val="54999"/>
            </a:srgbClr>
          </a:solidFill>
          <a:ln w="9525">
            <a:solidFill>
              <a:srgbClr val="000000"/>
            </a:solidFill>
            <a:round/>
            <a:headEnd/>
            <a:tailEnd/>
          </a:ln>
          <a:effectLst/>
        </p:spPr>
        <p:txBody>
          <a:bodyPr lIns="0" tIns="0" rIns="0" bIns="0"/>
          <a:lstStyle/>
          <a:p>
            <a:pPr algn="ctr">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000" b="1"/>
              <a:t>Block 1</a:t>
            </a:r>
          </a:p>
        </p:txBody>
      </p:sp>
      <p:sp>
        <p:nvSpPr>
          <p:cNvPr id="68614" name="AutoShape 6"/>
          <p:cNvSpPr>
            <a:spLocks noChangeArrowheads="1"/>
          </p:cNvSpPr>
          <p:nvPr/>
        </p:nvSpPr>
        <p:spPr bwMode="auto">
          <a:xfrm>
            <a:off x="6846888" y="3643313"/>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endParaRPr lang="en-US"/>
          </a:p>
        </p:txBody>
      </p:sp>
      <p:sp>
        <p:nvSpPr>
          <p:cNvPr id="68615" name="AutoShape 7"/>
          <p:cNvSpPr>
            <a:spLocks noChangeArrowheads="1"/>
          </p:cNvSpPr>
          <p:nvPr/>
        </p:nvSpPr>
        <p:spPr bwMode="auto">
          <a:xfrm>
            <a:off x="7229475" y="3643313"/>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endParaRPr lang="en-US"/>
          </a:p>
        </p:txBody>
      </p:sp>
      <p:sp>
        <p:nvSpPr>
          <p:cNvPr id="68616" name="AutoShape 8"/>
          <p:cNvSpPr>
            <a:spLocks noChangeArrowheads="1"/>
          </p:cNvSpPr>
          <p:nvPr/>
        </p:nvSpPr>
        <p:spPr bwMode="auto">
          <a:xfrm>
            <a:off x="7610475" y="3643313"/>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endParaRPr lang="en-US"/>
          </a:p>
        </p:txBody>
      </p:sp>
      <p:sp>
        <p:nvSpPr>
          <p:cNvPr id="68617" name="AutoShape 9"/>
          <p:cNvSpPr>
            <a:spLocks noChangeArrowheads="1"/>
          </p:cNvSpPr>
          <p:nvPr/>
        </p:nvSpPr>
        <p:spPr bwMode="auto">
          <a:xfrm>
            <a:off x="7991475" y="3643313"/>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endParaRPr lang="en-US"/>
          </a:p>
        </p:txBody>
      </p:sp>
      <p:sp>
        <p:nvSpPr>
          <p:cNvPr id="68618" name="AutoShape 10"/>
          <p:cNvSpPr>
            <a:spLocks noChangeArrowheads="1"/>
          </p:cNvSpPr>
          <p:nvPr/>
        </p:nvSpPr>
        <p:spPr bwMode="auto">
          <a:xfrm>
            <a:off x="6846888" y="4010025"/>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endParaRPr lang="en-US"/>
          </a:p>
        </p:txBody>
      </p:sp>
      <p:sp>
        <p:nvSpPr>
          <p:cNvPr id="68619" name="AutoShape 11"/>
          <p:cNvSpPr>
            <a:spLocks noChangeArrowheads="1"/>
          </p:cNvSpPr>
          <p:nvPr/>
        </p:nvSpPr>
        <p:spPr bwMode="auto">
          <a:xfrm>
            <a:off x="7229475" y="4010025"/>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endParaRPr lang="en-US"/>
          </a:p>
        </p:txBody>
      </p:sp>
      <p:sp>
        <p:nvSpPr>
          <p:cNvPr id="68620" name="AutoShape 12"/>
          <p:cNvSpPr>
            <a:spLocks noChangeArrowheads="1"/>
          </p:cNvSpPr>
          <p:nvPr/>
        </p:nvSpPr>
        <p:spPr bwMode="auto">
          <a:xfrm>
            <a:off x="7610475" y="4010025"/>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endParaRPr lang="en-US"/>
          </a:p>
        </p:txBody>
      </p:sp>
      <p:sp>
        <p:nvSpPr>
          <p:cNvPr id="68621" name="AutoShape 13"/>
          <p:cNvSpPr>
            <a:spLocks noChangeArrowheads="1"/>
          </p:cNvSpPr>
          <p:nvPr/>
        </p:nvSpPr>
        <p:spPr bwMode="auto">
          <a:xfrm>
            <a:off x="7991475" y="4010025"/>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endParaRPr lang="en-US"/>
          </a:p>
        </p:txBody>
      </p:sp>
      <p:pic>
        <p:nvPicPr>
          <p:cNvPr id="68622" name="Picture 14"/>
          <p:cNvPicPr>
            <a:picLocks noChangeAspect="1" noChangeArrowheads="1"/>
          </p:cNvPicPr>
          <p:nvPr/>
        </p:nvPicPr>
        <p:blipFill>
          <a:blip r:embed="rId3" cstate="print"/>
          <a:srcRect/>
          <a:stretch>
            <a:fillRect/>
          </a:stretch>
        </p:blipFill>
        <p:spPr bwMode="auto">
          <a:xfrm>
            <a:off x="6846888" y="4391025"/>
            <a:ext cx="387350" cy="387350"/>
          </a:xfrm>
          <a:prstGeom prst="rect">
            <a:avLst/>
          </a:prstGeom>
          <a:noFill/>
          <a:effectLst/>
        </p:spPr>
      </p:pic>
      <p:pic>
        <p:nvPicPr>
          <p:cNvPr id="68623" name="Picture 15"/>
          <p:cNvPicPr>
            <a:picLocks noChangeAspect="1" noChangeArrowheads="1"/>
          </p:cNvPicPr>
          <p:nvPr/>
        </p:nvPicPr>
        <p:blipFill>
          <a:blip r:embed="rId4" cstate="print"/>
          <a:srcRect/>
          <a:stretch>
            <a:fillRect/>
          </a:stretch>
        </p:blipFill>
        <p:spPr bwMode="auto">
          <a:xfrm>
            <a:off x="7229475" y="4391025"/>
            <a:ext cx="387350" cy="387350"/>
          </a:xfrm>
          <a:prstGeom prst="rect">
            <a:avLst/>
          </a:prstGeom>
          <a:noFill/>
          <a:effectLst/>
        </p:spPr>
      </p:pic>
      <p:pic>
        <p:nvPicPr>
          <p:cNvPr id="68624" name="Picture 16"/>
          <p:cNvPicPr>
            <a:picLocks noChangeAspect="1" noChangeArrowheads="1"/>
          </p:cNvPicPr>
          <p:nvPr/>
        </p:nvPicPr>
        <p:blipFill>
          <a:blip r:embed="rId5" cstate="print"/>
          <a:srcRect/>
          <a:stretch>
            <a:fillRect/>
          </a:stretch>
        </p:blipFill>
        <p:spPr bwMode="auto">
          <a:xfrm>
            <a:off x="7610475" y="4391025"/>
            <a:ext cx="387350" cy="387350"/>
          </a:xfrm>
          <a:prstGeom prst="rect">
            <a:avLst/>
          </a:prstGeom>
          <a:noFill/>
          <a:effectLst/>
        </p:spPr>
      </p:pic>
      <p:pic>
        <p:nvPicPr>
          <p:cNvPr id="68625" name="Picture 17"/>
          <p:cNvPicPr>
            <a:picLocks noChangeAspect="1" noChangeArrowheads="1"/>
          </p:cNvPicPr>
          <p:nvPr/>
        </p:nvPicPr>
        <p:blipFill>
          <a:blip r:embed="rId6" cstate="print"/>
          <a:srcRect/>
          <a:stretch>
            <a:fillRect/>
          </a:stretch>
        </p:blipFill>
        <p:spPr bwMode="auto">
          <a:xfrm>
            <a:off x="7991475" y="4391025"/>
            <a:ext cx="387350" cy="387350"/>
          </a:xfrm>
          <a:prstGeom prst="rect">
            <a:avLst/>
          </a:prstGeom>
          <a:noFill/>
          <a:effectLst/>
        </p:spPr>
      </p:pic>
      <p:sp>
        <p:nvSpPr>
          <p:cNvPr id="68626" name="AutoShape 18"/>
          <p:cNvSpPr>
            <a:spLocks noChangeArrowheads="1"/>
          </p:cNvSpPr>
          <p:nvPr/>
        </p:nvSpPr>
        <p:spPr bwMode="auto">
          <a:xfrm>
            <a:off x="6846888" y="4772025"/>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endParaRPr lang="en-US"/>
          </a:p>
        </p:txBody>
      </p:sp>
      <p:sp>
        <p:nvSpPr>
          <p:cNvPr id="68627" name="AutoShape 19"/>
          <p:cNvSpPr>
            <a:spLocks noChangeArrowheads="1"/>
          </p:cNvSpPr>
          <p:nvPr/>
        </p:nvSpPr>
        <p:spPr bwMode="auto">
          <a:xfrm>
            <a:off x="7229475" y="4772025"/>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endParaRPr lang="en-US"/>
          </a:p>
        </p:txBody>
      </p:sp>
      <p:sp>
        <p:nvSpPr>
          <p:cNvPr id="68628" name="AutoShape 20"/>
          <p:cNvSpPr>
            <a:spLocks noChangeArrowheads="1"/>
          </p:cNvSpPr>
          <p:nvPr/>
        </p:nvSpPr>
        <p:spPr bwMode="auto">
          <a:xfrm>
            <a:off x="7610475" y="4772025"/>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endParaRPr lang="en-US"/>
          </a:p>
        </p:txBody>
      </p:sp>
      <p:sp>
        <p:nvSpPr>
          <p:cNvPr id="68629" name="AutoShape 21"/>
          <p:cNvSpPr>
            <a:spLocks noChangeArrowheads="1"/>
          </p:cNvSpPr>
          <p:nvPr/>
        </p:nvSpPr>
        <p:spPr bwMode="auto">
          <a:xfrm>
            <a:off x="7991475" y="4772025"/>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endParaRPr lang="en-US"/>
          </a:p>
        </p:txBody>
      </p:sp>
      <p:sp>
        <p:nvSpPr>
          <p:cNvPr id="68630" name="AutoShape 22"/>
          <p:cNvSpPr>
            <a:spLocks noChangeArrowheads="1"/>
          </p:cNvSpPr>
          <p:nvPr/>
        </p:nvSpPr>
        <p:spPr bwMode="auto">
          <a:xfrm>
            <a:off x="8880475" y="1651000"/>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endParaRPr lang="en-US"/>
          </a:p>
        </p:txBody>
      </p:sp>
      <p:sp>
        <p:nvSpPr>
          <p:cNvPr id="68631" name="AutoShape 23"/>
          <p:cNvSpPr>
            <a:spLocks noChangeArrowheads="1"/>
          </p:cNvSpPr>
          <p:nvPr/>
        </p:nvSpPr>
        <p:spPr bwMode="auto">
          <a:xfrm>
            <a:off x="9263063" y="1652588"/>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endParaRPr lang="en-US"/>
          </a:p>
        </p:txBody>
      </p:sp>
      <p:pic>
        <p:nvPicPr>
          <p:cNvPr id="68632" name="Picture 24"/>
          <p:cNvPicPr>
            <a:picLocks noChangeAspect="1" noChangeArrowheads="1"/>
          </p:cNvPicPr>
          <p:nvPr/>
        </p:nvPicPr>
        <p:blipFill>
          <a:blip r:embed="rId7" cstate="print"/>
          <a:srcRect/>
          <a:stretch>
            <a:fillRect/>
          </a:stretch>
        </p:blipFill>
        <p:spPr bwMode="auto">
          <a:xfrm>
            <a:off x="9644063" y="1651000"/>
            <a:ext cx="387350" cy="387350"/>
          </a:xfrm>
          <a:prstGeom prst="rect">
            <a:avLst/>
          </a:prstGeom>
          <a:noFill/>
          <a:effectLst/>
        </p:spPr>
      </p:pic>
      <p:sp>
        <p:nvSpPr>
          <p:cNvPr id="68633" name="AutoShape 25"/>
          <p:cNvSpPr>
            <a:spLocks noChangeArrowheads="1"/>
          </p:cNvSpPr>
          <p:nvPr/>
        </p:nvSpPr>
        <p:spPr bwMode="auto">
          <a:xfrm>
            <a:off x="10025063" y="1652588"/>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endParaRPr lang="en-US"/>
          </a:p>
        </p:txBody>
      </p:sp>
      <p:sp>
        <p:nvSpPr>
          <p:cNvPr id="68634" name="AutoShape 26"/>
          <p:cNvSpPr>
            <a:spLocks noChangeArrowheads="1"/>
          </p:cNvSpPr>
          <p:nvPr/>
        </p:nvSpPr>
        <p:spPr bwMode="auto">
          <a:xfrm>
            <a:off x="8880475" y="2017713"/>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endParaRPr lang="en-US"/>
          </a:p>
        </p:txBody>
      </p:sp>
      <p:sp>
        <p:nvSpPr>
          <p:cNvPr id="68635" name="AutoShape 27"/>
          <p:cNvSpPr>
            <a:spLocks noChangeArrowheads="1"/>
          </p:cNvSpPr>
          <p:nvPr/>
        </p:nvSpPr>
        <p:spPr bwMode="auto">
          <a:xfrm>
            <a:off x="9263063" y="2019300"/>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endParaRPr lang="en-US"/>
          </a:p>
        </p:txBody>
      </p:sp>
      <p:pic>
        <p:nvPicPr>
          <p:cNvPr id="68636" name="Picture 28"/>
          <p:cNvPicPr>
            <a:picLocks noChangeAspect="1" noChangeArrowheads="1"/>
          </p:cNvPicPr>
          <p:nvPr/>
        </p:nvPicPr>
        <p:blipFill>
          <a:blip r:embed="rId8" cstate="print"/>
          <a:srcRect/>
          <a:stretch>
            <a:fillRect/>
          </a:stretch>
        </p:blipFill>
        <p:spPr bwMode="auto">
          <a:xfrm>
            <a:off x="9644063" y="2017713"/>
            <a:ext cx="387350" cy="387350"/>
          </a:xfrm>
          <a:prstGeom prst="rect">
            <a:avLst/>
          </a:prstGeom>
          <a:noFill/>
          <a:effectLst/>
        </p:spPr>
      </p:pic>
      <p:sp>
        <p:nvSpPr>
          <p:cNvPr id="68637" name="AutoShape 29"/>
          <p:cNvSpPr>
            <a:spLocks noChangeArrowheads="1"/>
          </p:cNvSpPr>
          <p:nvPr/>
        </p:nvSpPr>
        <p:spPr bwMode="auto">
          <a:xfrm>
            <a:off x="10025063" y="2019300"/>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endParaRPr lang="en-US"/>
          </a:p>
        </p:txBody>
      </p:sp>
      <p:sp>
        <p:nvSpPr>
          <p:cNvPr id="68638" name="AutoShape 30"/>
          <p:cNvSpPr>
            <a:spLocks noChangeArrowheads="1"/>
          </p:cNvSpPr>
          <p:nvPr/>
        </p:nvSpPr>
        <p:spPr bwMode="auto">
          <a:xfrm>
            <a:off x="8880475" y="2398713"/>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endParaRPr lang="en-US"/>
          </a:p>
        </p:txBody>
      </p:sp>
      <p:sp>
        <p:nvSpPr>
          <p:cNvPr id="68639" name="AutoShape 31"/>
          <p:cNvSpPr>
            <a:spLocks noChangeArrowheads="1"/>
          </p:cNvSpPr>
          <p:nvPr/>
        </p:nvSpPr>
        <p:spPr bwMode="auto">
          <a:xfrm>
            <a:off x="9263063" y="2400300"/>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endParaRPr lang="en-US"/>
          </a:p>
        </p:txBody>
      </p:sp>
      <p:pic>
        <p:nvPicPr>
          <p:cNvPr id="68640" name="Picture 32"/>
          <p:cNvPicPr>
            <a:picLocks noChangeAspect="1" noChangeArrowheads="1"/>
          </p:cNvPicPr>
          <p:nvPr/>
        </p:nvPicPr>
        <p:blipFill>
          <a:blip r:embed="rId7" cstate="print"/>
          <a:srcRect/>
          <a:stretch>
            <a:fillRect/>
          </a:stretch>
        </p:blipFill>
        <p:spPr bwMode="auto">
          <a:xfrm>
            <a:off x="9644063" y="2398713"/>
            <a:ext cx="387350" cy="387350"/>
          </a:xfrm>
          <a:prstGeom prst="rect">
            <a:avLst/>
          </a:prstGeom>
          <a:noFill/>
          <a:effectLst/>
        </p:spPr>
      </p:pic>
      <p:sp>
        <p:nvSpPr>
          <p:cNvPr id="68641" name="AutoShape 33"/>
          <p:cNvSpPr>
            <a:spLocks noChangeArrowheads="1"/>
          </p:cNvSpPr>
          <p:nvPr/>
        </p:nvSpPr>
        <p:spPr bwMode="auto">
          <a:xfrm>
            <a:off x="10025063" y="2400300"/>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endParaRPr lang="en-US"/>
          </a:p>
        </p:txBody>
      </p:sp>
      <p:sp>
        <p:nvSpPr>
          <p:cNvPr id="68642" name="AutoShape 34"/>
          <p:cNvSpPr>
            <a:spLocks noChangeArrowheads="1"/>
          </p:cNvSpPr>
          <p:nvPr/>
        </p:nvSpPr>
        <p:spPr bwMode="auto">
          <a:xfrm>
            <a:off x="8880475" y="2781300"/>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endParaRPr lang="en-US"/>
          </a:p>
        </p:txBody>
      </p:sp>
      <p:sp>
        <p:nvSpPr>
          <p:cNvPr id="68643" name="AutoShape 35"/>
          <p:cNvSpPr>
            <a:spLocks noChangeArrowheads="1"/>
          </p:cNvSpPr>
          <p:nvPr/>
        </p:nvSpPr>
        <p:spPr bwMode="auto">
          <a:xfrm>
            <a:off x="9263063" y="2781300"/>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endParaRPr lang="en-US"/>
          </a:p>
        </p:txBody>
      </p:sp>
      <p:pic>
        <p:nvPicPr>
          <p:cNvPr id="68644" name="Picture 36"/>
          <p:cNvPicPr>
            <a:picLocks noChangeAspect="1" noChangeArrowheads="1"/>
          </p:cNvPicPr>
          <p:nvPr/>
        </p:nvPicPr>
        <p:blipFill>
          <a:blip r:embed="rId9" cstate="print"/>
          <a:srcRect/>
          <a:stretch>
            <a:fillRect/>
          </a:stretch>
        </p:blipFill>
        <p:spPr bwMode="auto">
          <a:xfrm>
            <a:off x="9644063" y="2781300"/>
            <a:ext cx="387350" cy="387350"/>
          </a:xfrm>
          <a:prstGeom prst="rect">
            <a:avLst/>
          </a:prstGeom>
          <a:noFill/>
          <a:effectLst/>
        </p:spPr>
      </p:pic>
      <p:sp>
        <p:nvSpPr>
          <p:cNvPr id="68645" name="AutoShape 37"/>
          <p:cNvSpPr>
            <a:spLocks noChangeArrowheads="1"/>
          </p:cNvSpPr>
          <p:nvPr/>
        </p:nvSpPr>
        <p:spPr bwMode="auto">
          <a:xfrm>
            <a:off x="10025063" y="2781300"/>
            <a:ext cx="387350" cy="387350"/>
          </a:xfrm>
          <a:prstGeom prst="roundRect">
            <a:avLst>
              <a:gd name="adj" fmla="val 407"/>
            </a:avLst>
          </a:prstGeom>
          <a:solidFill>
            <a:srgbClr val="ABB400"/>
          </a:solidFill>
          <a:ln w="9525">
            <a:solidFill>
              <a:srgbClr val="000000"/>
            </a:solidFill>
            <a:round/>
            <a:headEnd/>
            <a:tailEnd/>
          </a:ln>
          <a:effectLst/>
        </p:spPr>
        <p:txBody>
          <a:bodyPr wrap="none" anchor="ctr"/>
          <a:lstStyle/>
          <a:p>
            <a:endParaRPr lang="en-US"/>
          </a:p>
        </p:txBody>
      </p:sp>
      <p:sp>
        <p:nvSpPr>
          <p:cNvPr id="68646" name="AutoShape 38"/>
          <p:cNvSpPr>
            <a:spLocks noChangeArrowheads="1"/>
          </p:cNvSpPr>
          <p:nvPr/>
        </p:nvSpPr>
        <p:spPr bwMode="auto">
          <a:xfrm>
            <a:off x="8859838" y="3643313"/>
            <a:ext cx="387350" cy="387350"/>
          </a:xfrm>
          <a:prstGeom prst="roundRect">
            <a:avLst>
              <a:gd name="adj" fmla="val 407"/>
            </a:avLst>
          </a:prstGeom>
          <a:solidFill>
            <a:srgbClr val="808000"/>
          </a:solidFill>
          <a:ln w="9525">
            <a:solidFill>
              <a:srgbClr val="000000"/>
            </a:solidFill>
            <a:round/>
            <a:headEnd/>
            <a:tailEnd/>
          </a:ln>
          <a:effectLst/>
        </p:spPr>
        <p:txBody>
          <a:bodyPr wrap="none" anchor="ctr"/>
          <a:lstStyle/>
          <a:p>
            <a:endParaRPr lang="en-US"/>
          </a:p>
        </p:txBody>
      </p:sp>
      <p:sp>
        <p:nvSpPr>
          <p:cNvPr id="68647" name="AutoShape 39"/>
          <p:cNvSpPr>
            <a:spLocks noChangeArrowheads="1"/>
          </p:cNvSpPr>
          <p:nvPr/>
        </p:nvSpPr>
        <p:spPr bwMode="auto">
          <a:xfrm>
            <a:off x="9240838" y="3643313"/>
            <a:ext cx="387350" cy="387350"/>
          </a:xfrm>
          <a:prstGeom prst="roundRect">
            <a:avLst>
              <a:gd name="adj" fmla="val 407"/>
            </a:avLst>
          </a:prstGeom>
          <a:solidFill>
            <a:srgbClr val="808000"/>
          </a:solidFill>
          <a:ln w="9525">
            <a:solidFill>
              <a:srgbClr val="000000"/>
            </a:solidFill>
            <a:round/>
            <a:headEnd/>
            <a:tailEnd/>
          </a:ln>
          <a:effectLst/>
        </p:spPr>
        <p:txBody>
          <a:bodyPr wrap="none" anchor="ctr"/>
          <a:lstStyle/>
          <a:p>
            <a:endParaRPr lang="en-US"/>
          </a:p>
        </p:txBody>
      </p:sp>
      <p:sp>
        <p:nvSpPr>
          <p:cNvPr id="68648" name="AutoShape 40"/>
          <p:cNvSpPr>
            <a:spLocks noChangeArrowheads="1"/>
          </p:cNvSpPr>
          <p:nvPr/>
        </p:nvSpPr>
        <p:spPr bwMode="auto">
          <a:xfrm>
            <a:off x="9621838" y="3643313"/>
            <a:ext cx="387350" cy="387350"/>
          </a:xfrm>
          <a:prstGeom prst="roundRect">
            <a:avLst>
              <a:gd name="adj" fmla="val 407"/>
            </a:avLst>
          </a:prstGeom>
          <a:solidFill>
            <a:srgbClr val="808000"/>
          </a:solidFill>
          <a:ln w="9525">
            <a:solidFill>
              <a:srgbClr val="000000"/>
            </a:solidFill>
            <a:round/>
            <a:headEnd/>
            <a:tailEnd/>
          </a:ln>
          <a:effectLst/>
        </p:spPr>
        <p:txBody>
          <a:bodyPr wrap="none" anchor="ctr"/>
          <a:lstStyle/>
          <a:p>
            <a:endParaRPr lang="en-US"/>
          </a:p>
        </p:txBody>
      </p:sp>
      <p:sp>
        <p:nvSpPr>
          <p:cNvPr id="68649" name="AutoShape 41"/>
          <p:cNvSpPr>
            <a:spLocks noChangeArrowheads="1"/>
          </p:cNvSpPr>
          <p:nvPr/>
        </p:nvSpPr>
        <p:spPr bwMode="auto">
          <a:xfrm>
            <a:off x="10004425" y="3643313"/>
            <a:ext cx="387350" cy="387350"/>
          </a:xfrm>
          <a:prstGeom prst="roundRect">
            <a:avLst>
              <a:gd name="adj" fmla="val 407"/>
            </a:avLst>
          </a:prstGeom>
          <a:solidFill>
            <a:srgbClr val="808000"/>
          </a:solidFill>
          <a:ln w="9525">
            <a:solidFill>
              <a:srgbClr val="000000"/>
            </a:solidFill>
            <a:round/>
            <a:headEnd/>
            <a:tailEnd/>
          </a:ln>
          <a:effectLst/>
        </p:spPr>
        <p:txBody>
          <a:bodyPr wrap="none" anchor="ctr"/>
          <a:lstStyle/>
          <a:p>
            <a:endParaRPr lang="en-US"/>
          </a:p>
        </p:txBody>
      </p:sp>
      <p:sp>
        <p:nvSpPr>
          <p:cNvPr id="68650" name="AutoShape 42"/>
          <p:cNvSpPr>
            <a:spLocks noChangeArrowheads="1"/>
          </p:cNvSpPr>
          <p:nvPr/>
        </p:nvSpPr>
        <p:spPr bwMode="auto">
          <a:xfrm>
            <a:off x="8859838" y="4010025"/>
            <a:ext cx="387350" cy="387350"/>
          </a:xfrm>
          <a:prstGeom prst="roundRect">
            <a:avLst>
              <a:gd name="adj" fmla="val 407"/>
            </a:avLst>
          </a:prstGeom>
          <a:solidFill>
            <a:srgbClr val="808000"/>
          </a:solidFill>
          <a:ln w="9525">
            <a:solidFill>
              <a:srgbClr val="000000"/>
            </a:solidFill>
            <a:round/>
            <a:headEnd/>
            <a:tailEnd/>
          </a:ln>
          <a:effectLst/>
        </p:spPr>
        <p:txBody>
          <a:bodyPr wrap="none" anchor="ctr"/>
          <a:lstStyle/>
          <a:p>
            <a:endParaRPr lang="en-US"/>
          </a:p>
        </p:txBody>
      </p:sp>
      <p:sp>
        <p:nvSpPr>
          <p:cNvPr id="68651" name="AutoShape 43"/>
          <p:cNvSpPr>
            <a:spLocks noChangeArrowheads="1"/>
          </p:cNvSpPr>
          <p:nvPr/>
        </p:nvSpPr>
        <p:spPr bwMode="auto">
          <a:xfrm>
            <a:off x="9240838" y="4010025"/>
            <a:ext cx="387350" cy="387350"/>
          </a:xfrm>
          <a:prstGeom prst="roundRect">
            <a:avLst>
              <a:gd name="adj" fmla="val 407"/>
            </a:avLst>
          </a:prstGeom>
          <a:solidFill>
            <a:srgbClr val="808000"/>
          </a:solidFill>
          <a:ln w="9525">
            <a:solidFill>
              <a:srgbClr val="000000"/>
            </a:solidFill>
            <a:round/>
            <a:headEnd/>
            <a:tailEnd/>
          </a:ln>
          <a:effectLst/>
        </p:spPr>
        <p:txBody>
          <a:bodyPr wrap="none" anchor="ctr"/>
          <a:lstStyle/>
          <a:p>
            <a:endParaRPr lang="en-US"/>
          </a:p>
        </p:txBody>
      </p:sp>
      <p:sp>
        <p:nvSpPr>
          <p:cNvPr id="68652" name="AutoShape 44"/>
          <p:cNvSpPr>
            <a:spLocks noChangeArrowheads="1"/>
          </p:cNvSpPr>
          <p:nvPr/>
        </p:nvSpPr>
        <p:spPr bwMode="auto">
          <a:xfrm>
            <a:off x="9621838" y="4010025"/>
            <a:ext cx="387350" cy="387350"/>
          </a:xfrm>
          <a:prstGeom prst="roundRect">
            <a:avLst>
              <a:gd name="adj" fmla="val 407"/>
            </a:avLst>
          </a:prstGeom>
          <a:solidFill>
            <a:srgbClr val="808000"/>
          </a:solidFill>
          <a:ln w="9525">
            <a:solidFill>
              <a:srgbClr val="000000"/>
            </a:solidFill>
            <a:round/>
            <a:headEnd/>
            <a:tailEnd/>
          </a:ln>
          <a:effectLst/>
        </p:spPr>
        <p:txBody>
          <a:bodyPr wrap="none" anchor="ctr"/>
          <a:lstStyle/>
          <a:p>
            <a:endParaRPr lang="en-US"/>
          </a:p>
        </p:txBody>
      </p:sp>
      <p:sp>
        <p:nvSpPr>
          <p:cNvPr id="68653" name="AutoShape 45"/>
          <p:cNvSpPr>
            <a:spLocks noChangeArrowheads="1"/>
          </p:cNvSpPr>
          <p:nvPr/>
        </p:nvSpPr>
        <p:spPr bwMode="auto">
          <a:xfrm>
            <a:off x="10004425" y="4010025"/>
            <a:ext cx="387350" cy="387350"/>
          </a:xfrm>
          <a:prstGeom prst="roundRect">
            <a:avLst>
              <a:gd name="adj" fmla="val 407"/>
            </a:avLst>
          </a:prstGeom>
          <a:solidFill>
            <a:srgbClr val="808000"/>
          </a:solidFill>
          <a:ln w="9525">
            <a:solidFill>
              <a:srgbClr val="000000"/>
            </a:solidFill>
            <a:round/>
            <a:headEnd/>
            <a:tailEnd/>
          </a:ln>
          <a:effectLst/>
        </p:spPr>
        <p:txBody>
          <a:bodyPr wrap="none" anchor="ctr"/>
          <a:lstStyle/>
          <a:p>
            <a:endParaRPr lang="en-US"/>
          </a:p>
        </p:txBody>
      </p:sp>
      <p:sp>
        <p:nvSpPr>
          <p:cNvPr id="68654" name="AutoShape 46"/>
          <p:cNvSpPr>
            <a:spLocks noChangeArrowheads="1"/>
          </p:cNvSpPr>
          <p:nvPr/>
        </p:nvSpPr>
        <p:spPr bwMode="auto">
          <a:xfrm>
            <a:off x="8859838" y="4391025"/>
            <a:ext cx="387350" cy="387350"/>
          </a:xfrm>
          <a:prstGeom prst="roundRect">
            <a:avLst>
              <a:gd name="adj" fmla="val 407"/>
            </a:avLst>
          </a:prstGeom>
          <a:solidFill>
            <a:srgbClr val="808000"/>
          </a:solidFill>
          <a:ln w="9525">
            <a:solidFill>
              <a:srgbClr val="000000"/>
            </a:solidFill>
            <a:round/>
            <a:headEnd/>
            <a:tailEnd/>
          </a:ln>
          <a:effectLst/>
        </p:spPr>
        <p:txBody>
          <a:bodyPr wrap="none" anchor="ctr"/>
          <a:lstStyle/>
          <a:p>
            <a:endParaRPr lang="en-US"/>
          </a:p>
        </p:txBody>
      </p:sp>
      <p:sp>
        <p:nvSpPr>
          <p:cNvPr id="68655" name="AutoShape 47"/>
          <p:cNvSpPr>
            <a:spLocks noChangeArrowheads="1"/>
          </p:cNvSpPr>
          <p:nvPr/>
        </p:nvSpPr>
        <p:spPr bwMode="auto">
          <a:xfrm>
            <a:off x="9240838" y="4391025"/>
            <a:ext cx="387350" cy="387350"/>
          </a:xfrm>
          <a:prstGeom prst="roundRect">
            <a:avLst>
              <a:gd name="adj" fmla="val 407"/>
            </a:avLst>
          </a:prstGeom>
          <a:solidFill>
            <a:srgbClr val="808000"/>
          </a:solidFill>
          <a:ln w="9525">
            <a:solidFill>
              <a:srgbClr val="000000"/>
            </a:solidFill>
            <a:round/>
            <a:headEnd/>
            <a:tailEnd/>
          </a:ln>
          <a:effectLst/>
        </p:spPr>
        <p:txBody>
          <a:bodyPr wrap="none" anchor="ctr"/>
          <a:lstStyle/>
          <a:p>
            <a:endParaRPr lang="en-US"/>
          </a:p>
        </p:txBody>
      </p:sp>
      <p:sp>
        <p:nvSpPr>
          <p:cNvPr id="68656" name="AutoShape 48"/>
          <p:cNvSpPr>
            <a:spLocks noChangeArrowheads="1"/>
          </p:cNvSpPr>
          <p:nvPr/>
        </p:nvSpPr>
        <p:spPr bwMode="auto">
          <a:xfrm>
            <a:off x="9621838" y="4391025"/>
            <a:ext cx="387350" cy="387350"/>
          </a:xfrm>
          <a:prstGeom prst="roundRect">
            <a:avLst>
              <a:gd name="adj" fmla="val 407"/>
            </a:avLst>
          </a:prstGeom>
          <a:solidFill>
            <a:srgbClr val="FF6633"/>
          </a:solidFill>
          <a:ln w="9525">
            <a:solidFill>
              <a:srgbClr val="000000"/>
            </a:solidFill>
            <a:round/>
            <a:headEnd/>
            <a:tailEnd/>
          </a:ln>
          <a:effectLst/>
        </p:spPr>
        <p:txBody>
          <a:bodyPr lIns="0" tIns="0" rIns="0" bIns="0" anchor="ctr" anchorCtr="1"/>
          <a:lstStyle/>
          <a:p>
            <a:pPr algn="ctr">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a:t>48</a:t>
            </a:r>
          </a:p>
        </p:txBody>
      </p:sp>
      <p:sp>
        <p:nvSpPr>
          <p:cNvPr id="68657" name="AutoShape 49"/>
          <p:cNvSpPr>
            <a:spLocks noChangeArrowheads="1"/>
          </p:cNvSpPr>
          <p:nvPr/>
        </p:nvSpPr>
        <p:spPr bwMode="auto">
          <a:xfrm>
            <a:off x="10004425" y="4391025"/>
            <a:ext cx="387350" cy="387350"/>
          </a:xfrm>
          <a:prstGeom prst="roundRect">
            <a:avLst>
              <a:gd name="adj" fmla="val 407"/>
            </a:avLst>
          </a:prstGeom>
          <a:solidFill>
            <a:srgbClr val="808000"/>
          </a:solidFill>
          <a:ln w="9525">
            <a:solidFill>
              <a:srgbClr val="000000"/>
            </a:solidFill>
            <a:round/>
            <a:headEnd/>
            <a:tailEnd/>
          </a:ln>
          <a:effectLst/>
        </p:spPr>
        <p:txBody>
          <a:bodyPr wrap="none" anchor="ctr"/>
          <a:lstStyle/>
          <a:p>
            <a:endParaRPr lang="en-US"/>
          </a:p>
        </p:txBody>
      </p:sp>
      <p:sp>
        <p:nvSpPr>
          <p:cNvPr id="68658" name="AutoShape 50"/>
          <p:cNvSpPr>
            <a:spLocks noChangeArrowheads="1"/>
          </p:cNvSpPr>
          <p:nvPr/>
        </p:nvSpPr>
        <p:spPr bwMode="auto">
          <a:xfrm>
            <a:off x="8859838" y="4772025"/>
            <a:ext cx="387350" cy="387350"/>
          </a:xfrm>
          <a:prstGeom prst="roundRect">
            <a:avLst>
              <a:gd name="adj" fmla="val 407"/>
            </a:avLst>
          </a:prstGeom>
          <a:solidFill>
            <a:srgbClr val="808000"/>
          </a:solidFill>
          <a:ln w="9525">
            <a:solidFill>
              <a:srgbClr val="000000"/>
            </a:solidFill>
            <a:round/>
            <a:headEnd/>
            <a:tailEnd/>
          </a:ln>
          <a:effectLst/>
        </p:spPr>
        <p:txBody>
          <a:bodyPr wrap="none" anchor="ctr"/>
          <a:lstStyle/>
          <a:p>
            <a:endParaRPr lang="en-US"/>
          </a:p>
        </p:txBody>
      </p:sp>
      <p:sp>
        <p:nvSpPr>
          <p:cNvPr id="68659" name="AutoShape 51"/>
          <p:cNvSpPr>
            <a:spLocks noChangeArrowheads="1"/>
          </p:cNvSpPr>
          <p:nvPr/>
        </p:nvSpPr>
        <p:spPr bwMode="auto">
          <a:xfrm>
            <a:off x="9240838" y="4772025"/>
            <a:ext cx="387350" cy="387350"/>
          </a:xfrm>
          <a:prstGeom prst="roundRect">
            <a:avLst>
              <a:gd name="adj" fmla="val 407"/>
            </a:avLst>
          </a:prstGeom>
          <a:solidFill>
            <a:srgbClr val="808000"/>
          </a:solidFill>
          <a:ln w="9525">
            <a:solidFill>
              <a:srgbClr val="000000"/>
            </a:solidFill>
            <a:round/>
            <a:headEnd/>
            <a:tailEnd/>
          </a:ln>
          <a:effectLst/>
        </p:spPr>
        <p:txBody>
          <a:bodyPr wrap="none" anchor="ctr"/>
          <a:lstStyle/>
          <a:p>
            <a:endParaRPr lang="en-US"/>
          </a:p>
        </p:txBody>
      </p:sp>
      <p:sp>
        <p:nvSpPr>
          <p:cNvPr id="68660" name="AutoShape 52"/>
          <p:cNvSpPr>
            <a:spLocks noChangeArrowheads="1"/>
          </p:cNvSpPr>
          <p:nvPr/>
        </p:nvSpPr>
        <p:spPr bwMode="auto">
          <a:xfrm>
            <a:off x="9621838" y="4772025"/>
            <a:ext cx="387350" cy="387350"/>
          </a:xfrm>
          <a:prstGeom prst="roundRect">
            <a:avLst>
              <a:gd name="adj" fmla="val 407"/>
            </a:avLst>
          </a:prstGeom>
          <a:solidFill>
            <a:srgbClr val="808000"/>
          </a:solidFill>
          <a:ln w="9525">
            <a:solidFill>
              <a:srgbClr val="000000"/>
            </a:solidFill>
            <a:round/>
            <a:headEnd/>
            <a:tailEnd/>
          </a:ln>
          <a:effectLst/>
        </p:spPr>
        <p:txBody>
          <a:bodyPr wrap="none" anchor="ctr"/>
          <a:lstStyle/>
          <a:p>
            <a:endParaRPr lang="en-US"/>
          </a:p>
        </p:txBody>
      </p:sp>
      <p:sp>
        <p:nvSpPr>
          <p:cNvPr id="68661" name="AutoShape 53"/>
          <p:cNvSpPr>
            <a:spLocks noChangeArrowheads="1"/>
          </p:cNvSpPr>
          <p:nvPr/>
        </p:nvSpPr>
        <p:spPr bwMode="auto">
          <a:xfrm>
            <a:off x="10004425" y="4772025"/>
            <a:ext cx="387350" cy="387350"/>
          </a:xfrm>
          <a:prstGeom prst="roundRect">
            <a:avLst>
              <a:gd name="adj" fmla="val 407"/>
            </a:avLst>
          </a:prstGeom>
          <a:solidFill>
            <a:srgbClr val="808000"/>
          </a:solidFill>
          <a:ln w="9525">
            <a:solidFill>
              <a:srgbClr val="000000"/>
            </a:solidFill>
            <a:round/>
            <a:headEnd/>
            <a:tailEnd/>
          </a:ln>
          <a:effectLst/>
        </p:spPr>
        <p:txBody>
          <a:bodyPr wrap="none" anchor="ctr"/>
          <a:lstStyle/>
          <a:p>
            <a:endParaRPr lang="en-US"/>
          </a:p>
        </p:txBody>
      </p:sp>
      <p:sp>
        <p:nvSpPr>
          <p:cNvPr id="68662" name="AutoShape 54"/>
          <p:cNvSpPr>
            <a:spLocks noChangeArrowheads="1"/>
          </p:cNvSpPr>
          <p:nvPr/>
        </p:nvSpPr>
        <p:spPr bwMode="auto">
          <a:xfrm>
            <a:off x="7016751" y="1801813"/>
            <a:ext cx="258763" cy="258762"/>
          </a:xfrm>
          <a:prstGeom prst="roundRect">
            <a:avLst>
              <a:gd name="adj" fmla="val 616"/>
            </a:avLst>
          </a:prstGeom>
          <a:solidFill>
            <a:srgbClr val="FFFF00"/>
          </a:solidFill>
          <a:ln w="9525">
            <a:solidFill>
              <a:srgbClr val="000000"/>
            </a:solidFill>
            <a:round/>
            <a:headEnd/>
            <a:tailEnd/>
          </a:ln>
          <a:effectLst/>
        </p:spPr>
        <p:txBody>
          <a:bodyPr wrap="none" anchor="ctr"/>
          <a:lstStyle/>
          <a:p>
            <a:endParaRPr lang="en-US"/>
          </a:p>
        </p:txBody>
      </p:sp>
      <p:sp>
        <p:nvSpPr>
          <p:cNvPr id="68663" name="AutoShape 55"/>
          <p:cNvSpPr>
            <a:spLocks noChangeArrowheads="1"/>
          </p:cNvSpPr>
          <p:nvPr/>
        </p:nvSpPr>
        <p:spPr bwMode="auto">
          <a:xfrm>
            <a:off x="7356476" y="1801813"/>
            <a:ext cx="258763" cy="258762"/>
          </a:xfrm>
          <a:prstGeom prst="roundRect">
            <a:avLst>
              <a:gd name="adj" fmla="val 616"/>
            </a:avLst>
          </a:prstGeom>
          <a:solidFill>
            <a:srgbClr val="FFFF00"/>
          </a:solidFill>
          <a:ln w="9525">
            <a:solidFill>
              <a:srgbClr val="000000"/>
            </a:solidFill>
            <a:round/>
            <a:headEnd/>
            <a:tailEnd/>
          </a:ln>
          <a:effectLst/>
        </p:spPr>
        <p:txBody>
          <a:bodyPr wrap="none" anchor="ctr"/>
          <a:lstStyle/>
          <a:p>
            <a:endParaRPr lang="en-US"/>
          </a:p>
        </p:txBody>
      </p:sp>
      <p:sp>
        <p:nvSpPr>
          <p:cNvPr id="68664" name="AutoShape 56"/>
          <p:cNvSpPr>
            <a:spLocks noChangeArrowheads="1"/>
          </p:cNvSpPr>
          <p:nvPr/>
        </p:nvSpPr>
        <p:spPr bwMode="auto">
          <a:xfrm>
            <a:off x="7715251" y="1801813"/>
            <a:ext cx="258763" cy="258762"/>
          </a:xfrm>
          <a:prstGeom prst="roundRect">
            <a:avLst>
              <a:gd name="adj" fmla="val 616"/>
            </a:avLst>
          </a:prstGeom>
          <a:solidFill>
            <a:srgbClr val="FFFF00"/>
          </a:solidFill>
          <a:ln w="9525">
            <a:solidFill>
              <a:srgbClr val="000000"/>
            </a:solidFill>
            <a:round/>
            <a:headEnd/>
            <a:tailEnd/>
          </a:ln>
          <a:effectLst/>
        </p:spPr>
        <p:txBody>
          <a:bodyPr wrap="none" anchor="ctr"/>
          <a:lstStyle/>
          <a:p>
            <a:endParaRPr lang="en-US"/>
          </a:p>
        </p:txBody>
      </p:sp>
      <p:sp>
        <p:nvSpPr>
          <p:cNvPr id="68665" name="AutoShape 57"/>
          <p:cNvSpPr>
            <a:spLocks noChangeArrowheads="1"/>
          </p:cNvSpPr>
          <p:nvPr/>
        </p:nvSpPr>
        <p:spPr bwMode="auto">
          <a:xfrm>
            <a:off x="8054976" y="1801813"/>
            <a:ext cx="258763" cy="258762"/>
          </a:xfrm>
          <a:prstGeom prst="roundRect">
            <a:avLst>
              <a:gd name="adj" fmla="val 616"/>
            </a:avLst>
          </a:prstGeom>
          <a:solidFill>
            <a:srgbClr val="FFFF00"/>
          </a:solidFill>
          <a:ln w="9525">
            <a:solidFill>
              <a:srgbClr val="000000"/>
            </a:solidFill>
            <a:round/>
            <a:headEnd/>
            <a:tailEnd/>
          </a:ln>
          <a:effectLst/>
        </p:spPr>
        <p:txBody>
          <a:bodyPr wrap="none" anchor="ctr"/>
          <a:lstStyle/>
          <a:p>
            <a:endParaRPr lang="en-US"/>
          </a:p>
        </p:txBody>
      </p:sp>
      <p:sp>
        <p:nvSpPr>
          <p:cNvPr id="68666" name="AutoShape 58"/>
          <p:cNvSpPr>
            <a:spLocks noChangeArrowheads="1"/>
          </p:cNvSpPr>
          <p:nvPr/>
        </p:nvSpPr>
        <p:spPr bwMode="auto">
          <a:xfrm>
            <a:off x="7016751" y="2162176"/>
            <a:ext cx="258763" cy="258763"/>
          </a:xfrm>
          <a:prstGeom prst="roundRect">
            <a:avLst>
              <a:gd name="adj" fmla="val 616"/>
            </a:avLst>
          </a:prstGeom>
          <a:solidFill>
            <a:srgbClr val="FFFF00"/>
          </a:solidFill>
          <a:ln w="9525">
            <a:solidFill>
              <a:srgbClr val="000000"/>
            </a:solidFill>
            <a:round/>
            <a:headEnd/>
            <a:tailEnd/>
          </a:ln>
          <a:effectLst/>
        </p:spPr>
        <p:txBody>
          <a:bodyPr wrap="none" anchor="ctr"/>
          <a:lstStyle/>
          <a:p>
            <a:endParaRPr lang="en-US"/>
          </a:p>
        </p:txBody>
      </p:sp>
      <p:sp>
        <p:nvSpPr>
          <p:cNvPr id="68667" name="AutoShape 59"/>
          <p:cNvSpPr>
            <a:spLocks noChangeArrowheads="1"/>
          </p:cNvSpPr>
          <p:nvPr/>
        </p:nvSpPr>
        <p:spPr bwMode="auto">
          <a:xfrm>
            <a:off x="7356476" y="2162176"/>
            <a:ext cx="258763" cy="258763"/>
          </a:xfrm>
          <a:prstGeom prst="roundRect">
            <a:avLst>
              <a:gd name="adj" fmla="val 616"/>
            </a:avLst>
          </a:prstGeom>
          <a:solidFill>
            <a:srgbClr val="FFFF00"/>
          </a:solidFill>
          <a:ln w="9525">
            <a:solidFill>
              <a:srgbClr val="000000"/>
            </a:solidFill>
            <a:round/>
            <a:headEnd/>
            <a:tailEnd/>
          </a:ln>
          <a:effectLst/>
        </p:spPr>
        <p:txBody>
          <a:bodyPr wrap="none" anchor="ctr"/>
          <a:lstStyle/>
          <a:p>
            <a:endParaRPr lang="en-US"/>
          </a:p>
        </p:txBody>
      </p:sp>
      <p:sp>
        <p:nvSpPr>
          <p:cNvPr id="68668" name="AutoShape 60"/>
          <p:cNvSpPr>
            <a:spLocks noChangeArrowheads="1"/>
          </p:cNvSpPr>
          <p:nvPr/>
        </p:nvSpPr>
        <p:spPr bwMode="auto">
          <a:xfrm>
            <a:off x="7715251" y="2162176"/>
            <a:ext cx="258763" cy="258763"/>
          </a:xfrm>
          <a:prstGeom prst="roundRect">
            <a:avLst>
              <a:gd name="adj" fmla="val 616"/>
            </a:avLst>
          </a:prstGeom>
          <a:solidFill>
            <a:srgbClr val="FFFF00"/>
          </a:solidFill>
          <a:ln w="9525">
            <a:solidFill>
              <a:srgbClr val="000000"/>
            </a:solidFill>
            <a:round/>
            <a:headEnd/>
            <a:tailEnd/>
          </a:ln>
          <a:effectLst/>
        </p:spPr>
        <p:txBody>
          <a:bodyPr wrap="none" anchor="ctr"/>
          <a:lstStyle/>
          <a:p>
            <a:endParaRPr lang="en-US"/>
          </a:p>
        </p:txBody>
      </p:sp>
      <p:sp>
        <p:nvSpPr>
          <p:cNvPr id="68669" name="AutoShape 61"/>
          <p:cNvSpPr>
            <a:spLocks noChangeArrowheads="1"/>
          </p:cNvSpPr>
          <p:nvPr/>
        </p:nvSpPr>
        <p:spPr bwMode="auto">
          <a:xfrm>
            <a:off x="8054976" y="2162176"/>
            <a:ext cx="258763" cy="258763"/>
          </a:xfrm>
          <a:prstGeom prst="roundRect">
            <a:avLst>
              <a:gd name="adj" fmla="val 616"/>
            </a:avLst>
          </a:prstGeom>
          <a:solidFill>
            <a:srgbClr val="FFFF00"/>
          </a:solidFill>
          <a:ln w="9525">
            <a:solidFill>
              <a:srgbClr val="000000"/>
            </a:solidFill>
            <a:round/>
            <a:headEnd/>
            <a:tailEnd/>
          </a:ln>
          <a:effectLst/>
        </p:spPr>
        <p:txBody>
          <a:bodyPr wrap="none" anchor="ctr"/>
          <a:lstStyle/>
          <a:p>
            <a:endParaRPr lang="en-US"/>
          </a:p>
        </p:txBody>
      </p:sp>
      <p:sp>
        <p:nvSpPr>
          <p:cNvPr id="68670" name="AutoShape 62"/>
          <p:cNvSpPr>
            <a:spLocks noChangeArrowheads="1"/>
          </p:cNvSpPr>
          <p:nvPr/>
        </p:nvSpPr>
        <p:spPr bwMode="auto">
          <a:xfrm>
            <a:off x="7016751" y="2501901"/>
            <a:ext cx="258763" cy="258763"/>
          </a:xfrm>
          <a:prstGeom prst="roundRect">
            <a:avLst>
              <a:gd name="adj" fmla="val 616"/>
            </a:avLst>
          </a:prstGeom>
          <a:solidFill>
            <a:srgbClr val="FFFF00"/>
          </a:solidFill>
          <a:ln w="9525">
            <a:solidFill>
              <a:srgbClr val="000000"/>
            </a:solidFill>
            <a:round/>
            <a:headEnd/>
            <a:tailEnd/>
          </a:ln>
          <a:effectLst/>
        </p:spPr>
        <p:txBody>
          <a:bodyPr wrap="none" anchor="ctr"/>
          <a:lstStyle/>
          <a:p>
            <a:endParaRPr lang="en-US"/>
          </a:p>
        </p:txBody>
      </p:sp>
      <p:sp>
        <p:nvSpPr>
          <p:cNvPr id="68671" name="AutoShape 63"/>
          <p:cNvSpPr>
            <a:spLocks noChangeArrowheads="1"/>
          </p:cNvSpPr>
          <p:nvPr/>
        </p:nvSpPr>
        <p:spPr bwMode="auto">
          <a:xfrm>
            <a:off x="7356476" y="2501901"/>
            <a:ext cx="258763" cy="258763"/>
          </a:xfrm>
          <a:prstGeom prst="roundRect">
            <a:avLst>
              <a:gd name="adj" fmla="val 616"/>
            </a:avLst>
          </a:prstGeom>
          <a:solidFill>
            <a:srgbClr val="FFFF00"/>
          </a:solidFill>
          <a:ln w="9525">
            <a:solidFill>
              <a:srgbClr val="000000"/>
            </a:solidFill>
            <a:round/>
            <a:headEnd/>
            <a:tailEnd/>
          </a:ln>
          <a:effectLst/>
        </p:spPr>
        <p:txBody>
          <a:bodyPr wrap="none" anchor="ctr"/>
          <a:lstStyle/>
          <a:p>
            <a:endParaRPr lang="en-US"/>
          </a:p>
        </p:txBody>
      </p:sp>
      <p:sp>
        <p:nvSpPr>
          <p:cNvPr id="68672" name="AutoShape 64"/>
          <p:cNvSpPr>
            <a:spLocks noChangeArrowheads="1"/>
          </p:cNvSpPr>
          <p:nvPr/>
        </p:nvSpPr>
        <p:spPr bwMode="auto">
          <a:xfrm>
            <a:off x="7715251" y="2501901"/>
            <a:ext cx="258763" cy="258763"/>
          </a:xfrm>
          <a:prstGeom prst="roundRect">
            <a:avLst>
              <a:gd name="adj" fmla="val 616"/>
            </a:avLst>
          </a:prstGeom>
          <a:solidFill>
            <a:srgbClr val="FF6633"/>
          </a:solidFill>
          <a:ln w="9525">
            <a:solidFill>
              <a:srgbClr val="000000"/>
            </a:solidFill>
            <a:round/>
            <a:headEnd/>
            <a:tailEnd/>
          </a:ln>
          <a:effectLst/>
        </p:spPr>
        <p:txBody>
          <a:bodyPr lIns="0" tIns="0" rIns="0" bIns="0" anchor="ctr" anchorCtr="1"/>
          <a:lstStyle/>
          <a:p>
            <a:pPr algn="ctr">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600" b="1"/>
              <a:t>Thread</a:t>
            </a:r>
          </a:p>
          <a:p>
            <a:pPr algn="ctr">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600" b="1"/>
              <a:t>(2, 2)</a:t>
            </a:r>
          </a:p>
        </p:txBody>
      </p:sp>
      <p:sp>
        <p:nvSpPr>
          <p:cNvPr id="68673" name="AutoShape 65"/>
          <p:cNvSpPr>
            <a:spLocks noChangeArrowheads="1"/>
          </p:cNvSpPr>
          <p:nvPr/>
        </p:nvSpPr>
        <p:spPr bwMode="auto">
          <a:xfrm>
            <a:off x="8054976" y="2501901"/>
            <a:ext cx="258763" cy="258763"/>
          </a:xfrm>
          <a:prstGeom prst="roundRect">
            <a:avLst>
              <a:gd name="adj" fmla="val 616"/>
            </a:avLst>
          </a:prstGeom>
          <a:solidFill>
            <a:srgbClr val="FFFF00"/>
          </a:solidFill>
          <a:ln w="9525">
            <a:solidFill>
              <a:srgbClr val="000000"/>
            </a:solidFill>
            <a:round/>
            <a:headEnd/>
            <a:tailEnd/>
          </a:ln>
          <a:effectLst/>
        </p:spPr>
        <p:txBody>
          <a:bodyPr wrap="none" anchor="ctr"/>
          <a:lstStyle/>
          <a:p>
            <a:endParaRPr lang="en-US"/>
          </a:p>
        </p:txBody>
      </p:sp>
      <p:sp>
        <p:nvSpPr>
          <p:cNvPr id="68674" name="AutoShape 66"/>
          <p:cNvSpPr>
            <a:spLocks noChangeArrowheads="1"/>
          </p:cNvSpPr>
          <p:nvPr/>
        </p:nvSpPr>
        <p:spPr bwMode="auto">
          <a:xfrm>
            <a:off x="7016751" y="2860676"/>
            <a:ext cx="258763" cy="258763"/>
          </a:xfrm>
          <a:prstGeom prst="roundRect">
            <a:avLst>
              <a:gd name="adj" fmla="val 616"/>
            </a:avLst>
          </a:prstGeom>
          <a:solidFill>
            <a:srgbClr val="FFFF00"/>
          </a:solidFill>
          <a:ln w="9525">
            <a:solidFill>
              <a:srgbClr val="000000"/>
            </a:solidFill>
            <a:round/>
            <a:headEnd/>
            <a:tailEnd/>
          </a:ln>
          <a:effectLst/>
        </p:spPr>
        <p:txBody>
          <a:bodyPr wrap="none" anchor="ctr"/>
          <a:lstStyle/>
          <a:p>
            <a:endParaRPr lang="en-US"/>
          </a:p>
        </p:txBody>
      </p:sp>
      <p:sp>
        <p:nvSpPr>
          <p:cNvPr id="68675" name="AutoShape 67"/>
          <p:cNvSpPr>
            <a:spLocks noChangeArrowheads="1"/>
          </p:cNvSpPr>
          <p:nvPr/>
        </p:nvSpPr>
        <p:spPr bwMode="auto">
          <a:xfrm>
            <a:off x="7356476" y="2860676"/>
            <a:ext cx="258763" cy="258763"/>
          </a:xfrm>
          <a:prstGeom prst="roundRect">
            <a:avLst>
              <a:gd name="adj" fmla="val 616"/>
            </a:avLst>
          </a:prstGeom>
          <a:solidFill>
            <a:srgbClr val="FFFF00"/>
          </a:solidFill>
          <a:ln w="9525">
            <a:solidFill>
              <a:srgbClr val="000000"/>
            </a:solidFill>
            <a:round/>
            <a:headEnd/>
            <a:tailEnd/>
          </a:ln>
          <a:effectLst/>
        </p:spPr>
        <p:txBody>
          <a:bodyPr wrap="none" anchor="ctr"/>
          <a:lstStyle/>
          <a:p>
            <a:endParaRPr lang="en-US"/>
          </a:p>
        </p:txBody>
      </p:sp>
      <p:sp>
        <p:nvSpPr>
          <p:cNvPr id="68676" name="AutoShape 68"/>
          <p:cNvSpPr>
            <a:spLocks noChangeArrowheads="1"/>
          </p:cNvSpPr>
          <p:nvPr/>
        </p:nvSpPr>
        <p:spPr bwMode="auto">
          <a:xfrm>
            <a:off x="7715251" y="2860676"/>
            <a:ext cx="258763" cy="258763"/>
          </a:xfrm>
          <a:prstGeom prst="roundRect">
            <a:avLst>
              <a:gd name="adj" fmla="val 616"/>
            </a:avLst>
          </a:prstGeom>
          <a:solidFill>
            <a:srgbClr val="FFFF00"/>
          </a:solidFill>
          <a:ln w="9525">
            <a:solidFill>
              <a:srgbClr val="000000"/>
            </a:solidFill>
            <a:round/>
            <a:headEnd/>
            <a:tailEnd/>
          </a:ln>
          <a:effectLst/>
        </p:spPr>
        <p:txBody>
          <a:bodyPr wrap="none" anchor="ctr"/>
          <a:lstStyle/>
          <a:p>
            <a:endParaRPr lang="en-US"/>
          </a:p>
        </p:txBody>
      </p:sp>
      <p:sp>
        <p:nvSpPr>
          <p:cNvPr id="68677" name="AutoShape 69"/>
          <p:cNvSpPr>
            <a:spLocks noChangeArrowheads="1"/>
          </p:cNvSpPr>
          <p:nvPr/>
        </p:nvSpPr>
        <p:spPr bwMode="auto">
          <a:xfrm>
            <a:off x="8054976" y="2860676"/>
            <a:ext cx="258763" cy="258763"/>
          </a:xfrm>
          <a:prstGeom prst="roundRect">
            <a:avLst>
              <a:gd name="adj" fmla="val 616"/>
            </a:avLst>
          </a:prstGeom>
          <a:solidFill>
            <a:srgbClr val="FFFF00"/>
          </a:solidFill>
          <a:ln w="9525">
            <a:solidFill>
              <a:srgbClr val="000000"/>
            </a:solidFill>
            <a:round/>
            <a:headEnd/>
            <a:tailEnd/>
          </a:ln>
          <a:effectLst/>
        </p:spPr>
        <p:txBody>
          <a:bodyPr wrap="none" anchor="ctr"/>
          <a:lstStyle/>
          <a:p>
            <a:endParaRPr lang="en-US"/>
          </a:p>
        </p:txBody>
      </p:sp>
      <p:sp>
        <p:nvSpPr>
          <p:cNvPr id="68678" name="Line 70"/>
          <p:cNvSpPr>
            <a:spLocks noChangeShapeType="1"/>
          </p:cNvSpPr>
          <p:nvPr/>
        </p:nvSpPr>
        <p:spPr bwMode="auto">
          <a:xfrm>
            <a:off x="7735889" y="2765426"/>
            <a:ext cx="1919287" cy="2005013"/>
          </a:xfrm>
          <a:prstGeom prst="line">
            <a:avLst/>
          </a:prstGeom>
          <a:noFill/>
          <a:ln w="18360">
            <a:solidFill>
              <a:srgbClr val="000000"/>
            </a:solidFill>
            <a:prstDash val="sysDot"/>
            <a:round/>
            <a:headEnd/>
            <a:tailEnd/>
          </a:ln>
          <a:effectLst/>
        </p:spPr>
        <p:txBody>
          <a:bodyPr/>
          <a:lstStyle/>
          <a:p>
            <a:endParaRPr lang="en-US"/>
          </a:p>
        </p:txBody>
      </p:sp>
      <p:sp>
        <p:nvSpPr>
          <p:cNvPr id="68679" name="Line 71"/>
          <p:cNvSpPr>
            <a:spLocks noChangeShapeType="1"/>
          </p:cNvSpPr>
          <p:nvPr/>
        </p:nvSpPr>
        <p:spPr bwMode="auto">
          <a:xfrm>
            <a:off x="7967664" y="2489201"/>
            <a:ext cx="2035175" cy="1922463"/>
          </a:xfrm>
          <a:prstGeom prst="line">
            <a:avLst/>
          </a:prstGeom>
          <a:noFill/>
          <a:ln w="18360">
            <a:solidFill>
              <a:srgbClr val="000000"/>
            </a:solidFill>
            <a:prstDash val="sysDot"/>
            <a:round/>
            <a:headEnd/>
            <a:tailEnd/>
          </a:ln>
          <a:effectLst/>
        </p:spPr>
        <p:txBody>
          <a:bodyPr/>
          <a:lstStyle/>
          <a:p>
            <a:endParaRPr lang="en-US"/>
          </a:p>
        </p:txBody>
      </p:sp>
      <p:sp>
        <p:nvSpPr>
          <p:cNvPr id="68680" name="Line 72"/>
          <p:cNvSpPr>
            <a:spLocks noChangeShapeType="1"/>
          </p:cNvSpPr>
          <p:nvPr/>
        </p:nvSpPr>
        <p:spPr bwMode="auto">
          <a:xfrm>
            <a:off x="6916739" y="5430839"/>
            <a:ext cx="1406525" cy="1587"/>
          </a:xfrm>
          <a:prstGeom prst="line">
            <a:avLst/>
          </a:prstGeom>
          <a:noFill/>
          <a:ln w="9525">
            <a:solidFill>
              <a:srgbClr val="000000"/>
            </a:solidFill>
            <a:round/>
            <a:headEnd type="triangle" w="med" len="med"/>
            <a:tailEnd type="triangle" w="med" len="med"/>
          </a:ln>
          <a:effectLst/>
        </p:spPr>
        <p:txBody>
          <a:bodyPr/>
          <a:lstStyle/>
          <a:p>
            <a:endParaRPr lang="en-US"/>
          </a:p>
        </p:txBody>
      </p:sp>
      <p:sp>
        <p:nvSpPr>
          <p:cNvPr id="68681" name="Text Box 73"/>
          <p:cNvSpPr txBox="1">
            <a:spLocks noChangeArrowheads="1"/>
          </p:cNvSpPr>
          <p:nvPr/>
        </p:nvSpPr>
        <p:spPr bwMode="auto">
          <a:xfrm>
            <a:off x="7161214" y="5489575"/>
            <a:ext cx="1055687" cy="184666"/>
          </a:xfrm>
          <a:prstGeom prst="rect">
            <a:avLst/>
          </a:prstGeom>
          <a:noFill/>
          <a:ln w="9525">
            <a:noFill/>
            <a:round/>
            <a:headEnd/>
            <a:tailEnd/>
          </a:ln>
          <a:effectLst/>
        </p:spPr>
        <p:txBody>
          <a:bodyPr lIns="0" tIns="0" rIns="0" bIns="0">
            <a:spAutoFit/>
          </a:bodyPr>
          <a:lstStyle/>
          <a:p>
            <a:pPr algn="ctr">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b="1" dirty="0"/>
              <a:t>width</a:t>
            </a:r>
          </a:p>
        </p:txBody>
      </p:sp>
      <p:sp>
        <p:nvSpPr>
          <p:cNvPr id="68682" name="Text Box 74"/>
          <p:cNvSpPr txBox="1">
            <a:spLocks noChangeArrowheads="1"/>
          </p:cNvSpPr>
          <p:nvPr/>
        </p:nvSpPr>
        <p:spPr bwMode="auto">
          <a:xfrm>
            <a:off x="6553200" y="4953000"/>
            <a:ext cx="368300" cy="369332"/>
          </a:xfrm>
          <a:prstGeom prst="rect">
            <a:avLst/>
          </a:prstGeom>
          <a:noFill/>
          <a:ln w="9525">
            <a:noFill/>
            <a:round/>
            <a:headEnd/>
            <a:tailEnd/>
          </a:ln>
          <a:effectLst/>
        </p:spPr>
        <p:txBody>
          <a:bodyPr lIns="0" tIns="0" rIns="0" bIns="0">
            <a:spAutoFit/>
          </a:bodyPr>
          <a:lstStyle/>
          <a:p>
            <a:pPr>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400"/>
              <a:t>M</a:t>
            </a:r>
          </a:p>
        </p:txBody>
      </p:sp>
      <p:sp>
        <p:nvSpPr>
          <p:cNvPr id="68683" name="Text Box 75"/>
          <p:cNvSpPr txBox="1">
            <a:spLocks noChangeArrowheads="1"/>
          </p:cNvSpPr>
          <p:nvPr/>
        </p:nvSpPr>
        <p:spPr bwMode="auto">
          <a:xfrm>
            <a:off x="10210801" y="5257800"/>
            <a:ext cx="207963" cy="369332"/>
          </a:xfrm>
          <a:prstGeom prst="rect">
            <a:avLst/>
          </a:prstGeom>
          <a:noFill/>
          <a:ln w="9525">
            <a:noFill/>
            <a:round/>
            <a:headEnd/>
            <a:tailEnd/>
          </a:ln>
          <a:effectLst/>
        </p:spPr>
        <p:txBody>
          <a:bodyPr lIns="0" tIns="0" rIns="0" bIns="0">
            <a:spAutoFit/>
          </a:bodyPr>
          <a:lstStyle/>
          <a:p>
            <a:pPr>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400"/>
              <a:t>P</a:t>
            </a:r>
          </a:p>
        </p:txBody>
      </p:sp>
      <p:sp>
        <p:nvSpPr>
          <p:cNvPr id="68684" name="Text Box 76"/>
          <p:cNvSpPr txBox="1">
            <a:spLocks noChangeArrowheads="1"/>
          </p:cNvSpPr>
          <p:nvPr/>
        </p:nvSpPr>
        <p:spPr bwMode="auto">
          <a:xfrm>
            <a:off x="9067800" y="1295400"/>
            <a:ext cx="323850" cy="369332"/>
          </a:xfrm>
          <a:prstGeom prst="rect">
            <a:avLst/>
          </a:prstGeom>
          <a:noFill/>
          <a:ln w="9525">
            <a:noFill/>
            <a:round/>
            <a:headEnd/>
            <a:tailEnd/>
          </a:ln>
          <a:effectLst/>
        </p:spPr>
        <p:txBody>
          <a:bodyPr lIns="0" tIns="0" rIns="0" bIns="0">
            <a:spAutoFit/>
          </a:bodyPr>
          <a:lstStyle/>
          <a:p>
            <a:pPr>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400"/>
              <a:t>N</a:t>
            </a:r>
          </a:p>
        </p:txBody>
      </p:sp>
      <mc:AlternateContent xmlns:mc="http://schemas.openxmlformats.org/markup-compatibility/2006" xmlns:a14="http://schemas.microsoft.com/office/drawing/2010/main">
        <mc:Choice Requires="a14">
          <p:sp>
            <p:nvSpPr>
              <p:cNvPr id="68686" name="Rectangle 78"/>
              <p:cNvSpPr>
                <a:spLocks noChangeArrowheads="1"/>
              </p:cNvSpPr>
              <p:nvPr/>
            </p:nvSpPr>
            <p:spPr bwMode="auto">
              <a:xfrm>
                <a:off x="239198" y="6553200"/>
                <a:ext cx="676788" cy="246221"/>
              </a:xfrm>
              <a:prstGeom prst="rect">
                <a:avLst/>
              </a:prstGeom>
              <a:noFill/>
              <a:ln w="9525">
                <a:noFill/>
                <a:miter lim="800000"/>
                <a:headEnd/>
                <a:tailEnd/>
              </a:ln>
              <a:effectLst/>
            </p:spPr>
            <p:txBody>
              <a:bodyPr wrap="none">
                <a:spAutoFit/>
              </a:bodyPr>
              <a:lstStyle/>
              <a:p>
                <a:r>
                  <a:rPr lang="en-US" sz="1000" dirty="0">
                    <a:latin typeface="Arial" pitchFamily="34" charset="0"/>
                  </a:rPr>
                  <a:t>[UIUC]</a:t>
                </a:r>
                <a14:m>
                  <m:oMath xmlns:m="http://schemas.openxmlformats.org/officeDocument/2006/math">
                    <m:r>
                      <a:rPr lang="en-US" sz="1000" b="0" i="1" smtClean="0">
                        <a:latin typeface="Cambria Math" panose="02040503050406030204" pitchFamily="18" charset="0"/>
                      </a:rPr>
                      <m:t>→</m:t>
                    </m:r>
                  </m:oMath>
                </a14:m>
                <a:endParaRPr lang="en-US" sz="1000" dirty="0">
                  <a:latin typeface="Arial" pitchFamily="34" charset="0"/>
                </a:endParaRPr>
              </a:p>
            </p:txBody>
          </p:sp>
        </mc:Choice>
        <mc:Fallback xmlns="">
          <p:sp>
            <p:nvSpPr>
              <p:cNvPr id="68686" name="Rectangle 78"/>
              <p:cNvSpPr>
                <a:spLocks noRot="1" noChangeAspect="1" noMove="1" noResize="1" noEditPoints="1" noAdjustHandles="1" noChangeArrowheads="1" noChangeShapeType="1" noTextEdit="1"/>
              </p:cNvSpPr>
              <p:nvPr/>
            </p:nvSpPr>
            <p:spPr bwMode="auto">
              <a:xfrm>
                <a:off x="239198" y="6553200"/>
                <a:ext cx="676788" cy="246221"/>
              </a:xfrm>
              <a:prstGeom prst="rect">
                <a:avLst/>
              </a:prstGeom>
              <a:blipFill>
                <a:blip r:embed="rId10"/>
                <a:stretch>
                  <a:fillRect b="-10000"/>
                </a:stretch>
              </a:blipFill>
              <a:ln w="9525">
                <a:noFill/>
                <a:miter lim="800000"/>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7245905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normAutofit/>
          </a:bodyPr>
          <a:lstStyle/>
          <a:p>
            <a:r>
              <a:rPr lang="en-US" sz="3200" dirty="0"/>
              <a:t>Matrix Multiplication: </a:t>
            </a:r>
            <a:r>
              <a:rPr lang="en-US" sz="3200" dirty="0">
                <a:solidFill>
                  <a:srgbClr val="FFC000"/>
                </a:solidFill>
              </a:rPr>
              <a:t>sequential</a:t>
            </a:r>
            <a:r>
              <a:rPr lang="en-US" sz="3200" dirty="0"/>
              <a:t> approach, coded in C</a:t>
            </a:r>
          </a:p>
        </p:txBody>
      </p:sp>
      <p:sp>
        <p:nvSpPr>
          <p:cNvPr id="3" name="Slide Number Placeholder 2"/>
          <p:cNvSpPr>
            <a:spLocks noGrp="1"/>
          </p:cNvSpPr>
          <p:nvPr>
            <p:ph type="sldNum" sz="quarter" idx="12"/>
          </p:nvPr>
        </p:nvSpPr>
        <p:spPr/>
        <p:txBody>
          <a:bodyPr/>
          <a:lstStyle/>
          <a:p>
            <a:fld id="{188C6317-70AC-4AE5-9CBB-AC3D12EDE090}" type="slidenum">
              <a:rPr lang="en-US" altLang="en-US" smtClean="0"/>
              <a:pPr/>
              <a:t>12</a:t>
            </a:fld>
            <a:endParaRPr lang="en-US" altLang="en-US"/>
          </a:p>
        </p:txBody>
      </p:sp>
      <p:sp>
        <p:nvSpPr>
          <p:cNvPr id="66563" name="Text Box 3"/>
          <p:cNvSpPr txBox="1">
            <a:spLocks noChangeArrowheads="1"/>
          </p:cNvSpPr>
          <p:nvPr/>
        </p:nvSpPr>
        <p:spPr bwMode="auto">
          <a:xfrm>
            <a:off x="1810247" y="2133600"/>
            <a:ext cx="8534400" cy="3539430"/>
          </a:xfrm>
          <a:prstGeom prst="rect">
            <a:avLst/>
          </a:prstGeom>
          <a:solidFill>
            <a:schemeClr val="bg1">
              <a:lumMod val="95000"/>
            </a:schemeClr>
          </a:solidFill>
          <a:ln w="12700">
            <a:solidFill>
              <a:schemeClr val="tx1"/>
            </a:solidFill>
            <a:miter lim="800000"/>
            <a:headEnd/>
            <a:tailEnd/>
          </a:ln>
          <a:effectLst/>
        </p:spPr>
        <p:txBody>
          <a:bodyPr>
            <a:spAutoFit/>
          </a:bodyPr>
          <a:lstStyle/>
          <a:p>
            <a:r>
              <a:rPr lang="en-US" sz="1400" dirty="0">
                <a:solidFill>
                  <a:srgbClr val="008000"/>
                </a:solidFill>
                <a:latin typeface="Consolas" pitchFamily="49" charset="0"/>
                <a:cs typeface="Consolas" pitchFamily="49" charset="0"/>
              </a:rPr>
              <a:t>// Matrix multiplication on the (CPU) host in double precision;</a:t>
            </a:r>
          </a:p>
          <a:p>
            <a:endParaRPr lang="en-US" sz="1400" dirty="0">
              <a:solidFill>
                <a:srgbClr val="008000"/>
              </a:solidFill>
              <a:latin typeface="Consolas" pitchFamily="49" charset="0"/>
              <a:cs typeface="Consolas" pitchFamily="49" charset="0"/>
            </a:endParaRPr>
          </a:p>
          <a:p>
            <a:r>
              <a:rPr lang="fr-FR" sz="1400" dirty="0" err="1">
                <a:solidFill>
                  <a:srgbClr val="0000FF"/>
                </a:solidFill>
                <a:latin typeface="Consolas" pitchFamily="49" charset="0"/>
                <a:cs typeface="Consolas" pitchFamily="49" charset="0"/>
              </a:rPr>
              <a:t>void</a:t>
            </a:r>
            <a:r>
              <a:rPr lang="fr-FR" sz="1400" dirty="0">
                <a:solidFill>
                  <a:prstClr val="black"/>
                </a:solidFill>
                <a:latin typeface="Consolas" pitchFamily="49" charset="0"/>
                <a:cs typeface="Consolas" pitchFamily="49" charset="0"/>
              </a:rPr>
              <a:t> </a:t>
            </a:r>
            <a:r>
              <a:rPr lang="fr-FR" sz="1400" dirty="0" err="1">
                <a:solidFill>
                  <a:prstClr val="black"/>
                </a:solidFill>
                <a:latin typeface="Consolas" pitchFamily="49" charset="0"/>
                <a:cs typeface="Consolas" pitchFamily="49" charset="0"/>
              </a:rPr>
              <a:t>MatrixMulOnHost</a:t>
            </a:r>
            <a:r>
              <a:rPr lang="fr-FR" sz="1400" dirty="0">
                <a:solidFill>
                  <a:prstClr val="black"/>
                </a:solidFill>
                <a:latin typeface="Consolas" pitchFamily="49" charset="0"/>
                <a:cs typeface="Consolas" pitchFamily="49" charset="0"/>
              </a:rPr>
              <a:t>(</a:t>
            </a:r>
            <a:r>
              <a:rPr lang="fr-FR" sz="1400" dirty="0" err="1">
                <a:solidFill>
                  <a:srgbClr val="0000FF"/>
                </a:solidFill>
                <a:latin typeface="Consolas" pitchFamily="49" charset="0"/>
                <a:cs typeface="Consolas" pitchFamily="49" charset="0"/>
              </a:rPr>
              <a:t>const</a:t>
            </a:r>
            <a:r>
              <a:rPr lang="fr-FR" sz="1400" dirty="0">
                <a:solidFill>
                  <a:prstClr val="black"/>
                </a:solidFill>
                <a:latin typeface="Consolas" pitchFamily="49" charset="0"/>
                <a:cs typeface="Consolas" pitchFamily="49" charset="0"/>
              </a:rPr>
              <a:t> Matrix M, </a:t>
            </a:r>
            <a:r>
              <a:rPr lang="fr-FR" sz="1400" dirty="0" err="1">
                <a:solidFill>
                  <a:srgbClr val="0000FF"/>
                </a:solidFill>
                <a:latin typeface="Consolas" pitchFamily="49" charset="0"/>
                <a:cs typeface="Consolas" pitchFamily="49" charset="0"/>
              </a:rPr>
              <a:t>const</a:t>
            </a:r>
            <a:r>
              <a:rPr lang="fr-FR" sz="1400" dirty="0">
                <a:solidFill>
                  <a:prstClr val="black"/>
                </a:solidFill>
                <a:latin typeface="Consolas" pitchFamily="49" charset="0"/>
                <a:cs typeface="Consolas" pitchFamily="49" charset="0"/>
              </a:rPr>
              <a:t> Matrix N, Matrix P)</a:t>
            </a:r>
          </a:p>
          <a:p>
            <a:r>
              <a:rPr lang="en-US" sz="1400" dirty="0">
                <a:solidFill>
                  <a:prstClr val="black"/>
                </a:solidFill>
                <a:latin typeface="Consolas" pitchFamily="49" charset="0"/>
                <a:cs typeface="Consolas" pitchFamily="49" charset="0"/>
              </a:rPr>
              <a:t>{   </a:t>
            </a:r>
          </a:p>
          <a:p>
            <a:r>
              <a:rPr lang="nn-NO" sz="1400" dirty="0">
                <a:solidFill>
                  <a:prstClr val="black"/>
                </a:solidFill>
                <a:latin typeface="Consolas" pitchFamily="49" charset="0"/>
                <a:cs typeface="Consolas" pitchFamily="49" charset="0"/>
              </a:rPr>
              <a:t>    </a:t>
            </a:r>
            <a:r>
              <a:rPr lang="nn-NO" sz="1400" dirty="0">
                <a:solidFill>
                  <a:srgbClr val="0000FF"/>
                </a:solidFill>
                <a:latin typeface="Consolas" pitchFamily="49" charset="0"/>
                <a:cs typeface="Consolas" pitchFamily="49" charset="0"/>
              </a:rPr>
              <a:t>for</a:t>
            </a:r>
            <a:r>
              <a:rPr lang="nn-NO" sz="1400" dirty="0">
                <a:solidFill>
                  <a:prstClr val="black"/>
                </a:solidFill>
                <a:latin typeface="Consolas" pitchFamily="49" charset="0"/>
                <a:cs typeface="Consolas" pitchFamily="49" charset="0"/>
              </a:rPr>
              <a:t> (</a:t>
            </a:r>
            <a:r>
              <a:rPr lang="nn-NO" sz="1400" dirty="0">
                <a:solidFill>
                  <a:srgbClr val="0000FF"/>
                </a:solidFill>
                <a:latin typeface="Consolas" pitchFamily="49" charset="0"/>
                <a:cs typeface="Consolas" pitchFamily="49" charset="0"/>
              </a:rPr>
              <a:t>int</a:t>
            </a:r>
            <a:r>
              <a:rPr lang="nn-NO" sz="1400" dirty="0">
                <a:solidFill>
                  <a:prstClr val="black"/>
                </a:solidFill>
                <a:latin typeface="Consolas" pitchFamily="49" charset="0"/>
                <a:cs typeface="Consolas" pitchFamily="49" charset="0"/>
              </a:rPr>
              <a:t> i = 0; i &lt; M.height; ++i) {</a:t>
            </a:r>
          </a:p>
          <a:p>
            <a:r>
              <a:rPr lang="en-US" sz="1400" dirty="0">
                <a:solidFill>
                  <a:prstClr val="black"/>
                </a:solidFill>
                <a:latin typeface="Consolas" pitchFamily="49" charset="0"/>
                <a:cs typeface="Consolas" pitchFamily="49" charset="0"/>
              </a:rPr>
              <a:t>        </a:t>
            </a:r>
            <a:r>
              <a:rPr lang="en-US" sz="1400" dirty="0">
                <a:solidFill>
                  <a:srgbClr val="0000FF"/>
                </a:solidFill>
                <a:latin typeface="Consolas" pitchFamily="49" charset="0"/>
                <a:cs typeface="Consolas" pitchFamily="49" charset="0"/>
              </a:rPr>
              <a:t>for</a:t>
            </a:r>
            <a:r>
              <a:rPr lang="en-US" sz="1400" dirty="0">
                <a:solidFill>
                  <a:prstClr val="black"/>
                </a:solidFill>
                <a:latin typeface="Consolas" pitchFamily="49" charset="0"/>
                <a:cs typeface="Consolas" pitchFamily="49" charset="0"/>
              </a:rPr>
              <a:t> (</a:t>
            </a:r>
            <a:r>
              <a:rPr lang="en-US" sz="1400" dirty="0" err="1">
                <a:solidFill>
                  <a:srgbClr val="0000FF"/>
                </a:solidFill>
                <a:latin typeface="Consolas" pitchFamily="49" charset="0"/>
                <a:cs typeface="Consolas" pitchFamily="49" charset="0"/>
              </a:rPr>
              <a:t>int</a:t>
            </a:r>
            <a:r>
              <a:rPr lang="en-US" sz="1400" dirty="0">
                <a:solidFill>
                  <a:prstClr val="black"/>
                </a:solidFill>
                <a:latin typeface="Consolas" pitchFamily="49" charset="0"/>
                <a:cs typeface="Consolas" pitchFamily="49" charset="0"/>
              </a:rPr>
              <a:t> j = 0; j &lt; </a:t>
            </a:r>
            <a:r>
              <a:rPr lang="en-US" sz="1400" dirty="0" err="1">
                <a:solidFill>
                  <a:prstClr val="black"/>
                </a:solidFill>
                <a:latin typeface="Consolas" pitchFamily="49" charset="0"/>
                <a:cs typeface="Consolas" pitchFamily="49" charset="0"/>
              </a:rPr>
              <a:t>N.width</a:t>
            </a:r>
            <a:r>
              <a:rPr lang="en-US" sz="1400" dirty="0">
                <a:solidFill>
                  <a:prstClr val="black"/>
                </a:solidFill>
                <a:latin typeface="Consolas" pitchFamily="49" charset="0"/>
                <a:cs typeface="Consolas" pitchFamily="49" charset="0"/>
              </a:rPr>
              <a:t>; ++j) {</a:t>
            </a:r>
          </a:p>
          <a:p>
            <a:r>
              <a:rPr lang="en-US" sz="1400" dirty="0">
                <a:solidFill>
                  <a:prstClr val="black"/>
                </a:solidFill>
                <a:latin typeface="Consolas" pitchFamily="49" charset="0"/>
                <a:cs typeface="Consolas" pitchFamily="49" charset="0"/>
              </a:rPr>
              <a:t>            </a:t>
            </a:r>
            <a:r>
              <a:rPr lang="en-US" sz="1400" dirty="0">
                <a:solidFill>
                  <a:srgbClr val="0000FF"/>
                </a:solidFill>
                <a:latin typeface="Consolas" pitchFamily="49" charset="0"/>
                <a:cs typeface="Consolas" pitchFamily="49" charset="0"/>
              </a:rPr>
              <a:t>double</a:t>
            </a:r>
            <a:r>
              <a:rPr lang="en-US" sz="1400" dirty="0">
                <a:solidFill>
                  <a:prstClr val="black"/>
                </a:solidFill>
                <a:latin typeface="Consolas" pitchFamily="49" charset="0"/>
                <a:cs typeface="Consolas" pitchFamily="49" charset="0"/>
              </a:rPr>
              <a:t> sum = 0;</a:t>
            </a:r>
          </a:p>
          <a:p>
            <a:r>
              <a:rPr lang="en-US" sz="1400" dirty="0">
                <a:solidFill>
                  <a:prstClr val="black"/>
                </a:solidFill>
                <a:latin typeface="Consolas" pitchFamily="49" charset="0"/>
                <a:cs typeface="Consolas" pitchFamily="49" charset="0"/>
              </a:rPr>
              <a:t>            </a:t>
            </a:r>
            <a:r>
              <a:rPr lang="en-US" sz="1400" dirty="0">
                <a:solidFill>
                  <a:srgbClr val="0000FF"/>
                </a:solidFill>
                <a:latin typeface="Consolas" pitchFamily="49" charset="0"/>
                <a:cs typeface="Consolas" pitchFamily="49" charset="0"/>
              </a:rPr>
              <a:t>for</a:t>
            </a:r>
            <a:r>
              <a:rPr lang="en-US" sz="1400" dirty="0">
                <a:solidFill>
                  <a:prstClr val="black"/>
                </a:solidFill>
                <a:latin typeface="Consolas" pitchFamily="49" charset="0"/>
                <a:cs typeface="Consolas" pitchFamily="49" charset="0"/>
              </a:rPr>
              <a:t> (</a:t>
            </a:r>
            <a:r>
              <a:rPr lang="en-US" sz="1400" dirty="0" err="1">
                <a:solidFill>
                  <a:srgbClr val="0000FF"/>
                </a:solidFill>
                <a:latin typeface="Consolas" pitchFamily="49" charset="0"/>
                <a:cs typeface="Consolas" pitchFamily="49" charset="0"/>
              </a:rPr>
              <a:t>int</a:t>
            </a:r>
            <a:r>
              <a:rPr lang="en-US" sz="1400" dirty="0">
                <a:solidFill>
                  <a:prstClr val="black"/>
                </a:solidFill>
                <a:latin typeface="Consolas" pitchFamily="49" charset="0"/>
                <a:cs typeface="Consolas" pitchFamily="49" charset="0"/>
              </a:rPr>
              <a:t> k = 0; k &lt; </a:t>
            </a:r>
            <a:r>
              <a:rPr lang="en-US" sz="1400" dirty="0" err="1">
                <a:solidFill>
                  <a:prstClr val="black"/>
                </a:solidFill>
                <a:latin typeface="Consolas" pitchFamily="49" charset="0"/>
                <a:cs typeface="Consolas" pitchFamily="49" charset="0"/>
              </a:rPr>
              <a:t>M.width</a:t>
            </a:r>
            <a:r>
              <a:rPr lang="en-US" sz="1400" dirty="0">
                <a:solidFill>
                  <a:prstClr val="black"/>
                </a:solidFill>
                <a:latin typeface="Consolas" pitchFamily="49" charset="0"/>
                <a:cs typeface="Consolas" pitchFamily="49" charset="0"/>
              </a:rPr>
              <a:t>; ++k) {</a:t>
            </a:r>
          </a:p>
          <a:p>
            <a:r>
              <a:rPr lang="en-US" sz="1400" dirty="0">
                <a:solidFill>
                  <a:prstClr val="black"/>
                </a:solidFill>
                <a:latin typeface="Consolas" pitchFamily="49" charset="0"/>
                <a:cs typeface="Consolas" pitchFamily="49" charset="0"/>
              </a:rPr>
              <a:t>                </a:t>
            </a:r>
            <a:r>
              <a:rPr lang="en-US" sz="1400" dirty="0">
                <a:solidFill>
                  <a:srgbClr val="0000FF"/>
                </a:solidFill>
                <a:latin typeface="Consolas" pitchFamily="49" charset="0"/>
                <a:cs typeface="Consolas" pitchFamily="49" charset="0"/>
              </a:rPr>
              <a:t>double</a:t>
            </a:r>
            <a:r>
              <a:rPr lang="en-US" sz="1400" dirty="0">
                <a:solidFill>
                  <a:prstClr val="black"/>
                </a:solidFill>
                <a:latin typeface="Consolas" pitchFamily="49" charset="0"/>
                <a:cs typeface="Consolas" pitchFamily="49" charset="0"/>
              </a:rPr>
              <a:t> a = </a:t>
            </a:r>
            <a:r>
              <a:rPr lang="en-US" sz="1400" dirty="0" err="1">
                <a:solidFill>
                  <a:prstClr val="black"/>
                </a:solidFill>
                <a:latin typeface="Consolas" pitchFamily="49" charset="0"/>
                <a:cs typeface="Consolas" pitchFamily="49" charset="0"/>
              </a:rPr>
              <a:t>M.elements</a:t>
            </a:r>
            <a:r>
              <a:rPr lang="en-US" sz="1400" dirty="0">
                <a:solidFill>
                  <a:prstClr val="black"/>
                </a:solidFill>
                <a:latin typeface="Consolas" pitchFamily="49" charset="0"/>
                <a:cs typeface="Consolas" pitchFamily="49" charset="0"/>
              </a:rPr>
              <a:t>[i * </a:t>
            </a:r>
            <a:r>
              <a:rPr lang="en-US" sz="1400" dirty="0" err="1">
                <a:solidFill>
                  <a:prstClr val="black"/>
                </a:solidFill>
                <a:latin typeface="Consolas" pitchFamily="49" charset="0"/>
                <a:cs typeface="Consolas" pitchFamily="49" charset="0"/>
              </a:rPr>
              <a:t>M.width</a:t>
            </a:r>
            <a:r>
              <a:rPr lang="en-US" sz="1400" dirty="0">
                <a:solidFill>
                  <a:prstClr val="black"/>
                </a:solidFill>
                <a:latin typeface="Consolas" pitchFamily="49" charset="0"/>
                <a:cs typeface="Consolas" pitchFamily="49" charset="0"/>
              </a:rPr>
              <a:t> + k];  </a:t>
            </a:r>
            <a:r>
              <a:rPr lang="en-US" sz="1400" dirty="0">
                <a:solidFill>
                  <a:srgbClr val="008000"/>
                </a:solidFill>
                <a:latin typeface="Consolas" pitchFamily="49" charset="0"/>
                <a:cs typeface="Consolas" pitchFamily="49" charset="0"/>
              </a:rPr>
              <a:t>//march along a row of M</a:t>
            </a:r>
          </a:p>
          <a:p>
            <a:r>
              <a:rPr lang="en-US" sz="1400" dirty="0">
                <a:solidFill>
                  <a:prstClr val="black"/>
                </a:solidFill>
                <a:latin typeface="Consolas" pitchFamily="49" charset="0"/>
                <a:cs typeface="Consolas" pitchFamily="49" charset="0"/>
              </a:rPr>
              <a:t>                </a:t>
            </a:r>
            <a:r>
              <a:rPr lang="en-US" sz="1400" dirty="0">
                <a:solidFill>
                  <a:srgbClr val="0000FF"/>
                </a:solidFill>
                <a:latin typeface="Consolas" pitchFamily="49" charset="0"/>
                <a:cs typeface="Consolas" pitchFamily="49" charset="0"/>
              </a:rPr>
              <a:t>double</a:t>
            </a:r>
            <a:r>
              <a:rPr lang="en-US" sz="1400" dirty="0">
                <a:solidFill>
                  <a:prstClr val="black"/>
                </a:solidFill>
                <a:latin typeface="Consolas" pitchFamily="49" charset="0"/>
                <a:cs typeface="Consolas" pitchFamily="49" charset="0"/>
              </a:rPr>
              <a:t> b = </a:t>
            </a:r>
            <a:r>
              <a:rPr lang="en-US" sz="1400" dirty="0" err="1">
                <a:solidFill>
                  <a:prstClr val="black"/>
                </a:solidFill>
                <a:latin typeface="Consolas" pitchFamily="49" charset="0"/>
                <a:cs typeface="Consolas" pitchFamily="49" charset="0"/>
              </a:rPr>
              <a:t>N.elements</a:t>
            </a:r>
            <a:r>
              <a:rPr lang="en-US" sz="1400" dirty="0">
                <a:solidFill>
                  <a:prstClr val="black"/>
                </a:solidFill>
                <a:latin typeface="Consolas" pitchFamily="49" charset="0"/>
                <a:cs typeface="Consolas" pitchFamily="49" charset="0"/>
              </a:rPr>
              <a:t>[k * </a:t>
            </a:r>
            <a:r>
              <a:rPr lang="en-US" sz="1400" dirty="0" err="1">
                <a:solidFill>
                  <a:prstClr val="black"/>
                </a:solidFill>
                <a:latin typeface="Consolas" pitchFamily="49" charset="0"/>
                <a:cs typeface="Consolas" pitchFamily="49" charset="0"/>
              </a:rPr>
              <a:t>N.width</a:t>
            </a:r>
            <a:r>
              <a:rPr lang="en-US" sz="1400" dirty="0">
                <a:solidFill>
                  <a:prstClr val="black"/>
                </a:solidFill>
                <a:latin typeface="Consolas" pitchFamily="49" charset="0"/>
                <a:cs typeface="Consolas" pitchFamily="49" charset="0"/>
              </a:rPr>
              <a:t> + j];  </a:t>
            </a:r>
            <a:r>
              <a:rPr lang="en-US" sz="1400" dirty="0">
                <a:solidFill>
                  <a:srgbClr val="008000"/>
                </a:solidFill>
                <a:latin typeface="Consolas" pitchFamily="49" charset="0"/>
                <a:cs typeface="Consolas" pitchFamily="49" charset="0"/>
              </a:rPr>
              <a:t>//march along a column of N</a:t>
            </a:r>
          </a:p>
          <a:p>
            <a:r>
              <a:rPr lang="en-US" sz="1400" dirty="0">
                <a:solidFill>
                  <a:prstClr val="black"/>
                </a:solidFill>
                <a:latin typeface="Consolas" pitchFamily="49" charset="0"/>
                <a:cs typeface="Consolas" pitchFamily="49" charset="0"/>
              </a:rPr>
              <a:t>                sum += a * b;</a:t>
            </a:r>
          </a:p>
          <a:p>
            <a:r>
              <a:rPr lang="en-US" sz="1400" dirty="0">
                <a:solidFill>
                  <a:prstClr val="black"/>
                </a:solidFill>
                <a:latin typeface="Consolas" pitchFamily="49" charset="0"/>
                <a:cs typeface="Consolas" pitchFamily="49" charset="0"/>
              </a:rPr>
              <a:t>            }</a:t>
            </a:r>
          </a:p>
          <a:p>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P.elements</a:t>
            </a:r>
            <a:r>
              <a:rPr lang="en-US" sz="1400" dirty="0">
                <a:solidFill>
                  <a:prstClr val="black"/>
                </a:solidFill>
                <a:latin typeface="Consolas" pitchFamily="49" charset="0"/>
                <a:cs typeface="Consolas" pitchFamily="49" charset="0"/>
              </a:rPr>
              <a:t>[i * </a:t>
            </a:r>
            <a:r>
              <a:rPr lang="en-US" sz="1400" dirty="0" err="1">
                <a:solidFill>
                  <a:prstClr val="black"/>
                </a:solidFill>
                <a:latin typeface="Consolas" pitchFamily="49" charset="0"/>
                <a:cs typeface="Consolas" pitchFamily="49" charset="0"/>
              </a:rPr>
              <a:t>N.width</a:t>
            </a:r>
            <a:r>
              <a:rPr lang="en-US" sz="1400" dirty="0">
                <a:solidFill>
                  <a:prstClr val="black"/>
                </a:solidFill>
                <a:latin typeface="Consolas" pitchFamily="49" charset="0"/>
                <a:cs typeface="Consolas" pitchFamily="49" charset="0"/>
              </a:rPr>
              <a:t> + j] = sum;</a:t>
            </a:r>
          </a:p>
          <a:p>
            <a:r>
              <a:rPr lang="en-US" sz="1400" dirty="0">
                <a:solidFill>
                  <a:prstClr val="black"/>
                </a:solidFill>
                <a:latin typeface="Consolas" pitchFamily="49" charset="0"/>
                <a:cs typeface="Consolas" pitchFamily="49" charset="0"/>
              </a:rPr>
              <a:t>        }</a:t>
            </a:r>
          </a:p>
          <a:p>
            <a:r>
              <a:rPr lang="en-US" sz="1400" dirty="0">
                <a:solidFill>
                  <a:prstClr val="black"/>
                </a:solidFill>
                <a:latin typeface="Consolas" pitchFamily="49" charset="0"/>
                <a:cs typeface="Consolas" pitchFamily="49" charset="0"/>
              </a:rPr>
              <a:t>    }</a:t>
            </a:r>
          </a:p>
          <a:p>
            <a:r>
              <a:rPr lang="en-US" sz="1400" dirty="0">
                <a:solidFill>
                  <a:prstClr val="black"/>
                </a:solidFill>
                <a:latin typeface="Consolas" pitchFamily="49" charset="0"/>
                <a:cs typeface="Consolas" pitchFamily="49" charset="0"/>
              </a:rPr>
              <a:t>}</a:t>
            </a:r>
          </a:p>
        </p:txBody>
      </p:sp>
      <mc:AlternateContent xmlns:mc="http://schemas.openxmlformats.org/markup-compatibility/2006" xmlns:a14="http://schemas.microsoft.com/office/drawing/2010/main">
        <mc:Choice Requires="a14">
          <p:sp>
            <p:nvSpPr>
              <p:cNvPr id="5" name="Rectangle 7"/>
              <p:cNvSpPr>
                <a:spLocks noChangeArrowheads="1"/>
              </p:cNvSpPr>
              <p:nvPr/>
            </p:nvSpPr>
            <p:spPr bwMode="auto">
              <a:xfrm>
                <a:off x="179615" y="6550957"/>
                <a:ext cx="676788" cy="246221"/>
              </a:xfrm>
              <a:prstGeom prst="rect">
                <a:avLst/>
              </a:prstGeom>
              <a:noFill/>
              <a:ln w="9525">
                <a:noFill/>
                <a:miter lim="800000"/>
                <a:headEnd/>
                <a:tailEnd/>
              </a:ln>
              <a:effectLst/>
            </p:spPr>
            <p:txBody>
              <a:bodyPr wrap="none">
                <a:spAutoFit/>
              </a:bodyPr>
              <a:lstStyle/>
              <a:p>
                <a:r>
                  <a:rPr lang="en-US" sz="1000" dirty="0">
                    <a:latin typeface="Arial" pitchFamily="34" charset="0"/>
                  </a:rPr>
                  <a:t>[UIUC]</a:t>
                </a:r>
                <a14:m>
                  <m:oMath xmlns:m="http://schemas.openxmlformats.org/officeDocument/2006/math">
                    <m:r>
                      <a:rPr lang="en-US" sz="1000" b="0" i="1" smtClean="0">
                        <a:latin typeface="Cambria Math" panose="02040503050406030204" pitchFamily="18" charset="0"/>
                      </a:rPr>
                      <m:t>→</m:t>
                    </m:r>
                  </m:oMath>
                </a14:m>
                <a:endParaRPr lang="en-US" sz="1000" dirty="0">
                  <a:latin typeface="Arial" pitchFamily="34" charset="0"/>
                </a:endParaRPr>
              </a:p>
            </p:txBody>
          </p:sp>
        </mc:Choice>
        <mc:Fallback xmlns="">
          <p:sp>
            <p:nvSpPr>
              <p:cNvPr id="5" name="Rectangle 7"/>
              <p:cNvSpPr>
                <a:spLocks noRot="1" noChangeAspect="1" noMove="1" noResize="1" noEditPoints="1" noAdjustHandles="1" noChangeArrowheads="1" noChangeShapeType="1" noTextEdit="1"/>
              </p:cNvSpPr>
              <p:nvPr/>
            </p:nvSpPr>
            <p:spPr bwMode="auto">
              <a:xfrm>
                <a:off x="179615" y="6550957"/>
                <a:ext cx="676788" cy="246221"/>
              </a:xfrm>
              <a:prstGeom prst="rect">
                <a:avLst/>
              </a:prstGeom>
              <a:blipFill>
                <a:blip r:embed="rId3"/>
                <a:stretch>
                  <a:fillRect t="-2500" b="-10000"/>
                </a:stretch>
              </a:blipFill>
              <a:ln w="9525">
                <a:noFill/>
                <a:miter lim="800000"/>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31685962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normAutofit/>
          </a:bodyPr>
          <a:lstStyle/>
          <a:p>
            <a:r>
              <a:rPr lang="en-US" sz="3200" dirty="0"/>
              <a:t>Step 1: Matrix Multiplication, </a:t>
            </a:r>
            <a:r>
              <a:rPr lang="en-US" sz="3200" dirty="0">
                <a:solidFill>
                  <a:srgbClr val="FFC000"/>
                </a:solidFill>
              </a:rPr>
              <a:t>Host-side</a:t>
            </a:r>
            <a:r>
              <a:rPr lang="en-US" sz="3200" dirty="0"/>
              <a:t>. Main Program Code</a:t>
            </a:r>
          </a:p>
        </p:txBody>
      </p:sp>
      <p:sp>
        <p:nvSpPr>
          <p:cNvPr id="3" name="Slide Number Placeholder 2"/>
          <p:cNvSpPr>
            <a:spLocks noGrp="1"/>
          </p:cNvSpPr>
          <p:nvPr>
            <p:ph type="sldNum" sz="quarter" idx="12"/>
          </p:nvPr>
        </p:nvSpPr>
        <p:spPr/>
        <p:txBody>
          <a:bodyPr/>
          <a:lstStyle/>
          <a:p>
            <a:fld id="{2607EFA3-406F-4E56-9DD2-4C036976C4CD}" type="slidenum">
              <a:rPr lang="en-US" altLang="en-US" smtClean="0"/>
              <a:pPr/>
              <a:t>13</a:t>
            </a:fld>
            <a:endParaRPr lang="en-US" altLang="en-US" dirty="0"/>
          </a:p>
        </p:txBody>
      </p:sp>
      <p:sp>
        <p:nvSpPr>
          <p:cNvPr id="69636" name="Text Box 4"/>
          <p:cNvSpPr txBox="1">
            <a:spLocks noChangeArrowheads="1"/>
          </p:cNvSpPr>
          <p:nvPr/>
        </p:nvSpPr>
        <p:spPr bwMode="auto">
          <a:xfrm>
            <a:off x="1676400" y="1647886"/>
            <a:ext cx="8839200" cy="4524315"/>
          </a:xfrm>
          <a:prstGeom prst="rect">
            <a:avLst/>
          </a:prstGeom>
          <a:solidFill>
            <a:schemeClr val="bg1">
              <a:lumMod val="95000"/>
            </a:schemeClr>
          </a:solidFill>
          <a:ln w="12700">
            <a:solidFill>
              <a:schemeClr val="tx1"/>
            </a:solidFill>
            <a:miter lim="800000"/>
            <a:headEnd/>
            <a:tailEnd/>
          </a:ln>
          <a:effectLst/>
        </p:spPr>
        <p:txBody>
          <a:bodyPr wrap="square">
            <a:spAutoFit/>
          </a:bodyPr>
          <a:lstStyle/>
          <a:p>
            <a:r>
              <a:rPr lang="en-US" sz="1600" dirty="0" err="1">
                <a:solidFill>
                  <a:srgbClr val="0000FF"/>
                </a:solidFill>
                <a:latin typeface="Consolas" pitchFamily="49" charset="0"/>
                <a:cs typeface="Consolas" pitchFamily="49" charset="0"/>
              </a:rPr>
              <a:t>int</a:t>
            </a:r>
            <a:r>
              <a:rPr lang="en-US" sz="1600" dirty="0">
                <a:solidFill>
                  <a:prstClr val="black"/>
                </a:solidFill>
                <a:latin typeface="Consolas" pitchFamily="49" charset="0"/>
                <a:cs typeface="Consolas" pitchFamily="49" charset="0"/>
              </a:rPr>
              <a:t> main(</a:t>
            </a:r>
            <a:r>
              <a:rPr lang="en-US" sz="1600" dirty="0">
                <a:solidFill>
                  <a:srgbClr val="0000FF"/>
                </a:solidFill>
                <a:latin typeface="Consolas" pitchFamily="49" charset="0"/>
                <a:cs typeface="Consolas" pitchFamily="49" charset="0"/>
              </a:rPr>
              <a:t>void</a:t>
            </a:r>
            <a:r>
              <a:rPr lang="en-US" sz="1600" dirty="0">
                <a:solidFill>
                  <a:prstClr val="black"/>
                </a:solidFill>
                <a:latin typeface="Consolas" pitchFamily="49" charset="0"/>
                <a:cs typeface="Consolas" pitchFamily="49" charset="0"/>
              </a:rPr>
              <a:t>) {</a:t>
            </a:r>
          </a:p>
          <a:p>
            <a:r>
              <a:rPr lang="en-US" sz="1600" dirty="0">
                <a:solidFill>
                  <a:prstClr val="black"/>
                </a:solidFill>
                <a:latin typeface="Consolas" pitchFamily="49" charset="0"/>
                <a:cs typeface="Consolas" pitchFamily="49" charset="0"/>
              </a:rPr>
              <a:t>    </a:t>
            </a:r>
            <a:r>
              <a:rPr lang="en-US" sz="1600" dirty="0">
                <a:solidFill>
                  <a:srgbClr val="008000"/>
                </a:solidFill>
                <a:latin typeface="Consolas" pitchFamily="49" charset="0"/>
                <a:cs typeface="Consolas" pitchFamily="49" charset="0"/>
              </a:rPr>
              <a:t>// Allocate and initialize the matrices.</a:t>
            </a:r>
          </a:p>
          <a:p>
            <a:r>
              <a:rPr lang="en-US" sz="1600" dirty="0">
                <a:solidFill>
                  <a:prstClr val="black"/>
                </a:solidFill>
                <a:latin typeface="Consolas" pitchFamily="49" charset="0"/>
                <a:cs typeface="Consolas" pitchFamily="49" charset="0"/>
              </a:rPr>
              <a:t>    </a:t>
            </a:r>
            <a:r>
              <a:rPr lang="en-US" sz="1600" dirty="0">
                <a:solidFill>
                  <a:srgbClr val="008000"/>
                </a:solidFill>
                <a:latin typeface="Consolas" pitchFamily="49" charset="0"/>
                <a:cs typeface="Consolas" pitchFamily="49" charset="0"/>
              </a:rPr>
              <a:t>// The last argument in </a:t>
            </a:r>
            <a:r>
              <a:rPr lang="en-US" sz="1600" dirty="0" err="1">
                <a:solidFill>
                  <a:srgbClr val="008000"/>
                </a:solidFill>
                <a:latin typeface="Consolas" pitchFamily="49" charset="0"/>
                <a:cs typeface="Consolas" pitchFamily="49" charset="0"/>
              </a:rPr>
              <a:t>AllocateMatrix</a:t>
            </a:r>
            <a:r>
              <a:rPr lang="en-US" sz="1600" dirty="0">
                <a:solidFill>
                  <a:srgbClr val="008000"/>
                </a:solidFill>
                <a:latin typeface="Consolas" pitchFamily="49" charset="0"/>
                <a:cs typeface="Consolas" pitchFamily="49" charset="0"/>
              </a:rPr>
              <a:t>: should an initialization with</a:t>
            </a:r>
          </a:p>
          <a:p>
            <a:r>
              <a:rPr lang="en-US" sz="1600" dirty="0">
                <a:solidFill>
                  <a:prstClr val="black"/>
                </a:solidFill>
                <a:latin typeface="Consolas" pitchFamily="49" charset="0"/>
                <a:cs typeface="Consolas" pitchFamily="49" charset="0"/>
              </a:rPr>
              <a:t>    </a:t>
            </a:r>
            <a:r>
              <a:rPr lang="en-US" sz="1600" dirty="0">
                <a:solidFill>
                  <a:srgbClr val="008000"/>
                </a:solidFill>
                <a:latin typeface="Consolas" pitchFamily="49" charset="0"/>
                <a:cs typeface="Consolas" pitchFamily="49" charset="0"/>
              </a:rPr>
              <a:t>// random numbers be done? Yes: 1.  No: 0 (everything is set to zero)</a:t>
            </a:r>
          </a:p>
          <a:p>
            <a:r>
              <a:rPr lang="en-US" sz="1600" dirty="0">
                <a:solidFill>
                  <a:prstClr val="black"/>
                </a:solidFill>
                <a:latin typeface="Consolas" pitchFamily="49" charset="0"/>
                <a:cs typeface="Consolas" pitchFamily="49" charset="0"/>
              </a:rPr>
              <a:t>    Matrix  M  = </a:t>
            </a:r>
            <a:r>
              <a:rPr lang="en-US" sz="1600" dirty="0" err="1">
                <a:solidFill>
                  <a:prstClr val="black"/>
                </a:solidFill>
                <a:latin typeface="Consolas" pitchFamily="49" charset="0"/>
                <a:cs typeface="Consolas" pitchFamily="49" charset="0"/>
              </a:rPr>
              <a:t>AllocateMatrix</a:t>
            </a:r>
            <a:r>
              <a:rPr lang="en-US" sz="1600" dirty="0">
                <a:solidFill>
                  <a:prstClr val="black"/>
                </a:solidFill>
                <a:latin typeface="Consolas" pitchFamily="49" charset="0"/>
                <a:cs typeface="Consolas" pitchFamily="49" charset="0"/>
              </a:rPr>
              <a:t>(WIDTH, WIDTH, 1); </a:t>
            </a:r>
          </a:p>
          <a:p>
            <a:r>
              <a:rPr lang="en-US" sz="1600" dirty="0">
                <a:solidFill>
                  <a:prstClr val="black"/>
                </a:solidFill>
                <a:latin typeface="Consolas" pitchFamily="49" charset="0"/>
                <a:cs typeface="Consolas" pitchFamily="49" charset="0"/>
              </a:rPr>
              <a:t>    Matrix  N  = </a:t>
            </a:r>
            <a:r>
              <a:rPr lang="en-US" sz="1600" dirty="0" err="1">
                <a:solidFill>
                  <a:prstClr val="black"/>
                </a:solidFill>
                <a:latin typeface="Consolas" pitchFamily="49" charset="0"/>
                <a:cs typeface="Consolas" pitchFamily="49" charset="0"/>
              </a:rPr>
              <a:t>AllocateMatrix</a:t>
            </a:r>
            <a:r>
              <a:rPr lang="en-US" sz="1600" dirty="0">
                <a:solidFill>
                  <a:prstClr val="black"/>
                </a:solidFill>
                <a:latin typeface="Consolas" pitchFamily="49" charset="0"/>
                <a:cs typeface="Consolas" pitchFamily="49" charset="0"/>
              </a:rPr>
              <a:t>(WIDTH, WIDTH, 1);</a:t>
            </a:r>
          </a:p>
          <a:p>
            <a:r>
              <a:rPr lang="en-US" sz="1600" dirty="0">
                <a:solidFill>
                  <a:prstClr val="black"/>
                </a:solidFill>
                <a:latin typeface="Consolas" pitchFamily="49" charset="0"/>
                <a:cs typeface="Consolas" pitchFamily="49" charset="0"/>
              </a:rPr>
              <a:t>    Matrix  P  = </a:t>
            </a:r>
            <a:r>
              <a:rPr lang="en-US" sz="1600" dirty="0" err="1">
                <a:solidFill>
                  <a:prstClr val="black"/>
                </a:solidFill>
                <a:latin typeface="Consolas" pitchFamily="49" charset="0"/>
                <a:cs typeface="Consolas" pitchFamily="49" charset="0"/>
              </a:rPr>
              <a:t>AllocateMatrix</a:t>
            </a:r>
            <a:r>
              <a:rPr lang="en-US" sz="1600" dirty="0">
                <a:solidFill>
                  <a:prstClr val="black"/>
                </a:solidFill>
                <a:latin typeface="Consolas" pitchFamily="49" charset="0"/>
                <a:cs typeface="Consolas" pitchFamily="49" charset="0"/>
              </a:rPr>
              <a:t>(WIDTH, WIDTH, 0);</a:t>
            </a:r>
          </a:p>
          <a:p>
            <a:endParaRPr lang="en-US" sz="1600" dirty="0">
              <a:solidFill>
                <a:prstClr val="black"/>
              </a:solidFill>
              <a:latin typeface="Consolas" pitchFamily="49" charset="0"/>
              <a:cs typeface="Consolas" pitchFamily="49" charset="0"/>
            </a:endParaRPr>
          </a:p>
          <a:p>
            <a:r>
              <a:rPr lang="en-US" sz="1600" dirty="0">
                <a:solidFill>
                  <a:prstClr val="black"/>
                </a:solidFill>
                <a:latin typeface="Consolas" pitchFamily="49" charset="0"/>
                <a:cs typeface="Consolas" pitchFamily="49" charset="0"/>
              </a:rPr>
              <a:t>    </a:t>
            </a:r>
            <a:r>
              <a:rPr lang="en-US" sz="1600" dirty="0">
                <a:solidFill>
                  <a:srgbClr val="008000"/>
                </a:solidFill>
                <a:latin typeface="Consolas" pitchFamily="49" charset="0"/>
                <a:cs typeface="Consolas" pitchFamily="49" charset="0"/>
              </a:rPr>
              <a:t>// M * N on the device</a:t>
            </a:r>
          </a:p>
          <a:p>
            <a:r>
              <a:rPr lang="en-US" sz="1600" dirty="0">
                <a:solidFill>
                  <a:prstClr val="black"/>
                </a:solidFill>
                <a:latin typeface="Consolas" pitchFamily="49" charset="0"/>
                <a:cs typeface="Consolas" pitchFamily="49" charset="0"/>
              </a:rPr>
              <a:t>    </a:t>
            </a:r>
            <a:r>
              <a:rPr lang="en-US" sz="1600" dirty="0" err="1">
                <a:solidFill>
                  <a:prstClr val="black"/>
                </a:solidFill>
                <a:latin typeface="Consolas" pitchFamily="49" charset="0"/>
                <a:cs typeface="Consolas" pitchFamily="49" charset="0"/>
              </a:rPr>
              <a:t>MatrixMulOnDevice</a:t>
            </a:r>
            <a:r>
              <a:rPr lang="en-US" sz="1600" dirty="0">
                <a:solidFill>
                  <a:prstClr val="black"/>
                </a:solidFill>
                <a:latin typeface="Consolas" pitchFamily="49" charset="0"/>
                <a:cs typeface="Consolas" pitchFamily="49" charset="0"/>
              </a:rPr>
              <a:t>(M, N, P);</a:t>
            </a:r>
          </a:p>
          <a:p>
            <a:endParaRPr lang="en-US" sz="1600" dirty="0">
              <a:solidFill>
                <a:prstClr val="black"/>
              </a:solidFill>
              <a:latin typeface="Consolas" pitchFamily="49" charset="0"/>
              <a:cs typeface="Consolas" pitchFamily="49" charset="0"/>
            </a:endParaRPr>
          </a:p>
          <a:p>
            <a:r>
              <a:rPr lang="en-US" sz="1600" dirty="0">
                <a:solidFill>
                  <a:prstClr val="black"/>
                </a:solidFill>
                <a:latin typeface="Consolas" pitchFamily="49" charset="0"/>
                <a:cs typeface="Consolas" pitchFamily="49" charset="0"/>
              </a:rPr>
              <a:t>    </a:t>
            </a:r>
            <a:r>
              <a:rPr lang="en-US" sz="1600" dirty="0">
                <a:solidFill>
                  <a:srgbClr val="008000"/>
                </a:solidFill>
                <a:latin typeface="Consolas" pitchFamily="49" charset="0"/>
                <a:cs typeface="Consolas" pitchFamily="49" charset="0"/>
              </a:rPr>
              <a:t>// Free matrices</a:t>
            </a:r>
          </a:p>
          <a:p>
            <a:r>
              <a:rPr lang="en-US" sz="1600" dirty="0">
                <a:solidFill>
                  <a:prstClr val="black"/>
                </a:solidFill>
                <a:latin typeface="Consolas" pitchFamily="49" charset="0"/>
                <a:cs typeface="Consolas" pitchFamily="49" charset="0"/>
              </a:rPr>
              <a:t>    </a:t>
            </a:r>
            <a:r>
              <a:rPr lang="en-US" sz="1600" dirty="0" err="1">
                <a:solidFill>
                  <a:prstClr val="black"/>
                </a:solidFill>
                <a:latin typeface="Consolas" pitchFamily="49" charset="0"/>
                <a:cs typeface="Consolas" pitchFamily="49" charset="0"/>
              </a:rPr>
              <a:t>FreeMatrix</a:t>
            </a:r>
            <a:r>
              <a:rPr lang="en-US" sz="1600" dirty="0">
                <a:solidFill>
                  <a:prstClr val="black"/>
                </a:solidFill>
                <a:latin typeface="Consolas" pitchFamily="49" charset="0"/>
                <a:cs typeface="Consolas" pitchFamily="49" charset="0"/>
              </a:rPr>
              <a:t>(M);</a:t>
            </a:r>
          </a:p>
          <a:p>
            <a:r>
              <a:rPr lang="en-US" sz="1600" dirty="0">
                <a:solidFill>
                  <a:prstClr val="black"/>
                </a:solidFill>
                <a:latin typeface="Consolas" pitchFamily="49" charset="0"/>
                <a:cs typeface="Consolas" pitchFamily="49" charset="0"/>
              </a:rPr>
              <a:t>    </a:t>
            </a:r>
            <a:r>
              <a:rPr lang="en-US" sz="1600" dirty="0" err="1">
                <a:solidFill>
                  <a:prstClr val="black"/>
                </a:solidFill>
                <a:latin typeface="Consolas" pitchFamily="49" charset="0"/>
                <a:cs typeface="Consolas" pitchFamily="49" charset="0"/>
              </a:rPr>
              <a:t>FreeMatrix</a:t>
            </a:r>
            <a:r>
              <a:rPr lang="en-US" sz="1600" dirty="0">
                <a:solidFill>
                  <a:prstClr val="black"/>
                </a:solidFill>
                <a:latin typeface="Consolas" pitchFamily="49" charset="0"/>
                <a:cs typeface="Consolas" pitchFamily="49" charset="0"/>
              </a:rPr>
              <a:t>(N);</a:t>
            </a:r>
          </a:p>
          <a:p>
            <a:r>
              <a:rPr lang="en-US" sz="1600" dirty="0">
                <a:solidFill>
                  <a:prstClr val="black"/>
                </a:solidFill>
                <a:latin typeface="Consolas" pitchFamily="49" charset="0"/>
                <a:cs typeface="Consolas" pitchFamily="49" charset="0"/>
              </a:rPr>
              <a:t>    </a:t>
            </a:r>
            <a:r>
              <a:rPr lang="en-US" sz="1600" dirty="0" err="1">
                <a:solidFill>
                  <a:prstClr val="black"/>
                </a:solidFill>
                <a:latin typeface="Consolas" pitchFamily="49" charset="0"/>
                <a:cs typeface="Consolas" pitchFamily="49" charset="0"/>
              </a:rPr>
              <a:t>FreeMatrix</a:t>
            </a:r>
            <a:r>
              <a:rPr lang="en-US" sz="1600" dirty="0">
                <a:solidFill>
                  <a:prstClr val="black"/>
                </a:solidFill>
                <a:latin typeface="Consolas" pitchFamily="49" charset="0"/>
                <a:cs typeface="Consolas" pitchFamily="49" charset="0"/>
              </a:rPr>
              <a:t>(P);</a:t>
            </a:r>
          </a:p>
          <a:p>
            <a:endParaRPr lang="en-US" sz="1600" dirty="0">
              <a:solidFill>
                <a:prstClr val="black"/>
              </a:solidFill>
              <a:latin typeface="Consolas" pitchFamily="49" charset="0"/>
              <a:cs typeface="Consolas" pitchFamily="49" charset="0"/>
            </a:endParaRPr>
          </a:p>
          <a:p>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return</a:t>
            </a:r>
            <a:r>
              <a:rPr lang="en-US" sz="1600" dirty="0">
                <a:solidFill>
                  <a:prstClr val="black"/>
                </a:solidFill>
                <a:latin typeface="Consolas" pitchFamily="49" charset="0"/>
                <a:cs typeface="Consolas" pitchFamily="49" charset="0"/>
              </a:rPr>
              <a:t> 0;</a:t>
            </a:r>
          </a:p>
          <a:p>
            <a:r>
              <a:rPr lang="en-US" sz="1600" dirty="0">
                <a:solidFill>
                  <a:prstClr val="black"/>
                </a:solidFill>
                <a:latin typeface="Consolas" pitchFamily="49" charset="0"/>
                <a:cs typeface="Consolas" pitchFamily="49" charset="0"/>
              </a:rPr>
              <a:t>}</a:t>
            </a:r>
          </a:p>
        </p:txBody>
      </p:sp>
      <mc:AlternateContent xmlns:mc="http://schemas.openxmlformats.org/markup-compatibility/2006" xmlns:a14="http://schemas.microsoft.com/office/drawing/2010/main">
        <mc:Choice Requires="a14">
          <p:sp>
            <p:nvSpPr>
              <p:cNvPr id="69639" name="Rectangle 7"/>
              <p:cNvSpPr>
                <a:spLocks noChangeArrowheads="1"/>
              </p:cNvSpPr>
              <p:nvPr/>
            </p:nvSpPr>
            <p:spPr bwMode="auto">
              <a:xfrm>
                <a:off x="179615" y="6550957"/>
                <a:ext cx="676788" cy="246221"/>
              </a:xfrm>
              <a:prstGeom prst="rect">
                <a:avLst/>
              </a:prstGeom>
              <a:noFill/>
              <a:ln w="9525">
                <a:noFill/>
                <a:miter lim="800000"/>
                <a:headEnd/>
                <a:tailEnd/>
              </a:ln>
              <a:effectLst/>
            </p:spPr>
            <p:txBody>
              <a:bodyPr wrap="none">
                <a:spAutoFit/>
              </a:bodyPr>
              <a:lstStyle/>
              <a:p>
                <a:r>
                  <a:rPr lang="en-US" sz="1000" dirty="0">
                    <a:latin typeface="Arial" pitchFamily="34" charset="0"/>
                  </a:rPr>
                  <a:t>[UIUC]</a:t>
                </a:r>
                <a14:m>
                  <m:oMath xmlns:m="http://schemas.openxmlformats.org/officeDocument/2006/math">
                    <m:r>
                      <a:rPr lang="en-US" sz="1000" b="0" i="1" smtClean="0">
                        <a:latin typeface="Cambria Math" panose="02040503050406030204" pitchFamily="18" charset="0"/>
                      </a:rPr>
                      <m:t>→</m:t>
                    </m:r>
                  </m:oMath>
                </a14:m>
                <a:endParaRPr lang="en-US" sz="1000" dirty="0">
                  <a:latin typeface="Arial" pitchFamily="34" charset="0"/>
                </a:endParaRPr>
              </a:p>
            </p:txBody>
          </p:sp>
        </mc:Choice>
        <mc:Fallback xmlns="">
          <p:sp>
            <p:nvSpPr>
              <p:cNvPr id="69639" name="Rectangle 7"/>
              <p:cNvSpPr>
                <a:spLocks noRot="1" noChangeAspect="1" noMove="1" noResize="1" noEditPoints="1" noAdjustHandles="1" noChangeArrowheads="1" noChangeShapeType="1" noTextEdit="1"/>
              </p:cNvSpPr>
              <p:nvPr/>
            </p:nvSpPr>
            <p:spPr bwMode="auto">
              <a:xfrm>
                <a:off x="179615" y="6550957"/>
                <a:ext cx="676788" cy="246221"/>
              </a:xfrm>
              <a:prstGeom prst="rect">
                <a:avLst/>
              </a:prstGeom>
              <a:blipFill>
                <a:blip r:embed="rId3"/>
                <a:stretch>
                  <a:fillRect t="-2500" b="-10000"/>
                </a:stretch>
              </a:blipFill>
              <a:ln w="9525">
                <a:noFill/>
                <a:miter lim="800000"/>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400944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normAutofit/>
          </a:bodyPr>
          <a:lstStyle/>
          <a:p>
            <a:r>
              <a:rPr lang="en-US" sz="3200" dirty="0"/>
              <a:t>Step 2: Matrix Multiplication [</a:t>
            </a:r>
            <a:r>
              <a:rPr lang="en-US" sz="3200" dirty="0">
                <a:solidFill>
                  <a:srgbClr val="FFC000"/>
                </a:solidFill>
              </a:rPr>
              <a:t>host-side</a:t>
            </a:r>
            <a:r>
              <a:rPr lang="en-US" sz="3200" dirty="0"/>
              <a:t> code]</a:t>
            </a:r>
          </a:p>
        </p:txBody>
      </p:sp>
      <p:sp>
        <p:nvSpPr>
          <p:cNvPr id="3" name="Slide Number Placeholder 2"/>
          <p:cNvSpPr>
            <a:spLocks noGrp="1"/>
          </p:cNvSpPr>
          <p:nvPr>
            <p:ph type="sldNum" sz="quarter" idx="12"/>
          </p:nvPr>
        </p:nvSpPr>
        <p:spPr/>
        <p:txBody>
          <a:bodyPr/>
          <a:lstStyle/>
          <a:p>
            <a:fld id="{2607EFA3-406F-4E56-9DD2-4C036976C4CD}" type="slidenum">
              <a:rPr lang="en-US" altLang="en-US" smtClean="0"/>
              <a:pPr/>
              <a:t>14</a:t>
            </a:fld>
            <a:endParaRPr lang="en-US" altLang="en-US" dirty="0"/>
          </a:p>
        </p:txBody>
      </p:sp>
      <p:sp>
        <p:nvSpPr>
          <p:cNvPr id="71683" name="Text Box 3"/>
          <p:cNvSpPr txBox="1">
            <a:spLocks noChangeArrowheads="1"/>
          </p:cNvSpPr>
          <p:nvPr/>
        </p:nvSpPr>
        <p:spPr bwMode="auto">
          <a:xfrm>
            <a:off x="2590800" y="914396"/>
            <a:ext cx="6781800" cy="5693866"/>
          </a:xfrm>
          <a:prstGeom prst="rect">
            <a:avLst/>
          </a:prstGeom>
          <a:solidFill>
            <a:schemeClr val="bg1">
              <a:lumMod val="95000"/>
              <a:alpha val="73000"/>
            </a:schemeClr>
          </a:solidFill>
          <a:ln w="9525">
            <a:solidFill>
              <a:schemeClr val="tx1"/>
            </a:solidFill>
            <a:miter lim="800000"/>
            <a:headEnd/>
            <a:tailEnd/>
          </a:ln>
          <a:effectLst/>
        </p:spPr>
        <p:txBody>
          <a:bodyPr wrap="square">
            <a:spAutoFit/>
          </a:bodyPr>
          <a:lstStyle/>
          <a:p>
            <a:r>
              <a:rPr lang="fr-FR" sz="1400" dirty="0" err="1">
                <a:solidFill>
                  <a:srgbClr val="0000FF"/>
                </a:solidFill>
                <a:latin typeface="Consolas" pitchFamily="49" charset="0"/>
                <a:cs typeface="Consolas" pitchFamily="49" charset="0"/>
              </a:rPr>
              <a:t>void</a:t>
            </a:r>
            <a:r>
              <a:rPr lang="fr-FR" sz="1400" dirty="0">
                <a:solidFill>
                  <a:prstClr val="black"/>
                </a:solidFill>
                <a:latin typeface="Consolas" pitchFamily="49" charset="0"/>
                <a:cs typeface="Consolas" pitchFamily="49" charset="0"/>
              </a:rPr>
              <a:t> </a:t>
            </a:r>
            <a:r>
              <a:rPr lang="fr-FR" sz="1400" dirty="0" err="1">
                <a:solidFill>
                  <a:prstClr val="black"/>
                </a:solidFill>
                <a:latin typeface="Consolas" pitchFamily="49" charset="0"/>
                <a:cs typeface="Consolas" pitchFamily="49" charset="0"/>
              </a:rPr>
              <a:t>MatrixMulOnDevice</a:t>
            </a:r>
            <a:r>
              <a:rPr lang="fr-FR" sz="1400" dirty="0">
                <a:solidFill>
                  <a:prstClr val="black"/>
                </a:solidFill>
                <a:latin typeface="Consolas" pitchFamily="49" charset="0"/>
                <a:cs typeface="Consolas" pitchFamily="49" charset="0"/>
              </a:rPr>
              <a:t>(</a:t>
            </a:r>
            <a:r>
              <a:rPr lang="fr-FR" sz="1400" dirty="0" err="1">
                <a:solidFill>
                  <a:srgbClr val="0000FF"/>
                </a:solidFill>
                <a:latin typeface="Consolas" pitchFamily="49" charset="0"/>
                <a:cs typeface="Consolas" pitchFamily="49" charset="0"/>
              </a:rPr>
              <a:t>const</a:t>
            </a:r>
            <a:r>
              <a:rPr lang="fr-FR" sz="1400" dirty="0">
                <a:solidFill>
                  <a:prstClr val="black"/>
                </a:solidFill>
                <a:latin typeface="Consolas" pitchFamily="49" charset="0"/>
                <a:cs typeface="Consolas" pitchFamily="49" charset="0"/>
              </a:rPr>
              <a:t> Matrix M, </a:t>
            </a:r>
            <a:r>
              <a:rPr lang="fr-FR" sz="1400" dirty="0" err="1">
                <a:solidFill>
                  <a:srgbClr val="0000FF"/>
                </a:solidFill>
                <a:latin typeface="Consolas" pitchFamily="49" charset="0"/>
                <a:cs typeface="Consolas" pitchFamily="49" charset="0"/>
              </a:rPr>
              <a:t>const</a:t>
            </a:r>
            <a:r>
              <a:rPr lang="fr-FR" sz="1400" dirty="0">
                <a:solidFill>
                  <a:prstClr val="black"/>
                </a:solidFill>
                <a:latin typeface="Consolas" pitchFamily="49" charset="0"/>
                <a:cs typeface="Consolas" pitchFamily="49" charset="0"/>
              </a:rPr>
              <a:t> Matrix N, Matrix P)</a:t>
            </a:r>
          </a:p>
          <a:p>
            <a:r>
              <a:rPr lang="en-US" sz="1400" dirty="0">
                <a:solidFill>
                  <a:prstClr val="black"/>
                </a:solidFill>
                <a:latin typeface="Consolas" pitchFamily="49" charset="0"/>
                <a:cs typeface="Consolas" pitchFamily="49" charset="0"/>
              </a:rPr>
              <a:t>{</a:t>
            </a:r>
          </a:p>
          <a:p>
            <a:r>
              <a:rPr lang="en-US" sz="1400" dirty="0">
                <a:solidFill>
                  <a:prstClr val="black"/>
                </a:solidFill>
                <a:latin typeface="Consolas" pitchFamily="49" charset="0"/>
                <a:cs typeface="Consolas" pitchFamily="49" charset="0"/>
              </a:rPr>
              <a:t>    </a:t>
            </a:r>
            <a:r>
              <a:rPr lang="en-US" sz="1400" dirty="0">
                <a:solidFill>
                  <a:srgbClr val="008000"/>
                </a:solidFill>
                <a:latin typeface="Consolas" pitchFamily="49" charset="0"/>
                <a:cs typeface="Consolas" pitchFamily="49" charset="0"/>
              </a:rPr>
              <a:t>// Load M and N to the device</a:t>
            </a:r>
          </a:p>
          <a:p>
            <a:r>
              <a:rPr lang="en-US" sz="1400" dirty="0">
                <a:solidFill>
                  <a:prstClr val="black"/>
                </a:solidFill>
                <a:latin typeface="Consolas" pitchFamily="49" charset="0"/>
                <a:cs typeface="Consolas" pitchFamily="49" charset="0"/>
              </a:rPr>
              <a:t>    Matrix </a:t>
            </a:r>
            <a:r>
              <a:rPr lang="en-US" sz="1400" dirty="0" err="1">
                <a:solidFill>
                  <a:prstClr val="black"/>
                </a:solidFill>
                <a:latin typeface="Consolas" pitchFamily="49" charset="0"/>
                <a:cs typeface="Consolas" pitchFamily="49" charset="0"/>
              </a:rPr>
              <a:t>Md</a:t>
            </a:r>
            <a:r>
              <a:rPr lang="en-US" sz="1400" dirty="0">
                <a:solidFill>
                  <a:prstClr val="black"/>
                </a:solidFill>
                <a:latin typeface="Consolas" pitchFamily="49" charset="0"/>
                <a:cs typeface="Consolas" pitchFamily="49" charset="0"/>
              </a:rPr>
              <a:t> = </a:t>
            </a:r>
            <a:r>
              <a:rPr lang="en-US" sz="1400" dirty="0" err="1">
                <a:solidFill>
                  <a:prstClr val="black"/>
                </a:solidFill>
                <a:latin typeface="Consolas" pitchFamily="49" charset="0"/>
                <a:cs typeface="Consolas" pitchFamily="49" charset="0"/>
              </a:rPr>
              <a:t>AllocateDeviceMatrix</a:t>
            </a:r>
            <a:r>
              <a:rPr lang="en-US" sz="1400" dirty="0">
                <a:solidFill>
                  <a:prstClr val="black"/>
                </a:solidFill>
                <a:latin typeface="Consolas" pitchFamily="49" charset="0"/>
                <a:cs typeface="Consolas" pitchFamily="49" charset="0"/>
              </a:rPr>
              <a:t>(M);</a:t>
            </a:r>
          </a:p>
          <a:p>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CopyToDeviceMatrix</a:t>
            </a:r>
            <a:r>
              <a:rPr lang="en-US" sz="1400" dirty="0">
                <a:solidFill>
                  <a:prstClr val="black"/>
                </a:solidFill>
                <a:latin typeface="Consolas" pitchFamily="49" charset="0"/>
                <a:cs typeface="Consolas" pitchFamily="49" charset="0"/>
              </a:rPr>
              <a:t>(</a:t>
            </a:r>
            <a:r>
              <a:rPr lang="en-US" sz="1400" dirty="0" err="1">
                <a:solidFill>
                  <a:prstClr val="black"/>
                </a:solidFill>
                <a:latin typeface="Consolas" pitchFamily="49" charset="0"/>
                <a:cs typeface="Consolas" pitchFamily="49" charset="0"/>
              </a:rPr>
              <a:t>Md</a:t>
            </a:r>
            <a:r>
              <a:rPr lang="en-US" sz="1400" dirty="0">
                <a:solidFill>
                  <a:prstClr val="black"/>
                </a:solidFill>
                <a:latin typeface="Consolas" pitchFamily="49" charset="0"/>
                <a:cs typeface="Consolas" pitchFamily="49" charset="0"/>
              </a:rPr>
              <a:t>, M);</a:t>
            </a:r>
          </a:p>
          <a:p>
            <a:r>
              <a:rPr lang="en-US" sz="1400" dirty="0">
                <a:solidFill>
                  <a:prstClr val="black"/>
                </a:solidFill>
                <a:latin typeface="Consolas" pitchFamily="49" charset="0"/>
                <a:cs typeface="Consolas" pitchFamily="49" charset="0"/>
              </a:rPr>
              <a:t>    Matrix </a:t>
            </a:r>
            <a:r>
              <a:rPr lang="en-US" sz="1400" dirty="0" err="1">
                <a:solidFill>
                  <a:prstClr val="black"/>
                </a:solidFill>
                <a:latin typeface="Consolas" pitchFamily="49" charset="0"/>
                <a:cs typeface="Consolas" pitchFamily="49" charset="0"/>
              </a:rPr>
              <a:t>Nd</a:t>
            </a:r>
            <a:r>
              <a:rPr lang="en-US" sz="1400" dirty="0">
                <a:solidFill>
                  <a:prstClr val="black"/>
                </a:solidFill>
                <a:latin typeface="Consolas" pitchFamily="49" charset="0"/>
                <a:cs typeface="Consolas" pitchFamily="49" charset="0"/>
              </a:rPr>
              <a:t> = </a:t>
            </a:r>
            <a:r>
              <a:rPr lang="en-US" sz="1400" dirty="0" err="1">
                <a:solidFill>
                  <a:prstClr val="black"/>
                </a:solidFill>
                <a:latin typeface="Consolas" pitchFamily="49" charset="0"/>
                <a:cs typeface="Consolas" pitchFamily="49" charset="0"/>
              </a:rPr>
              <a:t>AllocateDeviceMatrix</a:t>
            </a:r>
            <a:r>
              <a:rPr lang="en-US" sz="1400" dirty="0">
                <a:solidFill>
                  <a:prstClr val="black"/>
                </a:solidFill>
                <a:latin typeface="Consolas" pitchFamily="49" charset="0"/>
                <a:cs typeface="Consolas" pitchFamily="49" charset="0"/>
              </a:rPr>
              <a:t>(N);</a:t>
            </a:r>
          </a:p>
          <a:p>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CopyToDeviceMatrix</a:t>
            </a:r>
            <a:r>
              <a:rPr lang="en-US" sz="1400" dirty="0">
                <a:solidFill>
                  <a:prstClr val="black"/>
                </a:solidFill>
                <a:latin typeface="Consolas" pitchFamily="49" charset="0"/>
                <a:cs typeface="Consolas" pitchFamily="49" charset="0"/>
              </a:rPr>
              <a:t>(</a:t>
            </a:r>
            <a:r>
              <a:rPr lang="en-US" sz="1400" dirty="0" err="1">
                <a:solidFill>
                  <a:prstClr val="black"/>
                </a:solidFill>
                <a:latin typeface="Consolas" pitchFamily="49" charset="0"/>
                <a:cs typeface="Consolas" pitchFamily="49" charset="0"/>
              </a:rPr>
              <a:t>Nd</a:t>
            </a:r>
            <a:r>
              <a:rPr lang="en-US" sz="1400" dirty="0">
                <a:solidFill>
                  <a:prstClr val="black"/>
                </a:solidFill>
                <a:latin typeface="Consolas" pitchFamily="49" charset="0"/>
                <a:cs typeface="Consolas" pitchFamily="49" charset="0"/>
              </a:rPr>
              <a:t>, N);</a:t>
            </a:r>
          </a:p>
          <a:p>
            <a:endParaRPr lang="en-US" sz="1400" dirty="0">
              <a:solidFill>
                <a:prstClr val="black"/>
              </a:solidFill>
              <a:latin typeface="Consolas" pitchFamily="49" charset="0"/>
              <a:cs typeface="Consolas" pitchFamily="49" charset="0"/>
            </a:endParaRPr>
          </a:p>
          <a:p>
            <a:r>
              <a:rPr lang="en-US" sz="1400" dirty="0">
                <a:solidFill>
                  <a:prstClr val="black"/>
                </a:solidFill>
                <a:latin typeface="Consolas" pitchFamily="49" charset="0"/>
                <a:cs typeface="Consolas" pitchFamily="49" charset="0"/>
              </a:rPr>
              <a:t>    </a:t>
            </a:r>
            <a:r>
              <a:rPr lang="en-US" sz="1400" dirty="0">
                <a:solidFill>
                  <a:srgbClr val="008000"/>
                </a:solidFill>
                <a:latin typeface="Consolas" pitchFamily="49" charset="0"/>
                <a:cs typeface="Consolas" pitchFamily="49" charset="0"/>
              </a:rPr>
              <a:t>// Allocate P on the device</a:t>
            </a:r>
          </a:p>
          <a:p>
            <a:r>
              <a:rPr lang="en-US" sz="1400" dirty="0">
                <a:solidFill>
                  <a:prstClr val="black"/>
                </a:solidFill>
                <a:latin typeface="Consolas" pitchFamily="49" charset="0"/>
                <a:cs typeface="Consolas" pitchFamily="49" charset="0"/>
              </a:rPr>
              <a:t>    Matrix </a:t>
            </a:r>
            <a:r>
              <a:rPr lang="en-US" sz="1400" dirty="0" err="1">
                <a:solidFill>
                  <a:prstClr val="black"/>
                </a:solidFill>
                <a:latin typeface="Consolas" pitchFamily="49" charset="0"/>
                <a:cs typeface="Consolas" pitchFamily="49" charset="0"/>
              </a:rPr>
              <a:t>Pd</a:t>
            </a:r>
            <a:r>
              <a:rPr lang="en-US" sz="1400" dirty="0">
                <a:solidFill>
                  <a:prstClr val="black"/>
                </a:solidFill>
                <a:latin typeface="Consolas" pitchFamily="49" charset="0"/>
                <a:cs typeface="Consolas" pitchFamily="49" charset="0"/>
              </a:rPr>
              <a:t> = </a:t>
            </a:r>
            <a:r>
              <a:rPr lang="en-US" sz="1400" dirty="0" err="1">
                <a:solidFill>
                  <a:prstClr val="black"/>
                </a:solidFill>
                <a:latin typeface="Consolas" pitchFamily="49" charset="0"/>
                <a:cs typeface="Consolas" pitchFamily="49" charset="0"/>
              </a:rPr>
              <a:t>AllocateDeviceMatrix</a:t>
            </a:r>
            <a:r>
              <a:rPr lang="en-US" sz="1400" dirty="0">
                <a:solidFill>
                  <a:prstClr val="black"/>
                </a:solidFill>
                <a:latin typeface="Consolas" pitchFamily="49" charset="0"/>
                <a:cs typeface="Consolas" pitchFamily="49" charset="0"/>
              </a:rPr>
              <a:t>(P);</a:t>
            </a:r>
          </a:p>
          <a:p>
            <a:endParaRPr lang="en-US" sz="1400" dirty="0">
              <a:solidFill>
                <a:prstClr val="black"/>
              </a:solidFill>
              <a:latin typeface="Consolas" pitchFamily="49" charset="0"/>
              <a:cs typeface="Consolas" pitchFamily="49" charset="0"/>
            </a:endParaRPr>
          </a:p>
          <a:p>
            <a:pPr lvl="0"/>
            <a:r>
              <a:rPr lang="en-US" sz="1400" dirty="0">
                <a:solidFill>
                  <a:srgbClr val="000000"/>
                </a:solidFill>
                <a:latin typeface="Consolas" pitchFamily="49" charset="0"/>
                <a:cs typeface="Consolas" pitchFamily="49" charset="0"/>
              </a:rPr>
              <a:t>    </a:t>
            </a:r>
            <a:r>
              <a:rPr lang="en-US" sz="1400" dirty="0">
                <a:solidFill>
                  <a:srgbClr val="008000"/>
                </a:solidFill>
                <a:latin typeface="Consolas" pitchFamily="49" charset="0"/>
                <a:cs typeface="Consolas" pitchFamily="49" charset="0"/>
              </a:rPr>
              <a:t>// Setup the execution configuration</a:t>
            </a:r>
          </a:p>
          <a:p>
            <a:pPr lvl="0"/>
            <a:r>
              <a:rPr lang="en-US" sz="1400" dirty="0">
                <a:solidFill>
                  <a:prstClr val="black"/>
                </a:solidFill>
                <a:latin typeface="Consolas" pitchFamily="49" charset="0"/>
                <a:cs typeface="Consolas" pitchFamily="49" charset="0"/>
              </a:rPr>
              <a:t>    </a:t>
            </a:r>
            <a:r>
              <a:rPr lang="en-US" sz="1400" dirty="0">
                <a:solidFill>
                  <a:srgbClr val="FF00FF"/>
                </a:solidFill>
                <a:latin typeface="Consolas" pitchFamily="49" charset="0"/>
                <a:cs typeface="Consolas" pitchFamily="49" charset="0"/>
              </a:rPr>
              <a:t>dim3</a:t>
            </a:r>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dimGrid</a:t>
            </a:r>
            <a:r>
              <a:rPr lang="en-US" sz="1400" dirty="0">
                <a:solidFill>
                  <a:prstClr val="black"/>
                </a:solidFill>
                <a:latin typeface="Consolas" pitchFamily="49" charset="0"/>
                <a:cs typeface="Consolas" pitchFamily="49" charset="0"/>
              </a:rPr>
              <a:t>(1, 1, 1);</a:t>
            </a:r>
          </a:p>
          <a:p>
            <a:pPr lvl="0"/>
            <a:r>
              <a:rPr lang="en-US" sz="1400" dirty="0">
                <a:solidFill>
                  <a:prstClr val="black"/>
                </a:solidFill>
                <a:latin typeface="Consolas" pitchFamily="49" charset="0"/>
                <a:cs typeface="Consolas" pitchFamily="49" charset="0"/>
              </a:rPr>
              <a:t>    </a:t>
            </a:r>
            <a:r>
              <a:rPr lang="en-US" sz="1400" dirty="0">
                <a:solidFill>
                  <a:srgbClr val="FF00FF"/>
                </a:solidFill>
                <a:latin typeface="Consolas" pitchFamily="49" charset="0"/>
                <a:cs typeface="Consolas" pitchFamily="49" charset="0"/>
              </a:rPr>
              <a:t>dim3</a:t>
            </a:r>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dimBlock</a:t>
            </a:r>
            <a:r>
              <a:rPr lang="en-US" sz="1400" dirty="0">
                <a:solidFill>
                  <a:prstClr val="black"/>
                </a:solidFill>
                <a:latin typeface="Consolas" pitchFamily="49" charset="0"/>
                <a:cs typeface="Consolas" pitchFamily="49" charset="0"/>
              </a:rPr>
              <a:t>(WIDTH, WIDTH);</a:t>
            </a:r>
          </a:p>
          <a:p>
            <a:pPr lvl="0"/>
            <a:endParaRPr lang="en-US" sz="1400" dirty="0">
              <a:solidFill>
                <a:prstClr val="black"/>
              </a:solidFill>
              <a:latin typeface="Consolas" pitchFamily="49" charset="0"/>
              <a:cs typeface="Consolas" pitchFamily="49" charset="0"/>
            </a:endParaRPr>
          </a:p>
          <a:p>
            <a:pPr lvl="0"/>
            <a:r>
              <a:rPr lang="en-US" sz="1400" dirty="0">
                <a:solidFill>
                  <a:prstClr val="black"/>
                </a:solidFill>
                <a:latin typeface="Consolas" pitchFamily="49" charset="0"/>
                <a:cs typeface="Consolas" pitchFamily="49" charset="0"/>
              </a:rPr>
              <a:t>    </a:t>
            </a:r>
            <a:r>
              <a:rPr lang="en-US" sz="1400" dirty="0">
                <a:solidFill>
                  <a:srgbClr val="008000"/>
                </a:solidFill>
                <a:latin typeface="Consolas" pitchFamily="49" charset="0"/>
                <a:cs typeface="Consolas" pitchFamily="49" charset="0"/>
              </a:rPr>
              <a:t>// Launch the kernel on the device</a:t>
            </a:r>
          </a:p>
          <a:p>
            <a:pPr lvl="0"/>
            <a:r>
              <a:rPr lang="sv-SE" sz="1400" dirty="0">
                <a:solidFill>
                  <a:prstClr val="black"/>
                </a:solidFill>
                <a:latin typeface="Consolas" pitchFamily="49" charset="0"/>
                <a:cs typeface="Consolas" pitchFamily="49" charset="0"/>
              </a:rPr>
              <a:t>    MatrixMulKernel&lt;&lt;&lt;dimGrid, dimBlock&gt;&gt;&gt;(Md, Nd, Pd);</a:t>
            </a:r>
          </a:p>
          <a:p>
            <a:pPr lvl="0"/>
            <a:endParaRPr lang="en-US" sz="1400" dirty="0">
              <a:solidFill>
                <a:prstClr val="black"/>
              </a:solidFill>
              <a:latin typeface="Consolas" pitchFamily="49" charset="0"/>
              <a:cs typeface="Consolas" pitchFamily="49" charset="0"/>
            </a:endParaRPr>
          </a:p>
          <a:p>
            <a:pPr lvl="0"/>
            <a:r>
              <a:rPr lang="en-US" sz="1400" dirty="0">
                <a:solidFill>
                  <a:prstClr val="black"/>
                </a:solidFill>
                <a:latin typeface="Consolas" pitchFamily="49" charset="0"/>
                <a:cs typeface="Consolas" pitchFamily="49" charset="0"/>
              </a:rPr>
              <a:t>    </a:t>
            </a:r>
            <a:r>
              <a:rPr lang="en-US" sz="1400" dirty="0">
                <a:solidFill>
                  <a:srgbClr val="008000"/>
                </a:solidFill>
                <a:latin typeface="Consolas" pitchFamily="49" charset="0"/>
                <a:cs typeface="Consolas" pitchFamily="49" charset="0"/>
              </a:rPr>
              <a:t>// Read P from the device</a:t>
            </a:r>
          </a:p>
          <a:p>
            <a:pPr lvl="0"/>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CopyFromDeviceMatrix</a:t>
            </a:r>
            <a:r>
              <a:rPr lang="en-US" sz="1400" dirty="0">
                <a:solidFill>
                  <a:prstClr val="black"/>
                </a:solidFill>
                <a:latin typeface="Consolas" pitchFamily="49" charset="0"/>
                <a:cs typeface="Consolas" pitchFamily="49" charset="0"/>
              </a:rPr>
              <a:t>(P, </a:t>
            </a:r>
            <a:r>
              <a:rPr lang="en-US" sz="1400" dirty="0" err="1">
                <a:solidFill>
                  <a:prstClr val="black"/>
                </a:solidFill>
                <a:latin typeface="Consolas" pitchFamily="49" charset="0"/>
                <a:cs typeface="Consolas" pitchFamily="49" charset="0"/>
              </a:rPr>
              <a:t>Pd</a:t>
            </a:r>
            <a:r>
              <a:rPr lang="en-US" sz="1400" dirty="0">
                <a:solidFill>
                  <a:prstClr val="black"/>
                </a:solidFill>
                <a:latin typeface="Consolas" pitchFamily="49" charset="0"/>
                <a:cs typeface="Consolas" pitchFamily="49" charset="0"/>
              </a:rPr>
              <a:t>); </a:t>
            </a:r>
          </a:p>
          <a:p>
            <a:pPr lvl="0"/>
            <a:endParaRPr lang="en-US" sz="1400" dirty="0">
              <a:solidFill>
                <a:prstClr val="black"/>
              </a:solidFill>
              <a:latin typeface="Consolas" pitchFamily="49" charset="0"/>
              <a:cs typeface="Consolas" pitchFamily="49" charset="0"/>
            </a:endParaRPr>
          </a:p>
          <a:p>
            <a:pPr lvl="0"/>
            <a:r>
              <a:rPr lang="en-US" sz="1400" dirty="0">
                <a:solidFill>
                  <a:prstClr val="black"/>
                </a:solidFill>
                <a:latin typeface="Consolas" pitchFamily="49" charset="0"/>
                <a:cs typeface="Consolas" pitchFamily="49" charset="0"/>
              </a:rPr>
              <a:t>    </a:t>
            </a:r>
            <a:r>
              <a:rPr lang="en-US" sz="1400" dirty="0">
                <a:solidFill>
                  <a:srgbClr val="008000"/>
                </a:solidFill>
                <a:latin typeface="Consolas" pitchFamily="49" charset="0"/>
                <a:cs typeface="Consolas" pitchFamily="49" charset="0"/>
              </a:rPr>
              <a:t>// Free device matrices</a:t>
            </a:r>
          </a:p>
          <a:p>
            <a:pPr lvl="0"/>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FreeDeviceMatrix</a:t>
            </a:r>
            <a:r>
              <a:rPr lang="en-US" sz="1400" dirty="0">
                <a:solidFill>
                  <a:prstClr val="black"/>
                </a:solidFill>
                <a:latin typeface="Consolas" pitchFamily="49" charset="0"/>
                <a:cs typeface="Consolas" pitchFamily="49" charset="0"/>
              </a:rPr>
              <a:t>(</a:t>
            </a:r>
            <a:r>
              <a:rPr lang="en-US" sz="1400" dirty="0" err="1">
                <a:solidFill>
                  <a:prstClr val="black"/>
                </a:solidFill>
                <a:latin typeface="Consolas" pitchFamily="49" charset="0"/>
                <a:cs typeface="Consolas" pitchFamily="49" charset="0"/>
              </a:rPr>
              <a:t>Md</a:t>
            </a:r>
            <a:r>
              <a:rPr lang="en-US" sz="1400" dirty="0">
                <a:solidFill>
                  <a:prstClr val="black"/>
                </a:solidFill>
                <a:latin typeface="Consolas" pitchFamily="49" charset="0"/>
                <a:cs typeface="Consolas" pitchFamily="49" charset="0"/>
              </a:rPr>
              <a:t>);</a:t>
            </a:r>
          </a:p>
          <a:p>
            <a:pPr lvl="0"/>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FreeDeviceMatrix</a:t>
            </a:r>
            <a:r>
              <a:rPr lang="en-US" sz="1400" dirty="0">
                <a:solidFill>
                  <a:prstClr val="black"/>
                </a:solidFill>
                <a:latin typeface="Consolas" pitchFamily="49" charset="0"/>
                <a:cs typeface="Consolas" pitchFamily="49" charset="0"/>
              </a:rPr>
              <a:t>(</a:t>
            </a:r>
            <a:r>
              <a:rPr lang="en-US" sz="1400" dirty="0" err="1">
                <a:solidFill>
                  <a:prstClr val="black"/>
                </a:solidFill>
                <a:latin typeface="Consolas" pitchFamily="49" charset="0"/>
                <a:cs typeface="Consolas" pitchFamily="49" charset="0"/>
              </a:rPr>
              <a:t>Nd</a:t>
            </a:r>
            <a:r>
              <a:rPr lang="en-US" sz="1400" dirty="0">
                <a:solidFill>
                  <a:prstClr val="black"/>
                </a:solidFill>
                <a:latin typeface="Consolas" pitchFamily="49" charset="0"/>
                <a:cs typeface="Consolas" pitchFamily="49" charset="0"/>
              </a:rPr>
              <a:t>);</a:t>
            </a:r>
          </a:p>
          <a:p>
            <a:pPr lvl="0"/>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FreeDeviceMatrix</a:t>
            </a:r>
            <a:r>
              <a:rPr lang="en-US" sz="1400" dirty="0">
                <a:solidFill>
                  <a:prstClr val="black"/>
                </a:solidFill>
                <a:latin typeface="Consolas" pitchFamily="49" charset="0"/>
                <a:cs typeface="Consolas" pitchFamily="49" charset="0"/>
              </a:rPr>
              <a:t>(</a:t>
            </a:r>
            <a:r>
              <a:rPr lang="en-US" sz="1400" dirty="0" err="1">
                <a:solidFill>
                  <a:prstClr val="black"/>
                </a:solidFill>
                <a:latin typeface="Consolas" pitchFamily="49" charset="0"/>
                <a:cs typeface="Consolas" pitchFamily="49" charset="0"/>
              </a:rPr>
              <a:t>Pd</a:t>
            </a:r>
            <a:r>
              <a:rPr lang="en-US" sz="1400" dirty="0">
                <a:solidFill>
                  <a:prstClr val="black"/>
                </a:solidFill>
                <a:latin typeface="Consolas" pitchFamily="49" charset="0"/>
                <a:cs typeface="Consolas" pitchFamily="49" charset="0"/>
              </a:rPr>
              <a:t>);</a:t>
            </a:r>
          </a:p>
          <a:p>
            <a:pPr lvl="0"/>
            <a:r>
              <a:rPr lang="en-US" sz="1400" dirty="0">
                <a:solidFill>
                  <a:prstClr val="black"/>
                </a:solidFill>
                <a:latin typeface="Consolas" pitchFamily="49" charset="0"/>
                <a:cs typeface="Consolas" pitchFamily="49" charset="0"/>
              </a:rPr>
              <a:t>}</a:t>
            </a:r>
            <a:endParaRPr lang="en-US" sz="1600" dirty="0">
              <a:latin typeface="Consolas" pitchFamily="49" charset="0"/>
              <a:cs typeface="Consolas" pitchFamily="49" charset="0"/>
            </a:endParaRPr>
          </a:p>
        </p:txBody>
      </p:sp>
      <mc:AlternateContent xmlns:mc="http://schemas.openxmlformats.org/markup-compatibility/2006" xmlns:a14="http://schemas.microsoft.com/office/drawing/2010/main">
        <mc:Choice Requires="a14">
          <p:sp>
            <p:nvSpPr>
              <p:cNvPr id="6" name="Rectangle 7"/>
              <p:cNvSpPr>
                <a:spLocks noChangeArrowheads="1"/>
              </p:cNvSpPr>
              <p:nvPr/>
            </p:nvSpPr>
            <p:spPr bwMode="auto">
              <a:xfrm>
                <a:off x="179615" y="6550957"/>
                <a:ext cx="676788" cy="246221"/>
              </a:xfrm>
              <a:prstGeom prst="rect">
                <a:avLst/>
              </a:prstGeom>
              <a:noFill/>
              <a:ln w="9525">
                <a:noFill/>
                <a:miter lim="800000"/>
                <a:headEnd/>
                <a:tailEnd/>
              </a:ln>
              <a:effectLst/>
            </p:spPr>
            <p:txBody>
              <a:bodyPr wrap="none">
                <a:spAutoFit/>
              </a:bodyPr>
              <a:lstStyle/>
              <a:p>
                <a:r>
                  <a:rPr lang="en-US" sz="1000" dirty="0">
                    <a:latin typeface="Arial" pitchFamily="34" charset="0"/>
                  </a:rPr>
                  <a:t>[UIUC]</a:t>
                </a:r>
                <a14:m>
                  <m:oMath xmlns:m="http://schemas.openxmlformats.org/officeDocument/2006/math">
                    <m:r>
                      <a:rPr lang="en-US" sz="1000" b="0" i="1" smtClean="0">
                        <a:latin typeface="Cambria Math" panose="02040503050406030204" pitchFamily="18" charset="0"/>
                      </a:rPr>
                      <m:t>→</m:t>
                    </m:r>
                  </m:oMath>
                </a14:m>
                <a:endParaRPr lang="en-US" sz="1000" dirty="0">
                  <a:latin typeface="Arial" pitchFamily="34" charset="0"/>
                </a:endParaRPr>
              </a:p>
            </p:txBody>
          </p:sp>
        </mc:Choice>
        <mc:Fallback xmlns="">
          <p:sp>
            <p:nvSpPr>
              <p:cNvPr id="6" name="Rectangle 7"/>
              <p:cNvSpPr>
                <a:spLocks noRot="1" noChangeAspect="1" noMove="1" noResize="1" noEditPoints="1" noAdjustHandles="1" noChangeArrowheads="1" noChangeShapeType="1" noTextEdit="1"/>
              </p:cNvSpPr>
              <p:nvPr/>
            </p:nvSpPr>
            <p:spPr bwMode="auto">
              <a:xfrm>
                <a:off x="179615" y="6550957"/>
                <a:ext cx="676788" cy="246221"/>
              </a:xfrm>
              <a:prstGeom prst="rect">
                <a:avLst/>
              </a:prstGeom>
              <a:blipFill>
                <a:blip r:embed="rId3"/>
                <a:stretch>
                  <a:fillRect t="-2500" b="-10000"/>
                </a:stretch>
              </a:blipFill>
              <a:ln w="9525">
                <a:noFill/>
                <a:miter lim="800000"/>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134691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normAutofit/>
          </a:bodyPr>
          <a:lstStyle/>
          <a:p>
            <a:r>
              <a:rPr lang="en-US" sz="3200" dirty="0"/>
              <a:t>Step 3: Matrix Multiplication - </a:t>
            </a:r>
            <a:r>
              <a:rPr lang="en-US" sz="3200" dirty="0">
                <a:solidFill>
                  <a:srgbClr val="FFC000"/>
                </a:solidFill>
              </a:rPr>
              <a:t>Device-side</a:t>
            </a:r>
            <a:r>
              <a:rPr lang="en-US" sz="3200" dirty="0"/>
              <a:t> Kernel Function</a:t>
            </a:r>
          </a:p>
        </p:txBody>
      </p:sp>
      <p:sp>
        <p:nvSpPr>
          <p:cNvPr id="3" name="Slide Number Placeholder 2"/>
          <p:cNvSpPr>
            <a:spLocks noGrp="1"/>
          </p:cNvSpPr>
          <p:nvPr>
            <p:ph type="sldNum" sz="quarter" idx="12"/>
          </p:nvPr>
        </p:nvSpPr>
        <p:spPr/>
        <p:txBody>
          <a:bodyPr/>
          <a:lstStyle/>
          <a:p>
            <a:fld id="{2607EFA3-406F-4E56-9DD2-4C036976C4CD}" type="slidenum">
              <a:rPr lang="en-US" altLang="en-US" smtClean="0"/>
              <a:pPr/>
              <a:t>15</a:t>
            </a:fld>
            <a:endParaRPr lang="en-US" altLang="en-US" dirty="0"/>
          </a:p>
        </p:txBody>
      </p:sp>
      <p:sp>
        <p:nvSpPr>
          <p:cNvPr id="75779" name="Text Box 3"/>
          <p:cNvSpPr txBox="1">
            <a:spLocks noChangeArrowheads="1"/>
          </p:cNvSpPr>
          <p:nvPr/>
        </p:nvSpPr>
        <p:spPr bwMode="auto">
          <a:xfrm>
            <a:off x="277397" y="1034202"/>
            <a:ext cx="6430963" cy="4185761"/>
          </a:xfrm>
          <a:prstGeom prst="rect">
            <a:avLst/>
          </a:prstGeom>
          <a:solidFill>
            <a:schemeClr val="bg1">
              <a:lumMod val="95000"/>
            </a:schemeClr>
          </a:solidFill>
          <a:ln w="12700">
            <a:solidFill>
              <a:schemeClr val="tx1"/>
            </a:solidFill>
            <a:miter lim="800000"/>
            <a:headEnd/>
            <a:tailEnd/>
          </a:ln>
          <a:effectLst/>
        </p:spPr>
        <p:txBody>
          <a:bodyPr wrap="square">
            <a:spAutoFit/>
          </a:bodyPr>
          <a:lstStyle/>
          <a:p>
            <a:r>
              <a:rPr lang="en-US" sz="1400" dirty="0">
                <a:solidFill>
                  <a:srgbClr val="008000"/>
                </a:solidFill>
                <a:latin typeface="Consolas" pitchFamily="49" charset="0"/>
                <a:cs typeface="Consolas" pitchFamily="49" charset="0"/>
              </a:rPr>
              <a:t>// Matrix multiplication kernel – thread specification</a:t>
            </a:r>
          </a:p>
          <a:p>
            <a:r>
              <a:rPr lang="fr-FR" sz="1400" dirty="0">
                <a:solidFill>
                  <a:srgbClr val="FF00FF"/>
                </a:solidFill>
                <a:latin typeface="Consolas" pitchFamily="49" charset="0"/>
                <a:cs typeface="Consolas" pitchFamily="49" charset="0"/>
              </a:rPr>
              <a:t>__global__</a:t>
            </a:r>
            <a:r>
              <a:rPr lang="fr-FR" sz="1400" dirty="0">
                <a:solidFill>
                  <a:prstClr val="black"/>
                </a:solidFill>
                <a:latin typeface="Consolas" pitchFamily="49" charset="0"/>
                <a:cs typeface="Consolas" pitchFamily="49" charset="0"/>
              </a:rPr>
              <a:t> </a:t>
            </a:r>
            <a:r>
              <a:rPr lang="fr-FR" sz="1400" dirty="0" err="1">
                <a:solidFill>
                  <a:srgbClr val="0000FF"/>
                </a:solidFill>
                <a:latin typeface="Consolas" pitchFamily="49" charset="0"/>
                <a:cs typeface="Consolas" pitchFamily="49" charset="0"/>
              </a:rPr>
              <a:t>void</a:t>
            </a:r>
            <a:r>
              <a:rPr lang="fr-FR" sz="1400" dirty="0">
                <a:solidFill>
                  <a:prstClr val="black"/>
                </a:solidFill>
                <a:latin typeface="Consolas" pitchFamily="49" charset="0"/>
                <a:cs typeface="Consolas" pitchFamily="49" charset="0"/>
              </a:rPr>
              <a:t> </a:t>
            </a:r>
            <a:r>
              <a:rPr lang="fr-FR" sz="1400" dirty="0" err="1">
                <a:solidFill>
                  <a:prstClr val="black"/>
                </a:solidFill>
                <a:latin typeface="Consolas" pitchFamily="49" charset="0"/>
                <a:cs typeface="Consolas" pitchFamily="49" charset="0"/>
              </a:rPr>
              <a:t>MatrixMulKernel</a:t>
            </a:r>
            <a:r>
              <a:rPr lang="fr-FR" sz="1400" dirty="0">
                <a:solidFill>
                  <a:prstClr val="black"/>
                </a:solidFill>
                <a:latin typeface="Consolas" pitchFamily="49" charset="0"/>
                <a:cs typeface="Consolas" pitchFamily="49" charset="0"/>
              </a:rPr>
              <a:t>(Matrix M, Matrix N, Matrix P) </a:t>
            </a:r>
            <a:r>
              <a:rPr lang="en-US" sz="1400" dirty="0">
                <a:solidFill>
                  <a:prstClr val="black"/>
                </a:solidFill>
                <a:latin typeface="Consolas" pitchFamily="49" charset="0"/>
                <a:cs typeface="Consolas" pitchFamily="49" charset="0"/>
              </a:rPr>
              <a:t>{</a:t>
            </a:r>
          </a:p>
          <a:p>
            <a:r>
              <a:rPr lang="en-US" sz="1400" dirty="0">
                <a:solidFill>
                  <a:prstClr val="black"/>
                </a:solidFill>
                <a:latin typeface="Consolas" pitchFamily="49" charset="0"/>
                <a:cs typeface="Consolas" pitchFamily="49" charset="0"/>
              </a:rPr>
              <a:t>    </a:t>
            </a:r>
            <a:r>
              <a:rPr lang="en-US" sz="1400" dirty="0">
                <a:solidFill>
                  <a:srgbClr val="008000"/>
                </a:solidFill>
                <a:latin typeface="Consolas" pitchFamily="49" charset="0"/>
                <a:cs typeface="Consolas" pitchFamily="49" charset="0"/>
              </a:rPr>
              <a:t>// 2D Thread Index; computing P[</a:t>
            </a:r>
            <a:r>
              <a:rPr lang="en-US" sz="1400" dirty="0" err="1">
                <a:solidFill>
                  <a:srgbClr val="008000"/>
                </a:solidFill>
                <a:latin typeface="Consolas" pitchFamily="49" charset="0"/>
                <a:cs typeface="Consolas" pitchFamily="49" charset="0"/>
              </a:rPr>
              <a:t>ty</a:t>
            </a:r>
            <a:r>
              <a:rPr lang="en-US" sz="1400" dirty="0">
                <a:solidFill>
                  <a:srgbClr val="008000"/>
                </a:solidFill>
                <a:latin typeface="Consolas" pitchFamily="49" charset="0"/>
                <a:cs typeface="Consolas" pitchFamily="49" charset="0"/>
              </a:rPr>
              <a:t>][</a:t>
            </a:r>
            <a:r>
              <a:rPr lang="en-US" sz="1400" dirty="0" err="1">
                <a:solidFill>
                  <a:srgbClr val="008000"/>
                </a:solidFill>
                <a:latin typeface="Consolas" pitchFamily="49" charset="0"/>
                <a:cs typeface="Consolas" pitchFamily="49" charset="0"/>
              </a:rPr>
              <a:t>tx</a:t>
            </a:r>
            <a:r>
              <a:rPr lang="en-US" sz="1400" dirty="0">
                <a:solidFill>
                  <a:srgbClr val="008000"/>
                </a:solidFill>
                <a:latin typeface="Consolas" pitchFamily="49" charset="0"/>
                <a:cs typeface="Consolas" pitchFamily="49" charset="0"/>
              </a:rPr>
              <a:t>]…</a:t>
            </a:r>
          </a:p>
          <a:p>
            <a:r>
              <a:rPr lang="en-US" sz="1400" dirty="0">
                <a:solidFill>
                  <a:prstClr val="black"/>
                </a:solidFill>
                <a:latin typeface="Consolas" pitchFamily="49" charset="0"/>
                <a:cs typeface="Consolas" pitchFamily="49" charset="0"/>
              </a:rPr>
              <a:t>    </a:t>
            </a:r>
            <a:r>
              <a:rPr lang="en-US" sz="1400" dirty="0" err="1">
                <a:solidFill>
                  <a:srgbClr val="0000FF"/>
                </a:solidFill>
                <a:latin typeface="Consolas" pitchFamily="49" charset="0"/>
                <a:cs typeface="Consolas" pitchFamily="49" charset="0"/>
              </a:rPr>
              <a:t>int</a:t>
            </a:r>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tx</a:t>
            </a:r>
            <a:r>
              <a:rPr lang="en-US" sz="1400" dirty="0">
                <a:solidFill>
                  <a:prstClr val="black"/>
                </a:solidFill>
                <a:latin typeface="Consolas" pitchFamily="49" charset="0"/>
                <a:cs typeface="Consolas" pitchFamily="49" charset="0"/>
              </a:rPr>
              <a:t> = </a:t>
            </a:r>
            <a:r>
              <a:rPr lang="en-US" sz="1400" dirty="0" err="1">
                <a:solidFill>
                  <a:srgbClr val="FF00FF"/>
                </a:solidFill>
                <a:latin typeface="Consolas" pitchFamily="49" charset="0"/>
                <a:cs typeface="Consolas" pitchFamily="49" charset="0"/>
              </a:rPr>
              <a:t>threadIdx</a:t>
            </a:r>
            <a:r>
              <a:rPr lang="en-US" sz="1400" dirty="0" err="1">
                <a:solidFill>
                  <a:prstClr val="black"/>
                </a:solidFill>
                <a:latin typeface="Consolas" pitchFamily="49" charset="0"/>
                <a:cs typeface="Consolas" pitchFamily="49" charset="0"/>
              </a:rPr>
              <a:t>.x</a:t>
            </a:r>
            <a:r>
              <a:rPr lang="en-US" sz="1400" dirty="0">
                <a:solidFill>
                  <a:prstClr val="black"/>
                </a:solidFill>
                <a:latin typeface="Consolas" pitchFamily="49" charset="0"/>
                <a:cs typeface="Consolas" pitchFamily="49" charset="0"/>
              </a:rPr>
              <a:t>;</a:t>
            </a:r>
          </a:p>
          <a:p>
            <a:r>
              <a:rPr lang="en-US" sz="1400" dirty="0">
                <a:solidFill>
                  <a:prstClr val="black"/>
                </a:solidFill>
                <a:latin typeface="Consolas" pitchFamily="49" charset="0"/>
                <a:cs typeface="Consolas" pitchFamily="49" charset="0"/>
              </a:rPr>
              <a:t>    </a:t>
            </a:r>
            <a:r>
              <a:rPr lang="en-US" sz="1400" dirty="0" err="1">
                <a:solidFill>
                  <a:srgbClr val="0000FF"/>
                </a:solidFill>
                <a:latin typeface="Consolas" pitchFamily="49" charset="0"/>
                <a:cs typeface="Consolas" pitchFamily="49" charset="0"/>
              </a:rPr>
              <a:t>int</a:t>
            </a:r>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ty</a:t>
            </a:r>
            <a:r>
              <a:rPr lang="en-US" sz="1400" dirty="0">
                <a:solidFill>
                  <a:prstClr val="black"/>
                </a:solidFill>
                <a:latin typeface="Consolas" pitchFamily="49" charset="0"/>
                <a:cs typeface="Consolas" pitchFamily="49" charset="0"/>
              </a:rPr>
              <a:t> = </a:t>
            </a:r>
            <a:r>
              <a:rPr lang="en-US" sz="1400" dirty="0" err="1">
                <a:solidFill>
                  <a:srgbClr val="FF00FF"/>
                </a:solidFill>
                <a:latin typeface="Consolas" pitchFamily="49" charset="0"/>
                <a:cs typeface="Consolas" pitchFamily="49" charset="0"/>
              </a:rPr>
              <a:t>threadIdx</a:t>
            </a:r>
            <a:r>
              <a:rPr lang="en-US" sz="1400" dirty="0" err="1">
                <a:solidFill>
                  <a:prstClr val="black"/>
                </a:solidFill>
                <a:latin typeface="Consolas" pitchFamily="49" charset="0"/>
                <a:cs typeface="Consolas" pitchFamily="49" charset="0"/>
              </a:rPr>
              <a:t>.y</a:t>
            </a:r>
            <a:r>
              <a:rPr lang="en-US" sz="1400" dirty="0">
                <a:solidFill>
                  <a:prstClr val="black"/>
                </a:solidFill>
                <a:latin typeface="Consolas" pitchFamily="49" charset="0"/>
                <a:cs typeface="Consolas" pitchFamily="49" charset="0"/>
              </a:rPr>
              <a:t>;</a:t>
            </a:r>
          </a:p>
          <a:p>
            <a:endParaRPr lang="en-US" sz="1400" dirty="0">
              <a:solidFill>
                <a:prstClr val="black"/>
              </a:solidFill>
              <a:latin typeface="Consolas" pitchFamily="49" charset="0"/>
              <a:cs typeface="Consolas" pitchFamily="49" charset="0"/>
            </a:endParaRPr>
          </a:p>
          <a:p>
            <a:r>
              <a:rPr lang="en-US" sz="1400" dirty="0">
                <a:solidFill>
                  <a:prstClr val="black"/>
                </a:solidFill>
                <a:latin typeface="Consolas" pitchFamily="49" charset="0"/>
                <a:cs typeface="Consolas" pitchFamily="49" charset="0"/>
              </a:rPr>
              <a:t>    </a:t>
            </a:r>
            <a:r>
              <a:rPr lang="en-US" sz="1400" dirty="0">
                <a:solidFill>
                  <a:srgbClr val="008000"/>
                </a:solidFill>
                <a:latin typeface="Consolas" pitchFamily="49" charset="0"/>
                <a:cs typeface="Consolas" pitchFamily="49" charset="0"/>
              </a:rPr>
              <a:t>// </a:t>
            </a:r>
            <a:r>
              <a:rPr lang="en-US" sz="1400" dirty="0" err="1">
                <a:solidFill>
                  <a:srgbClr val="008000"/>
                </a:solidFill>
                <a:latin typeface="Consolas" pitchFamily="49" charset="0"/>
                <a:cs typeface="Consolas" pitchFamily="49" charset="0"/>
              </a:rPr>
              <a:t>Pvalue</a:t>
            </a:r>
            <a:r>
              <a:rPr lang="en-US" sz="1400" dirty="0">
                <a:solidFill>
                  <a:srgbClr val="008000"/>
                </a:solidFill>
                <a:latin typeface="Consolas" pitchFamily="49" charset="0"/>
                <a:cs typeface="Consolas" pitchFamily="49" charset="0"/>
              </a:rPr>
              <a:t> will end up storing the value of P[</a:t>
            </a:r>
            <a:r>
              <a:rPr lang="en-US" sz="1400" dirty="0" err="1">
                <a:solidFill>
                  <a:srgbClr val="008000"/>
                </a:solidFill>
                <a:latin typeface="Consolas" pitchFamily="49" charset="0"/>
                <a:cs typeface="Consolas" pitchFamily="49" charset="0"/>
              </a:rPr>
              <a:t>ty</a:t>
            </a:r>
            <a:r>
              <a:rPr lang="en-US" sz="1400" dirty="0">
                <a:solidFill>
                  <a:srgbClr val="008000"/>
                </a:solidFill>
                <a:latin typeface="Consolas" pitchFamily="49" charset="0"/>
                <a:cs typeface="Consolas" pitchFamily="49" charset="0"/>
              </a:rPr>
              <a:t>][</a:t>
            </a:r>
            <a:r>
              <a:rPr lang="en-US" sz="1400" dirty="0" err="1">
                <a:solidFill>
                  <a:srgbClr val="008000"/>
                </a:solidFill>
                <a:latin typeface="Consolas" pitchFamily="49" charset="0"/>
                <a:cs typeface="Consolas" pitchFamily="49" charset="0"/>
              </a:rPr>
              <a:t>tx</a:t>
            </a:r>
            <a:r>
              <a:rPr lang="en-US" sz="1400" dirty="0">
                <a:solidFill>
                  <a:srgbClr val="008000"/>
                </a:solidFill>
                <a:latin typeface="Consolas" pitchFamily="49" charset="0"/>
                <a:cs typeface="Consolas" pitchFamily="49" charset="0"/>
              </a:rPr>
              <a:t>].  </a:t>
            </a:r>
          </a:p>
          <a:p>
            <a:r>
              <a:rPr lang="en-US" sz="1400" dirty="0">
                <a:solidFill>
                  <a:prstClr val="black"/>
                </a:solidFill>
                <a:latin typeface="Consolas" pitchFamily="49" charset="0"/>
                <a:cs typeface="Consolas" pitchFamily="49" charset="0"/>
              </a:rPr>
              <a:t>    </a:t>
            </a:r>
            <a:r>
              <a:rPr lang="en-US" sz="1400" dirty="0">
                <a:solidFill>
                  <a:srgbClr val="008000"/>
                </a:solidFill>
                <a:latin typeface="Consolas" pitchFamily="49" charset="0"/>
                <a:cs typeface="Consolas" pitchFamily="49" charset="0"/>
              </a:rPr>
              <a:t>// That is, </a:t>
            </a:r>
            <a:r>
              <a:rPr lang="en-US" sz="1400" dirty="0" err="1">
                <a:solidFill>
                  <a:srgbClr val="008000"/>
                </a:solidFill>
                <a:latin typeface="Consolas" pitchFamily="49" charset="0"/>
                <a:cs typeface="Consolas" pitchFamily="49" charset="0"/>
              </a:rPr>
              <a:t>P.elements</a:t>
            </a:r>
            <a:r>
              <a:rPr lang="en-US" sz="1400" dirty="0">
                <a:solidFill>
                  <a:srgbClr val="008000"/>
                </a:solidFill>
                <a:latin typeface="Consolas" pitchFamily="49" charset="0"/>
                <a:cs typeface="Consolas" pitchFamily="49" charset="0"/>
              </a:rPr>
              <a:t>[</a:t>
            </a:r>
            <a:r>
              <a:rPr lang="en-US" sz="1400" dirty="0" err="1">
                <a:solidFill>
                  <a:srgbClr val="008000"/>
                </a:solidFill>
                <a:latin typeface="Consolas" pitchFamily="49" charset="0"/>
                <a:cs typeface="Consolas" pitchFamily="49" charset="0"/>
              </a:rPr>
              <a:t>ty</a:t>
            </a:r>
            <a:r>
              <a:rPr lang="en-US" sz="1400" dirty="0">
                <a:solidFill>
                  <a:srgbClr val="008000"/>
                </a:solidFill>
                <a:latin typeface="Consolas" pitchFamily="49" charset="0"/>
                <a:cs typeface="Consolas" pitchFamily="49" charset="0"/>
              </a:rPr>
              <a:t> * P. width + </a:t>
            </a:r>
            <a:r>
              <a:rPr lang="en-US" sz="1400" dirty="0" err="1">
                <a:solidFill>
                  <a:srgbClr val="008000"/>
                </a:solidFill>
                <a:latin typeface="Consolas" pitchFamily="49" charset="0"/>
                <a:cs typeface="Consolas" pitchFamily="49" charset="0"/>
              </a:rPr>
              <a:t>tx</a:t>
            </a:r>
            <a:r>
              <a:rPr lang="en-US" sz="1400" dirty="0">
                <a:solidFill>
                  <a:srgbClr val="008000"/>
                </a:solidFill>
                <a:latin typeface="Consolas" pitchFamily="49" charset="0"/>
                <a:cs typeface="Consolas" pitchFamily="49" charset="0"/>
              </a:rPr>
              <a:t>] = </a:t>
            </a:r>
            <a:r>
              <a:rPr lang="en-US" sz="1400" dirty="0" err="1">
                <a:solidFill>
                  <a:srgbClr val="008000"/>
                </a:solidFill>
                <a:latin typeface="Consolas" pitchFamily="49" charset="0"/>
                <a:cs typeface="Consolas" pitchFamily="49" charset="0"/>
              </a:rPr>
              <a:t>Pvalue</a:t>
            </a:r>
            <a:endParaRPr lang="en-US" sz="1400" dirty="0">
              <a:solidFill>
                <a:srgbClr val="008000"/>
              </a:solidFill>
              <a:latin typeface="Consolas" pitchFamily="49" charset="0"/>
              <a:cs typeface="Consolas" pitchFamily="49" charset="0"/>
            </a:endParaRPr>
          </a:p>
          <a:p>
            <a:r>
              <a:rPr lang="en-US" sz="1400" dirty="0">
                <a:solidFill>
                  <a:prstClr val="black"/>
                </a:solidFill>
                <a:latin typeface="Consolas" pitchFamily="49" charset="0"/>
                <a:cs typeface="Consolas" pitchFamily="49" charset="0"/>
              </a:rPr>
              <a:t>    </a:t>
            </a:r>
            <a:r>
              <a:rPr lang="en-US" sz="1400" dirty="0">
                <a:solidFill>
                  <a:srgbClr val="0000FF"/>
                </a:solidFill>
                <a:latin typeface="Consolas" pitchFamily="49" charset="0"/>
                <a:cs typeface="Consolas" pitchFamily="49" charset="0"/>
              </a:rPr>
              <a:t>float</a:t>
            </a:r>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Pvalue</a:t>
            </a:r>
            <a:r>
              <a:rPr lang="en-US" sz="1400" dirty="0">
                <a:solidFill>
                  <a:prstClr val="black"/>
                </a:solidFill>
                <a:latin typeface="Consolas" pitchFamily="49" charset="0"/>
                <a:cs typeface="Consolas" pitchFamily="49" charset="0"/>
              </a:rPr>
              <a:t> = 0;</a:t>
            </a:r>
          </a:p>
          <a:p>
            <a:endParaRPr lang="en-US" sz="1400" dirty="0">
              <a:solidFill>
                <a:prstClr val="black"/>
              </a:solidFill>
              <a:latin typeface="Consolas" pitchFamily="49" charset="0"/>
              <a:cs typeface="Consolas" pitchFamily="49" charset="0"/>
            </a:endParaRPr>
          </a:p>
          <a:p>
            <a:r>
              <a:rPr lang="en-US" sz="1400" dirty="0">
                <a:solidFill>
                  <a:prstClr val="black"/>
                </a:solidFill>
                <a:latin typeface="Consolas" pitchFamily="49" charset="0"/>
                <a:cs typeface="Consolas" pitchFamily="49" charset="0"/>
              </a:rPr>
              <a:t>    </a:t>
            </a:r>
            <a:r>
              <a:rPr lang="en-US" sz="1400" dirty="0">
                <a:solidFill>
                  <a:srgbClr val="0000FF"/>
                </a:solidFill>
                <a:latin typeface="Consolas" pitchFamily="49" charset="0"/>
                <a:cs typeface="Consolas" pitchFamily="49" charset="0"/>
              </a:rPr>
              <a:t>for</a:t>
            </a:r>
            <a:r>
              <a:rPr lang="en-US" sz="1400" dirty="0">
                <a:solidFill>
                  <a:prstClr val="black"/>
                </a:solidFill>
                <a:latin typeface="Consolas" pitchFamily="49" charset="0"/>
                <a:cs typeface="Consolas" pitchFamily="49" charset="0"/>
              </a:rPr>
              <a:t> (</a:t>
            </a:r>
            <a:r>
              <a:rPr lang="en-US" sz="1400" dirty="0" err="1">
                <a:solidFill>
                  <a:srgbClr val="0000FF"/>
                </a:solidFill>
                <a:latin typeface="Consolas" pitchFamily="49" charset="0"/>
                <a:cs typeface="Consolas" pitchFamily="49" charset="0"/>
              </a:rPr>
              <a:t>int</a:t>
            </a:r>
            <a:r>
              <a:rPr lang="en-US" sz="1400" dirty="0">
                <a:solidFill>
                  <a:prstClr val="black"/>
                </a:solidFill>
                <a:latin typeface="Consolas" pitchFamily="49" charset="0"/>
                <a:cs typeface="Consolas" pitchFamily="49" charset="0"/>
              </a:rPr>
              <a:t> k = 0; k &lt; </a:t>
            </a:r>
            <a:r>
              <a:rPr lang="en-US" sz="1400" dirty="0" err="1">
                <a:solidFill>
                  <a:prstClr val="black"/>
                </a:solidFill>
                <a:latin typeface="Consolas" pitchFamily="49" charset="0"/>
                <a:cs typeface="Consolas" pitchFamily="49" charset="0"/>
              </a:rPr>
              <a:t>M.width</a:t>
            </a:r>
            <a:r>
              <a:rPr lang="en-US" sz="1400" dirty="0">
                <a:solidFill>
                  <a:prstClr val="black"/>
                </a:solidFill>
                <a:latin typeface="Consolas" pitchFamily="49" charset="0"/>
                <a:cs typeface="Consolas" pitchFamily="49" charset="0"/>
              </a:rPr>
              <a:t>; ++k)  { </a:t>
            </a:r>
          </a:p>
          <a:p>
            <a:r>
              <a:rPr lang="en-US" sz="1400" dirty="0">
                <a:solidFill>
                  <a:prstClr val="black"/>
                </a:solidFill>
                <a:latin typeface="Consolas" pitchFamily="49" charset="0"/>
                <a:cs typeface="Consolas" pitchFamily="49" charset="0"/>
              </a:rPr>
              <a:t>         </a:t>
            </a:r>
            <a:r>
              <a:rPr lang="en-US" sz="1400" dirty="0">
                <a:solidFill>
                  <a:srgbClr val="0000FF"/>
                </a:solidFill>
                <a:latin typeface="Consolas" pitchFamily="49" charset="0"/>
                <a:cs typeface="Consolas" pitchFamily="49" charset="0"/>
              </a:rPr>
              <a:t>float</a:t>
            </a:r>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Melement</a:t>
            </a:r>
            <a:r>
              <a:rPr lang="en-US" sz="1400" dirty="0">
                <a:solidFill>
                  <a:prstClr val="black"/>
                </a:solidFill>
                <a:latin typeface="Consolas" pitchFamily="49" charset="0"/>
                <a:cs typeface="Consolas" pitchFamily="49" charset="0"/>
              </a:rPr>
              <a:t> = </a:t>
            </a:r>
            <a:r>
              <a:rPr lang="en-US" sz="1400" dirty="0" err="1">
                <a:solidFill>
                  <a:prstClr val="black"/>
                </a:solidFill>
                <a:latin typeface="Consolas" pitchFamily="49" charset="0"/>
                <a:cs typeface="Consolas" pitchFamily="49" charset="0"/>
              </a:rPr>
              <a:t>M.elements</a:t>
            </a:r>
            <a:r>
              <a:rPr lang="en-US" sz="1400" dirty="0">
                <a:solidFill>
                  <a:prstClr val="black"/>
                </a:solidFill>
                <a:latin typeface="Consolas" pitchFamily="49" charset="0"/>
                <a:cs typeface="Consolas" pitchFamily="49" charset="0"/>
              </a:rPr>
              <a:t>[</a:t>
            </a:r>
            <a:r>
              <a:rPr lang="en-US" sz="1400" dirty="0" err="1">
                <a:solidFill>
                  <a:prstClr val="black"/>
                </a:solidFill>
                <a:latin typeface="Consolas" pitchFamily="49" charset="0"/>
                <a:cs typeface="Consolas" pitchFamily="49" charset="0"/>
              </a:rPr>
              <a:t>ty</a:t>
            </a:r>
            <a:r>
              <a:rPr lang="en-US" sz="1400" dirty="0">
                <a:solidFill>
                  <a:prstClr val="black"/>
                </a:solidFill>
                <a:latin typeface="Consolas" pitchFamily="49" charset="0"/>
                <a:cs typeface="Consolas" pitchFamily="49" charset="0"/>
              </a:rPr>
              <a:t> * </a:t>
            </a:r>
            <a:r>
              <a:rPr lang="en-US" sz="1400" dirty="0" err="1">
                <a:solidFill>
                  <a:prstClr val="black"/>
                </a:solidFill>
                <a:latin typeface="Consolas" pitchFamily="49" charset="0"/>
                <a:cs typeface="Consolas" pitchFamily="49" charset="0"/>
              </a:rPr>
              <a:t>M.width</a:t>
            </a:r>
            <a:r>
              <a:rPr lang="en-US" sz="1400" dirty="0">
                <a:solidFill>
                  <a:prstClr val="black"/>
                </a:solidFill>
                <a:latin typeface="Consolas" pitchFamily="49" charset="0"/>
                <a:cs typeface="Consolas" pitchFamily="49" charset="0"/>
              </a:rPr>
              <a:t> + k];</a:t>
            </a:r>
          </a:p>
          <a:p>
            <a:r>
              <a:rPr lang="en-US" sz="1400" dirty="0">
                <a:solidFill>
                  <a:prstClr val="black"/>
                </a:solidFill>
                <a:latin typeface="Consolas" pitchFamily="49" charset="0"/>
                <a:cs typeface="Consolas" pitchFamily="49" charset="0"/>
              </a:rPr>
              <a:t>         </a:t>
            </a:r>
            <a:r>
              <a:rPr lang="en-US" sz="1400" dirty="0">
                <a:solidFill>
                  <a:srgbClr val="0000FF"/>
                </a:solidFill>
                <a:latin typeface="Consolas" pitchFamily="49" charset="0"/>
                <a:cs typeface="Consolas" pitchFamily="49" charset="0"/>
              </a:rPr>
              <a:t>float</a:t>
            </a:r>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Nelement</a:t>
            </a:r>
            <a:r>
              <a:rPr lang="en-US" sz="1400" dirty="0">
                <a:solidFill>
                  <a:prstClr val="black"/>
                </a:solidFill>
                <a:latin typeface="Consolas" pitchFamily="49" charset="0"/>
                <a:cs typeface="Consolas" pitchFamily="49" charset="0"/>
              </a:rPr>
              <a:t> = </a:t>
            </a:r>
            <a:r>
              <a:rPr lang="en-US" sz="1400" dirty="0" err="1">
                <a:solidFill>
                  <a:prstClr val="black"/>
                </a:solidFill>
                <a:latin typeface="Consolas" pitchFamily="49" charset="0"/>
                <a:cs typeface="Consolas" pitchFamily="49" charset="0"/>
              </a:rPr>
              <a:t>N.elements</a:t>
            </a:r>
            <a:r>
              <a:rPr lang="en-US" sz="1400" dirty="0">
                <a:solidFill>
                  <a:prstClr val="black"/>
                </a:solidFill>
                <a:latin typeface="Consolas" pitchFamily="49" charset="0"/>
                <a:cs typeface="Consolas" pitchFamily="49" charset="0"/>
              </a:rPr>
              <a:t>[k * N. width + </a:t>
            </a:r>
            <a:r>
              <a:rPr lang="en-US" sz="1400" dirty="0" err="1">
                <a:solidFill>
                  <a:prstClr val="black"/>
                </a:solidFill>
                <a:latin typeface="Consolas" pitchFamily="49" charset="0"/>
                <a:cs typeface="Consolas" pitchFamily="49" charset="0"/>
              </a:rPr>
              <a:t>tx</a:t>
            </a:r>
            <a:r>
              <a:rPr lang="en-US" sz="1400" dirty="0">
                <a:solidFill>
                  <a:prstClr val="black"/>
                </a:solidFill>
                <a:latin typeface="Consolas" pitchFamily="49" charset="0"/>
                <a:cs typeface="Consolas" pitchFamily="49" charset="0"/>
              </a:rPr>
              <a:t>];</a:t>
            </a:r>
          </a:p>
          <a:p>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Pvalue</a:t>
            </a:r>
            <a:r>
              <a:rPr lang="en-US" sz="1400" dirty="0">
                <a:solidFill>
                  <a:prstClr val="black"/>
                </a:solidFill>
                <a:latin typeface="Consolas" pitchFamily="49" charset="0"/>
                <a:cs typeface="Consolas" pitchFamily="49" charset="0"/>
              </a:rPr>
              <a:t> += </a:t>
            </a:r>
            <a:r>
              <a:rPr lang="en-US" sz="1400" dirty="0" err="1">
                <a:solidFill>
                  <a:prstClr val="black"/>
                </a:solidFill>
                <a:latin typeface="Consolas" pitchFamily="49" charset="0"/>
                <a:cs typeface="Consolas" pitchFamily="49" charset="0"/>
              </a:rPr>
              <a:t>Melement</a:t>
            </a:r>
            <a:r>
              <a:rPr lang="en-US" sz="1400" dirty="0">
                <a:solidFill>
                  <a:prstClr val="black"/>
                </a:solidFill>
                <a:latin typeface="Consolas" pitchFamily="49" charset="0"/>
                <a:cs typeface="Consolas" pitchFamily="49" charset="0"/>
              </a:rPr>
              <a:t> * </a:t>
            </a:r>
            <a:r>
              <a:rPr lang="en-US" sz="1400" dirty="0" err="1">
                <a:solidFill>
                  <a:prstClr val="black"/>
                </a:solidFill>
                <a:latin typeface="Consolas" pitchFamily="49" charset="0"/>
                <a:cs typeface="Consolas" pitchFamily="49" charset="0"/>
              </a:rPr>
              <a:t>Nelement</a:t>
            </a:r>
            <a:r>
              <a:rPr lang="en-US" sz="1400" dirty="0">
                <a:solidFill>
                  <a:prstClr val="black"/>
                </a:solidFill>
                <a:latin typeface="Consolas" pitchFamily="49" charset="0"/>
                <a:cs typeface="Consolas" pitchFamily="49" charset="0"/>
              </a:rPr>
              <a:t>;</a:t>
            </a:r>
          </a:p>
          <a:p>
            <a:r>
              <a:rPr lang="en-US" sz="1400" dirty="0">
                <a:solidFill>
                  <a:prstClr val="black"/>
                </a:solidFill>
                <a:latin typeface="Consolas" pitchFamily="49" charset="0"/>
                <a:cs typeface="Consolas" pitchFamily="49" charset="0"/>
              </a:rPr>
              <a:t>    }</a:t>
            </a:r>
          </a:p>
          <a:p>
            <a:endParaRPr lang="en-US" sz="1400" dirty="0">
              <a:solidFill>
                <a:prstClr val="black"/>
              </a:solidFill>
              <a:latin typeface="Consolas" pitchFamily="49" charset="0"/>
              <a:cs typeface="Consolas" pitchFamily="49" charset="0"/>
            </a:endParaRPr>
          </a:p>
          <a:p>
            <a:r>
              <a:rPr lang="en-US" sz="1400" dirty="0">
                <a:solidFill>
                  <a:prstClr val="black"/>
                </a:solidFill>
                <a:latin typeface="Consolas" pitchFamily="49" charset="0"/>
                <a:cs typeface="Consolas" pitchFamily="49" charset="0"/>
              </a:rPr>
              <a:t>    </a:t>
            </a:r>
            <a:r>
              <a:rPr lang="en-US" sz="1400" dirty="0">
                <a:solidFill>
                  <a:srgbClr val="008000"/>
                </a:solidFill>
                <a:latin typeface="Consolas" pitchFamily="49" charset="0"/>
                <a:cs typeface="Consolas" pitchFamily="49" charset="0"/>
              </a:rPr>
              <a:t>// Write matrix to device memory; each thread one element</a:t>
            </a:r>
          </a:p>
          <a:p>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P.elements</a:t>
            </a:r>
            <a:r>
              <a:rPr lang="en-US" sz="1400" dirty="0">
                <a:solidFill>
                  <a:prstClr val="black"/>
                </a:solidFill>
                <a:latin typeface="Consolas" pitchFamily="49" charset="0"/>
                <a:cs typeface="Consolas" pitchFamily="49" charset="0"/>
              </a:rPr>
              <a:t>[</a:t>
            </a:r>
            <a:r>
              <a:rPr lang="en-US" sz="1400" dirty="0" err="1">
                <a:solidFill>
                  <a:prstClr val="black"/>
                </a:solidFill>
                <a:latin typeface="Consolas" pitchFamily="49" charset="0"/>
                <a:cs typeface="Consolas" pitchFamily="49" charset="0"/>
              </a:rPr>
              <a:t>ty</a:t>
            </a:r>
            <a:r>
              <a:rPr lang="en-US" sz="1400" dirty="0">
                <a:solidFill>
                  <a:prstClr val="black"/>
                </a:solidFill>
                <a:latin typeface="Consolas" pitchFamily="49" charset="0"/>
                <a:cs typeface="Consolas" pitchFamily="49" charset="0"/>
              </a:rPr>
              <a:t> * P. width + </a:t>
            </a:r>
            <a:r>
              <a:rPr lang="en-US" sz="1400" dirty="0" err="1">
                <a:solidFill>
                  <a:prstClr val="black"/>
                </a:solidFill>
                <a:latin typeface="Consolas" pitchFamily="49" charset="0"/>
                <a:cs typeface="Consolas" pitchFamily="49" charset="0"/>
              </a:rPr>
              <a:t>tx</a:t>
            </a:r>
            <a:r>
              <a:rPr lang="en-US" sz="1400" dirty="0">
                <a:solidFill>
                  <a:prstClr val="black"/>
                </a:solidFill>
                <a:latin typeface="Consolas" pitchFamily="49" charset="0"/>
                <a:cs typeface="Consolas" pitchFamily="49" charset="0"/>
              </a:rPr>
              <a:t>] = </a:t>
            </a:r>
            <a:r>
              <a:rPr lang="en-US" sz="1400" dirty="0" err="1">
                <a:solidFill>
                  <a:prstClr val="black"/>
                </a:solidFill>
                <a:latin typeface="Consolas" pitchFamily="49" charset="0"/>
                <a:cs typeface="Consolas" pitchFamily="49" charset="0"/>
              </a:rPr>
              <a:t>Pvalue</a:t>
            </a:r>
            <a:r>
              <a:rPr lang="en-US" sz="1400" dirty="0">
                <a:solidFill>
                  <a:prstClr val="black"/>
                </a:solidFill>
                <a:latin typeface="Consolas" pitchFamily="49" charset="0"/>
                <a:cs typeface="Consolas" pitchFamily="49" charset="0"/>
              </a:rPr>
              <a:t>;</a:t>
            </a:r>
          </a:p>
          <a:p>
            <a:r>
              <a:rPr lang="en-US" sz="1400" dirty="0">
                <a:solidFill>
                  <a:prstClr val="black"/>
                </a:solidFill>
                <a:latin typeface="Consolas" pitchFamily="49" charset="0"/>
                <a:cs typeface="Consolas" pitchFamily="49" charset="0"/>
              </a:rPr>
              <a:t>}</a:t>
            </a:r>
          </a:p>
        </p:txBody>
      </p:sp>
      <p:grpSp>
        <p:nvGrpSpPr>
          <p:cNvPr id="4" name="Group 3"/>
          <p:cNvGrpSpPr/>
          <p:nvPr/>
        </p:nvGrpSpPr>
        <p:grpSpPr>
          <a:xfrm>
            <a:off x="6887748" y="1804477"/>
            <a:ext cx="4981574" cy="4986337"/>
            <a:chOff x="5562601" y="1871663"/>
            <a:chExt cx="4981574" cy="4986337"/>
          </a:xfrm>
        </p:grpSpPr>
        <p:sp>
          <p:nvSpPr>
            <p:cNvPr id="75781" name="Text Box 5"/>
            <p:cNvSpPr txBox="1">
              <a:spLocks noChangeArrowheads="1"/>
            </p:cNvSpPr>
            <p:nvPr/>
          </p:nvSpPr>
          <p:spPr bwMode="auto">
            <a:xfrm>
              <a:off x="5562601" y="4389438"/>
              <a:ext cx="2468563" cy="2468562"/>
            </a:xfrm>
            <a:prstGeom prst="rect">
              <a:avLst/>
            </a:prstGeom>
            <a:solidFill>
              <a:srgbClr val="99FF66"/>
            </a:solidFill>
            <a:ln w="9525">
              <a:solidFill>
                <a:srgbClr val="969696"/>
              </a:solidFill>
              <a:miter lim="800000"/>
              <a:headEnd/>
              <a:tailEnd/>
            </a:ln>
          </p:spPr>
          <p:txBody>
            <a:bodyPr/>
            <a:lstStyle/>
            <a:p>
              <a:r>
                <a:rPr lang="en-US" sz="1200" b="1" dirty="0">
                  <a:latin typeface="Arial" pitchFamily="34" charset="0"/>
                </a:rPr>
                <a:t>M</a:t>
              </a:r>
              <a:endParaRPr lang="en-US" dirty="0">
                <a:latin typeface="Arial" pitchFamily="34" charset="0"/>
              </a:endParaRPr>
            </a:p>
          </p:txBody>
        </p:sp>
        <p:sp>
          <p:nvSpPr>
            <p:cNvPr id="75782" name="Text Box 6"/>
            <p:cNvSpPr txBox="1">
              <a:spLocks noChangeArrowheads="1"/>
            </p:cNvSpPr>
            <p:nvPr/>
          </p:nvSpPr>
          <p:spPr bwMode="auto">
            <a:xfrm>
              <a:off x="8075613" y="1874838"/>
              <a:ext cx="2468562" cy="2468562"/>
            </a:xfrm>
            <a:prstGeom prst="rect">
              <a:avLst/>
            </a:prstGeom>
            <a:solidFill>
              <a:srgbClr val="99FF66"/>
            </a:solidFill>
            <a:ln w="9525">
              <a:solidFill>
                <a:srgbClr val="969696"/>
              </a:solidFill>
              <a:miter lim="800000"/>
              <a:headEnd/>
              <a:tailEnd/>
            </a:ln>
          </p:spPr>
          <p:txBody>
            <a:bodyPr/>
            <a:lstStyle/>
            <a:p>
              <a:r>
                <a:rPr lang="en-US" sz="1200" b="1" dirty="0">
                  <a:latin typeface="Arial" pitchFamily="34" charset="0"/>
                </a:rPr>
                <a:t>N</a:t>
              </a:r>
              <a:endParaRPr lang="en-US" dirty="0">
                <a:latin typeface="Arial" pitchFamily="34" charset="0"/>
              </a:endParaRPr>
            </a:p>
          </p:txBody>
        </p:sp>
        <p:sp>
          <p:nvSpPr>
            <p:cNvPr id="75783" name="Text Box 7"/>
            <p:cNvSpPr txBox="1">
              <a:spLocks noChangeArrowheads="1"/>
            </p:cNvSpPr>
            <p:nvPr/>
          </p:nvSpPr>
          <p:spPr bwMode="auto">
            <a:xfrm>
              <a:off x="8075613" y="4389438"/>
              <a:ext cx="2468562" cy="2468562"/>
            </a:xfrm>
            <a:prstGeom prst="rect">
              <a:avLst/>
            </a:prstGeom>
            <a:solidFill>
              <a:srgbClr val="99FF66"/>
            </a:solidFill>
            <a:ln w="9525" algn="ctr">
              <a:solidFill>
                <a:srgbClr val="969696"/>
              </a:solidFill>
              <a:miter lim="800000"/>
              <a:headEnd/>
              <a:tailEnd/>
            </a:ln>
            <a:effectLst/>
          </p:spPr>
          <p:txBody>
            <a:bodyPr/>
            <a:lstStyle/>
            <a:p>
              <a:r>
                <a:rPr lang="en-US" sz="1200" b="1" dirty="0">
                  <a:latin typeface="Arial" pitchFamily="34" charset="0"/>
                </a:rPr>
                <a:t>P</a:t>
              </a:r>
              <a:endParaRPr lang="en-US" dirty="0">
                <a:latin typeface="Arial" pitchFamily="34" charset="0"/>
              </a:endParaRPr>
            </a:p>
          </p:txBody>
        </p:sp>
        <p:sp>
          <p:nvSpPr>
            <p:cNvPr id="75784" name="Text Box 8"/>
            <p:cNvSpPr txBox="1">
              <a:spLocks noChangeArrowheads="1"/>
            </p:cNvSpPr>
            <p:nvPr/>
          </p:nvSpPr>
          <p:spPr bwMode="auto">
            <a:xfrm>
              <a:off x="9447214" y="1874838"/>
              <a:ext cx="53975" cy="2468562"/>
            </a:xfrm>
            <a:prstGeom prst="rect">
              <a:avLst/>
            </a:prstGeom>
            <a:solidFill>
              <a:srgbClr val="FF6600"/>
            </a:solidFill>
            <a:ln w="9525">
              <a:solidFill>
                <a:srgbClr val="969696"/>
              </a:solidFill>
              <a:miter lim="800000"/>
              <a:headEnd/>
              <a:tailEnd/>
            </a:ln>
          </p:spPr>
          <p:txBody>
            <a:bodyPr lIns="0" tIns="91440" rIns="0" bIns="0"/>
            <a:lstStyle/>
            <a:p>
              <a:endParaRPr lang="en-US">
                <a:latin typeface="Arial" pitchFamily="34" charset="0"/>
              </a:endParaRPr>
            </a:p>
          </p:txBody>
        </p:sp>
        <p:sp>
          <p:nvSpPr>
            <p:cNvPr id="75785" name="Line 9"/>
            <p:cNvSpPr>
              <a:spLocks noChangeShapeType="1"/>
            </p:cNvSpPr>
            <p:nvPr/>
          </p:nvSpPr>
          <p:spPr bwMode="auto">
            <a:xfrm>
              <a:off x="9502775" y="4343400"/>
              <a:ext cx="1588" cy="1417638"/>
            </a:xfrm>
            <a:prstGeom prst="line">
              <a:avLst/>
            </a:prstGeom>
            <a:noFill/>
            <a:ln w="9525">
              <a:solidFill>
                <a:srgbClr val="969696"/>
              </a:solidFill>
              <a:prstDash val="dash"/>
              <a:round/>
              <a:headEnd/>
              <a:tailEnd/>
            </a:ln>
            <a:effectLst/>
          </p:spPr>
          <p:txBody>
            <a:bodyPr/>
            <a:lstStyle/>
            <a:p>
              <a:endParaRPr lang="en-US"/>
            </a:p>
          </p:txBody>
        </p:sp>
        <p:sp>
          <p:nvSpPr>
            <p:cNvPr id="75786" name="Line 10"/>
            <p:cNvSpPr>
              <a:spLocks noChangeShapeType="1"/>
            </p:cNvSpPr>
            <p:nvPr/>
          </p:nvSpPr>
          <p:spPr bwMode="auto">
            <a:xfrm>
              <a:off x="9447213" y="4313239"/>
              <a:ext cx="0" cy="1417637"/>
            </a:xfrm>
            <a:prstGeom prst="line">
              <a:avLst/>
            </a:prstGeom>
            <a:noFill/>
            <a:ln w="9525">
              <a:solidFill>
                <a:srgbClr val="969696"/>
              </a:solidFill>
              <a:prstDash val="dash"/>
              <a:round/>
              <a:headEnd/>
              <a:tailEnd/>
            </a:ln>
            <a:effectLst/>
          </p:spPr>
          <p:txBody>
            <a:bodyPr/>
            <a:lstStyle/>
            <a:p>
              <a:endParaRPr lang="en-US"/>
            </a:p>
          </p:txBody>
        </p:sp>
        <p:sp>
          <p:nvSpPr>
            <p:cNvPr id="75787" name="Line 11"/>
            <p:cNvSpPr>
              <a:spLocks noChangeShapeType="1"/>
            </p:cNvSpPr>
            <p:nvPr/>
          </p:nvSpPr>
          <p:spPr bwMode="auto">
            <a:xfrm flipH="1" flipV="1">
              <a:off x="8075613" y="6708775"/>
              <a:ext cx="2468562" cy="0"/>
            </a:xfrm>
            <a:prstGeom prst="line">
              <a:avLst/>
            </a:prstGeom>
            <a:noFill/>
            <a:ln w="6350">
              <a:solidFill>
                <a:srgbClr val="000000"/>
              </a:solidFill>
              <a:round/>
              <a:headEnd type="triangle" w="med" len="med"/>
              <a:tailEnd type="triangle" w="med" len="med"/>
            </a:ln>
          </p:spPr>
          <p:txBody>
            <a:bodyPr/>
            <a:lstStyle/>
            <a:p>
              <a:endParaRPr lang="en-US"/>
            </a:p>
          </p:txBody>
        </p:sp>
        <p:sp>
          <p:nvSpPr>
            <p:cNvPr id="75788" name="Text Box 12"/>
            <p:cNvSpPr txBox="1">
              <a:spLocks noChangeArrowheads="1"/>
            </p:cNvSpPr>
            <p:nvPr/>
          </p:nvSpPr>
          <p:spPr bwMode="auto">
            <a:xfrm>
              <a:off x="5562601" y="5761038"/>
              <a:ext cx="2468563" cy="55562"/>
            </a:xfrm>
            <a:prstGeom prst="rect">
              <a:avLst/>
            </a:prstGeom>
            <a:solidFill>
              <a:srgbClr val="FF6600"/>
            </a:solidFill>
            <a:ln w="9525">
              <a:solidFill>
                <a:srgbClr val="969696"/>
              </a:solidFill>
              <a:miter lim="800000"/>
              <a:headEnd/>
              <a:tailEnd/>
            </a:ln>
          </p:spPr>
          <p:txBody>
            <a:bodyPr lIns="0" tIns="91440" rIns="0" bIns="0"/>
            <a:lstStyle/>
            <a:p>
              <a:endParaRPr lang="en-US">
                <a:latin typeface="Arial" pitchFamily="34" charset="0"/>
              </a:endParaRPr>
            </a:p>
          </p:txBody>
        </p:sp>
        <p:sp>
          <p:nvSpPr>
            <p:cNvPr id="75789" name="Text Box 13"/>
            <p:cNvSpPr txBox="1">
              <a:spLocks noChangeArrowheads="1"/>
            </p:cNvSpPr>
            <p:nvPr/>
          </p:nvSpPr>
          <p:spPr bwMode="auto">
            <a:xfrm>
              <a:off x="9447213" y="5761039"/>
              <a:ext cx="55562" cy="53975"/>
            </a:xfrm>
            <a:prstGeom prst="rect">
              <a:avLst/>
            </a:prstGeom>
            <a:solidFill>
              <a:srgbClr val="FF6600"/>
            </a:solidFill>
            <a:ln w="9525">
              <a:solidFill>
                <a:srgbClr val="969696"/>
              </a:solidFill>
              <a:miter lim="800000"/>
              <a:headEnd/>
              <a:tailEnd/>
            </a:ln>
          </p:spPr>
          <p:txBody>
            <a:bodyPr lIns="0" tIns="91440" rIns="0" bIns="0"/>
            <a:lstStyle/>
            <a:p>
              <a:endParaRPr lang="en-US" sz="1200"/>
            </a:p>
            <a:p>
              <a:endParaRPr lang="en-US" sz="1200"/>
            </a:p>
            <a:p>
              <a:endParaRPr lang="en-US">
                <a:latin typeface="Arial" pitchFamily="34" charset="0"/>
              </a:endParaRPr>
            </a:p>
          </p:txBody>
        </p:sp>
        <p:sp>
          <p:nvSpPr>
            <p:cNvPr id="75790" name="Line 14"/>
            <p:cNvSpPr>
              <a:spLocks noChangeShapeType="1"/>
            </p:cNvSpPr>
            <p:nvPr/>
          </p:nvSpPr>
          <p:spPr bwMode="auto">
            <a:xfrm>
              <a:off x="8020050" y="5761038"/>
              <a:ext cx="1417638" cy="0"/>
            </a:xfrm>
            <a:prstGeom prst="line">
              <a:avLst/>
            </a:prstGeom>
            <a:noFill/>
            <a:ln w="9525">
              <a:solidFill>
                <a:srgbClr val="969696"/>
              </a:solidFill>
              <a:prstDash val="dash"/>
              <a:round/>
              <a:headEnd/>
              <a:tailEnd/>
            </a:ln>
          </p:spPr>
          <p:txBody>
            <a:bodyPr/>
            <a:lstStyle/>
            <a:p>
              <a:endParaRPr lang="en-US"/>
            </a:p>
          </p:txBody>
        </p:sp>
        <p:sp>
          <p:nvSpPr>
            <p:cNvPr id="75791" name="Line 15"/>
            <p:cNvSpPr>
              <a:spLocks noChangeShapeType="1"/>
            </p:cNvSpPr>
            <p:nvPr/>
          </p:nvSpPr>
          <p:spPr bwMode="auto">
            <a:xfrm>
              <a:off x="8020050" y="5815013"/>
              <a:ext cx="1417638" cy="0"/>
            </a:xfrm>
            <a:prstGeom prst="line">
              <a:avLst/>
            </a:prstGeom>
            <a:noFill/>
            <a:ln w="9525">
              <a:solidFill>
                <a:srgbClr val="969696"/>
              </a:solidFill>
              <a:prstDash val="dash"/>
              <a:round/>
              <a:headEnd/>
              <a:tailEnd/>
            </a:ln>
          </p:spPr>
          <p:txBody>
            <a:bodyPr/>
            <a:lstStyle/>
            <a:p>
              <a:endParaRPr lang="en-US"/>
            </a:p>
          </p:txBody>
        </p:sp>
        <p:sp>
          <p:nvSpPr>
            <p:cNvPr id="75792" name="Line 16"/>
            <p:cNvSpPr>
              <a:spLocks noChangeShapeType="1"/>
            </p:cNvSpPr>
            <p:nvPr/>
          </p:nvSpPr>
          <p:spPr bwMode="auto">
            <a:xfrm rot="-10800000">
              <a:off x="10393363" y="1871663"/>
              <a:ext cx="4762" cy="2468562"/>
            </a:xfrm>
            <a:prstGeom prst="line">
              <a:avLst/>
            </a:prstGeom>
            <a:noFill/>
            <a:ln w="6350">
              <a:solidFill>
                <a:srgbClr val="000000"/>
              </a:solidFill>
              <a:round/>
              <a:headEnd type="triangle" w="med" len="med"/>
              <a:tailEnd type="triangle" w="med" len="med"/>
            </a:ln>
          </p:spPr>
          <p:txBody>
            <a:bodyPr/>
            <a:lstStyle/>
            <a:p>
              <a:endParaRPr lang="en-US"/>
            </a:p>
          </p:txBody>
        </p:sp>
        <p:sp>
          <p:nvSpPr>
            <p:cNvPr id="75793" name="Line 17"/>
            <p:cNvSpPr>
              <a:spLocks noChangeShapeType="1"/>
            </p:cNvSpPr>
            <p:nvPr/>
          </p:nvSpPr>
          <p:spPr bwMode="auto">
            <a:xfrm rot="-10800000">
              <a:off x="10393363" y="4389438"/>
              <a:ext cx="4762" cy="2468562"/>
            </a:xfrm>
            <a:prstGeom prst="line">
              <a:avLst/>
            </a:prstGeom>
            <a:noFill/>
            <a:ln w="6350">
              <a:solidFill>
                <a:srgbClr val="000000"/>
              </a:solidFill>
              <a:round/>
              <a:headEnd type="triangle" w="med" len="med"/>
              <a:tailEnd type="triangle" w="med" len="med"/>
            </a:ln>
          </p:spPr>
          <p:txBody>
            <a:bodyPr/>
            <a:lstStyle/>
            <a:p>
              <a:endParaRPr lang="en-US"/>
            </a:p>
          </p:txBody>
        </p:sp>
        <p:sp>
          <p:nvSpPr>
            <p:cNvPr id="75794" name="Line 18"/>
            <p:cNvSpPr>
              <a:spLocks noChangeShapeType="1"/>
            </p:cNvSpPr>
            <p:nvPr/>
          </p:nvSpPr>
          <p:spPr bwMode="auto">
            <a:xfrm flipH="1" flipV="1">
              <a:off x="5562601" y="6708775"/>
              <a:ext cx="2468563" cy="0"/>
            </a:xfrm>
            <a:prstGeom prst="line">
              <a:avLst/>
            </a:prstGeom>
            <a:noFill/>
            <a:ln w="6350">
              <a:solidFill>
                <a:srgbClr val="000000"/>
              </a:solidFill>
              <a:round/>
              <a:headEnd type="triangle" w="med" len="med"/>
              <a:tailEnd type="triangle" w="med" len="med"/>
            </a:ln>
          </p:spPr>
          <p:txBody>
            <a:bodyPr/>
            <a:lstStyle/>
            <a:p>
              <a:endParaRPr lang="en-US"/>
            </a:p>
          </p:txBody>
        </p:sp>
        <p:sp>
          <p:nvSpPr>
            <p:cNvPr id="75795" name="Text Box 19"/>
            <p:cNvSpPr txBox="1">
              <a:spLocks noChangeArrowheads="1"/>
            </p:cNvSpPr>
            <p:nvPr/>
          </p:nvSpPr>
          <p:spPr bwMode="auto">
            <a:xfrm rot="-5400000">
              <a:off x="10093286" y="3032726"/>
              <a:ext cx="336631" cy="138499"/>
            </a:xfrm>
            <a:prstGeom prst="rect">
              <a:avLst/>
            </a:prstGeom>
            <a:noFill/>
            <a:ln w="9525" algn="ctr">
              <a:noFill/>
              <a:miter lim="800000"/>
              <a:headEnd/>
              <a:tailEnd/>
            </a:ln>
            <a:effectLst/>
          </p:spPr>
          <p:txBody>
            <a:bodyPr wrap="none" lIns="0" tIns="0" rIns="0" bIns="0">
              <a:spAutoFit/>
            </a:bodyPr>
            <a:lstStyle/>
            <a:p>
              <a:pPr algn="ctr"/>
              <a:r>
                <a:rPr lang="en-US" sz="900" b="1" dirty="0"/>
                <a:t>WIDTH</a:t>
              </a:r>
            </a:p>
          </p:txBody>
        </p:sp>
        <p:sp>
          <p:nvSpPr>
            <p:cNvPr id="75796" name="Text Box 20"/>
            <p:cNvSpPr txBox="1">
              <a:spLocks noChangeArrowheads="1"/>
            </p:cNvSpPr>
            <p:nvPr/>
          </p:nvSpPr>
          <p:spPr bwMode="auto">
            <a:xfrm rot="-5400000">
              <a:off x="10093286" y="5547326"/>
              <a:ext cx="336631" cy="138499"/>
            </a:xfrm>
            <a:prstGeom prst="rect">
              <a:avLst/>
            </a:prstGeom>
            <a:noFill/>
            <a:ln w="9525" algn="ctr">
              <a:noFill/>
              <a:miter lim="800000"/>
              <a:headEnd/>
              <a:tailEnd/>
            </a:ln>
            <a:effectLst/>
          </p:spPr>
          <p:txBody>
            <a:bodyPr wrap="none" lIns="0" tIns="0" rIns="0" bIns="0">
              <a:spAutoFit/>
            </a:bodyPr>
            <a:lstStyle/>
            <a:p>
              <a:pPr algn="ctr"/>
              <a:r>
                <a:rPr lang="en-US" sz="900" b="1" dirty="0"/>
                <a:t>WIDTH</a:t>
              </a:r>
            </a:p>
          </p:txBody>
        </p:sp>
        <p:sp>
          <p:nvSpPr>
            <p:cNvPr id="75797" name="Text Box 21"/>
            <p:cNvSpPr txBox="1">
              <a:spLocks noChangeArrowheads="1"/>
            </p:cNvSpPr>
            <p:nvPr/>
          </p:nvSpPr>
          <p:spPr bwMode="auto">
            <a:xfrm>
              <a:off x="6618248" y="6519864"/>
              <a:ext cx="336631" cy="138499"/>
            </a:xfrm>
            <a:prstGeom prst="rect">
              <a:avLst/>
            </a:prstGeom>
            <a:noFill/>
            <a:ln w="9525" algn="ctr">
              <a:noFill/>
              <a:miter lim="800000"/>
              <a:headEnd/>
              <a:tailEnd/>
            </a:ln>
            <a:effectLst/>
          </p:spPr>
          <p:txBody>
            <a:bodyPr wrap="none" lIns="0" tIns="0" rIns="0" bIns="0">
              <a:spAutoFit/>
            </a:bodyPr>
            <a:lstStyle/>
            <a:p>
              <a:pPr algn="ctr"/>
              <a:r>
                <a:rPr lang="en-US" sz="900" b="1" dirty="0"/>
                <a:t>WIDTH</a:t>
              </a:r>
            </a:p>
          </p:txBody>
        </p:sp>
        <p:sp>
          <p:nvSpPr>
            <p:cNvPr id="75798" name="Text Box 22"/>
            <p:cNvSpPr txBox="1">
              <a:spLocks noChangeArrowheads="1"/>
            </p:cNvSpPr>
            <p:nvPr/>
          </p:nvSpPr>
          <p:spPr bwMode="auto">
            <a:xfrm>
              <a:off x="9075698" y="6518276"/>
              <a:ext cx="336631" cy="138499"/>
            </a:xfrm>
            <a:prstGeom prst="rect">
              <a:avLst/>
            </a:prstGeom>
            <a:noFill/>
            <a:ln w="9525" algn="ctr">
              <a:noFill/>
              <a:miter lim="800000"/>
              <a:headEnd/>
              <a:tailEnd/>
            </a:ln>
            <a:effectLst/>
          </p:spPr>
          <p:txBody>
            <a:bodyPr wrap="none" lIns="0" tIns="0" rIns="0" bIns="0">
              <a:spAutoFit/>
            </a:bodyPr>
            <a:lstStyle/>
            <a:p>
              <a:pPr algn="ctr"/>
              <a:r>
                <a:rPr lang="en-US" sz="900" b="1" dirty="0"/>
                <a:t>WIDTH</a:t>
              </a:r>
            </a:p>
          </p:txBody>
        </p:sp>
        <p:sp>
          <p:nvSpPr>
            <p:cNvPr id="75799" name="Text Box 23"/>
            <p:cNvSpPr txBox="1">
              <a:spLocks noChangeArrowheads="1"/>
            </p:cNvSpPr>
            <p:nvPr/>
          </p:nvSpPr>
          <p:spPr bwMode="auto">
            <a:xfrm>
              <a:off x="9613900" y="4749800"/>
              <a:ext cx="420688" cy="457200"/>
            </a:xfrm>
            <a:prstGeom prst="rect">
              <a:avLst/>
            </a:prstGeom>
            <a:noFill/>
            <a:ln w="9525">
              <a:noFill/>
              <a:miter lim="800000"/>
              <a:headEnd/>
              <a:tailEnd/>
            </a:ln>
            <a:effectLst/>
          </p:spPr>
          <p:txBody>
            <a:bodyPr wrap="none">
              <a:spAutoFit/>
            </a:bodyPr>
            <a:lstStyle/>
            <a:p>
              <a:r>
                <a:rPr lang="en-US" sz="2400">
                  <a:latin typeface="Palatino" pitchFamily="18" charset="0"/>
                </a:rPr>
                <a:t>tx</a:t>
              </a:r>
            </a:p>
          </p:txBody>
        </p:sp>
        <p:sp>
          <p:nvSpPr>
            <p:cNvPr id="75800" name="Text Box 24"/>
            <p:cNvSpPr txBox="1">
              <a:spLocks noChangeArrowheads="1"/>
            </p:cNvSpPr>
            <p:nvPr/>
          </p:nvSpPr>
          <p:spPr bwMode="auto">
            <a:xfrm>
              <a:off x="8470901" y="5740400"/>
              <a:ext cx="422275" cy="457200"/>
            </a:xfrm>
            <a:prstGeom prst="rect">
              <a:avLst/>
            </a:prstGeom>
            <a:noFill/>
            <a:ln w="9525">
              <a:noFill/>
              <a:miter lim="800000"/>
              <a:headEnd/>
              <a:tailEnd/>
            </a:ln>
            <a:effectLst/>
          </p:spPr>
          <p:txBody>
            <a:bodyPr wrap="none">
              <a:spAutoFit/>
            </a:bodyPr>
            <a:lstStyle/>
            <a:p>
              <a:r>
                <a:rPr lang="en-US" sz="2400">
                  <a:latin typeface="Palatino" pitchFamily="18" charset="0"/>
                </a:rPr>
                <a:t>ty</a:t>
              </a:r>
            </a:p>
          </p:txBody>
        </p:sp>
      </p:grpSp>
      <p:grpSp>
        <p:nvGrpSpPr>
          <p:cNvPr id="7" name="Group 6"/>
          <p:cNvGrpSpPr/>
          <p:nvPr/>
        </p:nvGrpSpPr>
        <p:grpSpPr>
          <a:xfrm>
            <a:off x="1524000" y="4068347"/>
            <a:ext cx="3666068" cy="2623959"/>
            <a:chOff x="0" y="4068346"/>
            <a:chExt cx="3666068" cy="2623959"/>
          </a:xfrm>
        </p:grpSpPr>
        <p:sp>
          <p:nvSpPr>
            <p:cNvPr id="2" name="Rectangle 1"/>
            <p:cNvSpPr/>
            <p:nvPr/>
          </p:nvSpPr>
          <p:spPr>
            <a:xfrm>
              <a:off x="0" y="5768975"/>
              <a:ext cx="3666068" cy="923330"/>
            </a:xfrm>
            <a:prstGeom prst="rect">
              <a:avLst/>
            </a:prstGeom>
          </p:spPr>
          <p:txBody>
            <a:bodyPr wrap="none">
              <a:spAutoFit/>
            </a:bodyPr>
            <a:lstStyle/>
            <a:p>
              <a:r>
                <a:rPr lang="en-US" dirty="0">
                  <a:solidFill>
                    <a:prstClr val="black"/>
                  </a:solidFill>
                  <a:latin typeface="+mj-lt"/>
                  <a:cs typeface="Consolas" pitchFamily="49" charset="0"/>
                </a:rPr>
                <a:t>Note: </a:t>
              </a:r>
              <a:r>
                <a:rPr lang="en-US" dirty="0" err="1">
                  <a:solidFill>
                    <a:prstClr val="black"/>
                  </a:solidFill>
                  <a:latin typeface="Courier New" panose="02070309020205020404" pitchFamily="49" charset="0"/>
                  <a:cs typeface="Courier New" panose="02070309020205020404" pitchFamily="49" charset="0"/>
                </a:rPr>
                <a:t>Pvalue</a:t>
              </a:r>
              <a:r>
                <a:rPr lang="en-US" dirty="0">
                  <a:solidFill>
                    <a:prstClr val="black"/>
                  </a:solidFill>
                  <a:latin typeface="+mj-lt"/>
                  <a:cs typeface="Consolas" pitchFamily="49" charset="0"/>
                </a:rPr>
                <a:t> is a local value; stored</a:t>
              </a:r>
              <a:br>
                <a:rPr lang="en-US" dirty="0">
                  <a:solidFill>
                    <a:prstClr val="black"/>
                  </a:solidFill>
                  <a:latin typeface="+mj-lt"/>
                  <a:cs typeface="Consolas" pitchFamily="49" charset="0"/>
                </a:rPr>
              </a:br>
              <a:r>
                <a:rPr lang="en-US" dirty="0">
                  <a:solidFill>
                    <a:prstClr val="black"/>
                  </a:solidFill>
                  <a:latin typeface="+mj-lt"/>
                  <a:cs typeface="Consolas" pitchFamily="49" charset="0"/>
                </a:rPr>
                <a:t>in a register. Access global memory</a:t>
              </a:r>
              <a:br>
                <a:rPr lang="en-US" dirty="0">
                  <a:solidFill>
                    <a:prstClr val="black"/>
                  </a:solidFill>
                  <a:latin typeface="+mj-lt"/>
                  <a:cs typeface="Consolas" pitchFamily="49" charset="0"/>
                </a:rPr>
              </a:br>
              <a:r>
                <a:rPr lang="en-US" dirty="0">
                  <a:solidFill>
                    <a:prstClr val="black"/>
                  </a:solidFill>
                  <a:latin typeface="+mj-lt"/>
                  <a:cs typeface="Consolas" pitchFamily="49" charset="0"/>
                </a:rPr>
                <a:t>once at the very end</a:t>
              </a:r>
              <a:endParaRPr lang="en-US" dirty="0">
                <a:latin typeface="+mj-lt"/>
              </a:endParaRPr>
            </a:p>
          </p:txBody>
        </p:sp>
        <p:cxnSp>
          <p:nvCxnSpPr>
            <p:cNvPr id="5" name="Straight Arrow Connector 4"/>
            <p:cNvCxnSpPr/>
            <p:nvPr/>
          </p:nvCxnSpPr>
          <p:spPr>
            <a:xfrm flipH="1" flipV="1">
              <a:off x="128766" y="4068346"/>
              <a:ext cx="1494722" cy="2332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472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sz="3100" dirty="0"/>
              <a:t>Step 4: Some Loose Ends</a:t>
            </a:r>
          </a:p>
        </p:txBody>
      </p:sp>
      <p:sp>
        <p:nvSpPr>
          <p:cNvPr id="3" name="Slide Number Placeholder 2"/>
          <p:cNvSpPr>
            <a:spLocks noGrp="1"/>
          </p:cNvSpPr>
          <p:nvPr>
            <p:ph type="sldNum" sz="quarter" idx="12"/>
          </p:nvPr>
        </p:nvSpPr>
        <p:spPr/>
        <p:txBody>
          <a:bodyPr/>
          <a:lstStyle/>
          <a:p>
            <a:fld id="{2607EFA3-406F-4E56-9DD2-4C036976C4CD}" type="slidenum">
              <a:rPr lang="en-US" altLang="en-US" smtClean="0"/>
              <a:pPr/>
              <a:t>16</a:t>
            </a:fld>
            <a:endParaRPr lang="en-US" altLang="en-US" dirty="0"/>
          </a:p>
        </p:txBody>
      </p:sp>
      <p:sp>
        <p:nvSpPr>
          <p:cNvPr id="4" name="Rectangle 3"/>
          <p:cNvSpPr/>
          <p:nvPr/>
        </p:nvSpPr>
        <p:spPr>
          <a:xfrm>
            <a:off x="1600606" y="881504"/>
            <a:ext cx="8751183" cy="5909310"/>
          </a:xfrm>
          <a:prstGeom prst="rect">
            <a:avLst/>
          </a:prstGeom>
          <a:solidFill>
            <a:schemeClr val="bg1">
              <a:lumMod val="95000"/>
            </a:schemeClr>
          </a:solidFill>
        </p:spPr>
        <p:txBody>
          <a:bodyPr wrap="square">
            <a:spAutoFit/>
          </a:bodyPr>
          <a:lstStyle/>
          <a:p>
            <a:pPr lvl="0"/>
            <a:r>
              <a:rPr lang="en-US" sz="1400" dirty="0">
                <a:solidFill>
                  <a:srgbClr val="008000"/>
                </a:solidFill>
                <a:latin typeface="Consolas" pitchFamily="49" charset="0"/>
                <a:cs typeface="Consolas" pitchFamily="49" charset="0"/>
              </a:rPr>
              <a:t>// Allocate a device matrix of same size as M.</a:t>
            </a:r>
          </a:p>
          <a:p>
            <a:pPr lvl="0"/>
            <a:r>
              <a:rPr lang="en-US" sz="1400" dirty="0">
                <a:solidFill>
                  <a:prstClr val="black"/>
                </a:solidFill>
                <a:latin typeface="Consolas" pitchFamily="49" charset="0"/>
                <a:cs typeface="Consolas" pitchFamily="49" charset="0"/>
              </a:rPr>
              <a:t>Matrix </a:t>
            </a:r>
            <a:r>
              <a:rPr lang="en-US" sz="1400" dirty="0" err="1">
                <a:solidFill>
                  <a:prstClr val="black"/>
                </a:solidFill>
                <a:latin typeface="Consolas" pitchFamily="49" charset="0"/>
                <a:cs typeface="Consolas" pitchFamily="49" charset="0"/>
              </a:rPr>
              <a:t>AllocateDeviceMatrix</a:t>
            </a:r>
            <a:r>
              <a:rPr lang="en-US" sz="1400" dirty="0">
                <a:solidFill>
                  <a:prstClr val="black"/>
                </a:solidFill>
                <a:latin typeface="Consolas" pitchFamily="49" charset="0"/>
                <a:cs typeface="Consolas" pitchFamily="49" charset="0"/>
              </a:rPr>
              <a:t>(</a:t>
            </a:r>
            <a:r>
              <a:rPr lang="en-US" sz="1400" dirty="0" err="1">
                <a:solidFill>
                  <a:srgbClr val="0000FF"/>
                </a:solidFill>
                <a:latin typeface="Consolas" pitchFamily="49" charset="0"/>
                <a:cs typeface="Consolas" pitchFamily="49" charset="0"/>
              </a:rPr>
              <a:t>const</a:t>
            </a:r>
            <a:r>
              <a:rPr lang="en-US" sz="1400" dirty="0">
                <a:solidFill>
                  <a:prstClr val="black"/>
                </a:solidFill>
                <a:latin typeface="Consolas" pitchFamily="49" charset="0"/>
                <a:cs typeface="Consolas" pitchFamily="49" charset="0"/>
              </a:rPr>
              <a:t> Matrix M) {</a:t>
            </a:r>
          </a:p>
          <a:p>
            <a:pPr lvl="0"/>
            <a:r>
              <a:rPr lang="en-US" sz="1400" dirty="0">
                <a:solidFill>
                  <a:prstClr val="black"/>
                </a:solidFill>
                <a:latin typeface="Consolas" pitchFamily="49" charset="0"/>
                <a:cs typeface="Consolas" pitchFamily="49" charset="0"/>
              </a:rPr>
              <a:t>    Matrix </a:t>
            </a:r>
            <a:r>
              <a:rPr lang="en-US" sz="1400" dirty="0" err="1">
                <a:solidFill>
                  <a:prstClr val="black"/>
                </a:solidFill>
                <a:latin typeface="Consolas" pitchFamily="49" charset="0"/>
                <a:cs typeface="Consolas" pitchFamily="49" charset="0"/>
              </a:rPr>
              <a:t>Mdevice</a:t>
            </a:r>
            <a:r>
              <a:rPr lang="en-US" sz="1400" dirty="0">
                <a:solidFill>
                  <a:prstClr val="black"/>
                </a:solidFill>
                <a:latin typeface="Consolas" pitchFamily="49" charset="0"/>
                <a:cs typeface="Consolas" pitchFamily="49" charset="0"/>
              </a:rPr>
              <a:t> = M;</a:t>
            </a:r>
          </a:p>
          <a:p>
            <a:pPr lvl="0"/>
            <a:r>
              <a:rPr lang="en-US" sz="1400" dirty="0">
                <a:solidFill>
                  <a:prstClr val="black"/>
                </a:solidFill>
                <a:latin typeface="Consolas" pitchFamily="49" charset="0"/>
                <a:cs typeface="Consolas" pitchFamily="49" charset="0"/>
              </a:rPr>
              <a:t>    </a:t>
            </a:r>
            <a:r>
              <a:rPr lang="en-US" sz="1400" dirty="0">
                <a:solidFill>
                  <a:srgbClr val="0000FF"/>
                </a:solidFill>
                <a:latin typeface="Consolas" pitchFamily="49" charset="0"/>
                <a:cs typeface="Consolas" pitchFamily="49" charset="0"/>
              </a:rPr>
              <a:t>int</a:t>
            </a:r>
            <a:r>
              <a:rPr lang="en-US" sz="1400" dirty="0">
                <a:solidFill>
                  <a:prstClr val="black"/>
                </a:solidFill>
                <a:latin typeface="Consolas" pitchFamily="49" charset="0"/>
                <a:cs typeface="Consolas" pitchFamily="49" charset="0"/>
              </a:rPr>
              <a:t> size = </a:t>
            </a:r>
            <a:r>
              <a:rPr lang="en-US" sz="1400" dirty="0" err="1">
                <a:solidFill>
                  <a:prstClr val="black"/>
                </a:solidFill>
                <a:latin typeface="Consolas" pitchFamily="49" charset="0"/>
                <a:cs typeface="Consolas" pitchFamily="49" charset="0"/>
              </a:rPr>
              <a:t>M.width</a:t>
            </a:r>
            <a:r>
              <a:rPr lang="en-US" sz="1400" dirty="0">
                <a:solidFill>
                  <a:prstClr val="black"/>
                </a:solidFill>
                <a:latin typeface="Consolas" pitchFamily="49" charset="0"/>
                <a:cs typeface="Consolas" pitchFamily="49" charset="0"/>
              </a:rPr>
              <a:t> * </a:t>
            </a:r>
            <a:r>
              <a:rPr lang="en-US" sz="1400" dirty="0" err="1">
                <a:solidFill>
                  <a:prstClr val="black"/>
                </a:solidFill>
                <a:latin typeface="Consolas" pitchFamily="49" charset="0"/>
                <a:cs typeface="Consolas" pitchFamily="49" charset="0"/>
              </a:rPr>
              <a:t>M.height</a:t>
            </a:r>
            <a:r>
              <a:rPr lang="en-US" sz="1400" dirty="0">
                <a:solidFill>
                  <a:prstClr val="black"/>
                </a:solidFill>
                <a:latin typeface="Consolas" pitchFamily="49" charset="0"/>
                <a:cs typeface="Consolas" pitchFamily="49" charset="0"/>
              </a:rPr>
              <a:t> * </a:t>
            </a:r>
            <a:r>
              <a:rPr lang="en-US" sz="1400" dirty="0" err="1">
                <a:solidFill>
                  <a:srgbClr val="0000FF"/>
                </a:solidFill>
                <a:latin typeface="Consolas" pitchFamily="49" charset="0"/>
                <a:cs typeface="Consolas" pitchFamily="49" charset="0"/>
              </a:rPr>
              <a:t>sizeof</a:t>
            </a:r>
            <a:r>
              <a:rPr lang="en-US" sz="1400" dirty="0">
                <a:solidFill>
                  <a:prstClr val="black"/>
                </a:solidFill>
                <a:latin typeface="Consolas" pitchFamily="49" charset="0"/>
                <a:cs typeface="Consolas" pitchFamily="49" charset="0"/>
              </a:rPr>
              <a:t>(</a:t>
            </a:r>
            <a:r>
              <a:rPr lang="en-US" sz="1400" dirty="0">
                <a:solidFill>
                  <a:srgbClr val="0000FF"/>
                </a:solidFill>
                <a:latin typeface="Consolas" pitchFamily="49" charset="0"/>
                <a:cs typeface="Consolas" pitchFamily="49" charset="0"/>
              </a:rPr>
              <a:t>float</a:t>
            </a:r>
            <a:r>
              <a:rPr lang="en-US" sz="1400" dirty="0">
                <a:solidFill>
                  <a:prstClr val="black"/>
                </a:solidFill>
                <a:latin typeface="Consolas" pitchFamily="49" charset="0"/>
                <a:cs typeface="Consolas" pitchFamily="49" charset="0"/>
              </a:rPr>
              <a:t>);</a:t>
            </a:r>
          </a:p>
          <a:p>
            <a:pPr lvl="0"/>
            <a:r>
              <a:rPr lang="en-US" sz="1400" dirty="0">
                <a:solidFill>
                  <a:prstClr val="black"/>
                </a:solidFill>
                <a:latin typeface="Consolas" pitchFamily="49" charset="0"/>
                <a:cs typeface="Consolas" pitchFamily="49" charset="0"/>
              </a:rPr>
              <a:t>    </a:t>
            </a:r>
            <a:r>
              <a:rPr lang="en-US" sz="1400" dirty="0" err="1">
                <a:solidFill>
                  <a:srgbClr val="FF00FF"/>
                </a:solidFill>
                <a:latin typeface="Consolas" pitchFamily="49" charset="0"/>
                <a:cs typeface="Consolas" pitchFamily="49" charset="0"/>
              </a:rPr>
              <a:t>cudaMalloc</a:t>
            </a:r>
            <a:r>
              <a:rPr lang="en-US" sz="1400" dirty="0">
                <a:solidFill>
                  <a:prstClr val="black"/>
                </a:solidFill>
                <a:latin typeface="Consolas" pitchFamily="49" charset="0"/>
                <a:cs typeface="Consolas" pitchFamily="49" charset="0"/>
              </a:rPr>
              <a:t>((</a:t>
            </a:r>
            <a:r>
              <a:rPr lang="en-US" sz="1400" dirty="0">
                <a:solidFill>
                  <a:srgbClr val="0000FF"/>
                </a:solidFill>
                <a:latin typeface="Consolas" pitchFamily="49" charset="0"/>
                <a:cs typeface="Consolas" pitchFamily="49" charset="0"/>
              </a:rPr>
              <a:t>void</a:t>
            </a:r>
            <a:r>
              <a:rPr lang="en-US" sz="1400" dirty="0">
                <a:solidFill>
                  <a:prstClr val="black"/>
                </a:solidFill>
                <a:latin typeface="Consolas" pitchFamily="49" charset="0"/>
                <a:cs typeface="Consolas" pitchFamily="49" charset="0"/>
              </a:rPr>
              <a:t>**)&amp;</a:t>
            </a:r>
            <a:r>
              <a:rPr lang="en-US" sz="1400" dirty="0" err="1">
                <a:solidFill>
                  <a:prstClr val="black"/>
                </a:solidFill>
                <a:latin typeface="Consolas" pitchFamily="49" charset="0"/>
                <a:cs typeface="Consolas" pitchFamily="49" charset="0"/>
              </a:rPr>
              <a:t>Mdevice.elements</a:t>
            </a:r>
            <a:r>
              <a:rPr lang="en-US" sz="1400" dirty="0">
                <a:solidFill>
                  <a:prstClr val="black"/>
                </a:solidFill>
                <a:latin typeface="Consolas" pitchFamily="49" charset="0"/>
                <a:cs typeface="Consolas" pitchFamily="49" charset="0"/>
              </a:rPr>
              <a:t>, size);</a:t>
            </a:r>
          </a:p>
          <a:p>
            <a:pPr lvl="0"/>
            <a:r>
              <a:rPr lang="en-US" sz="1400" dirty="0">
                <a:solidFill>
                  <a:prstClr val="black"/>
                </a:solidFill>
                <a:latin typeface="Consolas" pitchFamily="49" charset="0"/>
                <a:cs typeface="Consolas" pitchFamily="49" charset="0"/>
              </a:rPr>
              <a:t>    </a:t>
            </a:r>
            <a:r>
              <a:rPr lang="en-US" sz="1400" dirty="0">
                <a:solidFill>
                  <a:srgbClr val="0000FF"/>
                </a:solidFill>
                <a:latin typeface="Consolas" pitchFamily="49" charset="0"/>
                <a:cs typeface="Consolas" pitchFamily="49" charset="0"/>
              </a:rPr>
              <a:t>return</a:t>
            </a:r>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Mdevice</a:t>
            </a:r>
            <a:r>
              <a:rPr lang="en-US" sz="1400" dirty="0">
                <a:solidFill>
                  <a:prstClr val="black"/>
                </a:solidFill>
                <a:latin typeface="Consolas" pitchFamily="49" charset="0"/>
                <a:cs typeface="Consolas" pitchFamily="49" charset="0"/>
              </a:rPr>
              <a:t>;</a:t>
            </a:r>
          </a:p>
          <a:p>
            <a:pPr lvl="0"/>
            <a:r>
              <a:rPr lang="en-US" sz="1400" dirty="0">
                <a:solidFill>
                  <a:prstClr val="black"/>
                </a:solidFill>
                <a:latin typeface="Consolas" pitchFamily="49" charset="0"/>
                <a:cs typeface="Consolas" pitchFamily="49" charset="0"/>
              </a:rPr>
              <a:t>}</a:t>
            </a:r>
          </a:p>
          <a:p>
            <a:pPr lvl="0"/>
            <a:endParaRPr lang="en-US" sz="1400" dirty="0">
              <a:solidFill>
                <a:prstClr val="black"/>
              </a:solidFill>
              <a:latin typeface="Consolas" pitchFamily="49" charset="0"/>
              <a:cs typeface="Consolas" pitchFamily="49" charset="0"/>
            </a:endParaRPr>
          </a:p>
          <a:p>
            <a:pPr lvl="0"/>
            <a:r>
              <a:rPr lang="en-US" sz="1400" dirty="0">
                <a:solidFill>
                  <a:srgbClr val="008000"/>
                </a:solidFill>
                <a:latin typeface="Consolas" pitchFamily="49" charset="0"/>
                <a:cs typeface="Consolas" pitchFamily="49" charset="0"/>
              </a:rPr>
              <a:t>// Copy a host matrix to a device matrix.</a:t>
            </a:r>
          </a:p>
          <a:p>
            <a:pPr lvl="0"/>
            <a:r>
              <a:rPr lang="fr-FR" sz="1400" dirty="0" err="1">
                <a:solidFill>
                  <a:srgbClr val="0000FF"/>
                </a:solidFill>
                <a:latin typeface="Consolas" pitchFamily="49" charset="0"/>
                <a:cs typeface="Consolas" pitchFamily="49" charset="0"/>
              </a:rPr>
              <a:t>void</a:t>
            </a:r>
            <a:r>
              <a:rPr lang="fr-FR" sz="1400" dirty="0">
                <a:solidFill>
                  <a:prstClr val="black"/>
                </a:solidFill>
                <a:latin typeface="Consolas" pitchFamily="49" charset="0"/>
                <a:cs typeface="Consolas" pitchFamily="49" charset="0"/>
              </a:rPr>
              <a:t> </a:t>
            </a:r>
            <a:r>
              <a:rPr lang="fr-FR" sz="1400" dirty="0" err="1">
                <a:solidFill>
                  <a:prstClr val="black"/>
                </a:solidFill>
                <a:latin typeface="Consolas" pitchFamily="49" charset="0"/>
                <a:cs typeface="Consolas" pitchFamily="49" charset="0"/>
              </a:rPr>
              <a:t>CopyToDeviceMatrix</a:t>
            </a:r>
            <a:r>
              <a:rPr lang="fr-FR" sz="1400" dirty="0">
                <a:solidFill>
                  <a:prstClr val="black"/>
                </a:solidFill>
                <a:latin typeface="Consolas" pitchFamily="49" charset="0"/>
                <a:cs typeface="Consolas" pitchFamily="49" charset="0"/>
              </a:rPr>
              <a:t>(Matrix </a:t>
            </a:r>
            <a:r>
              <a:rPr lang="fr-FR" sz="1400" dirty="0" err="1">
                <a:solidFill>
                  <a:prstClr val="black"/>
                </a:solidFill>
                <a:latin typeface="Consolas" pitchFamily="49" charset="0"/>
                <a:cs typeface="Consolas" pitchFamily="49" charset="0"/>
              </a:rPr>
              <a:t>Mdevice</a:t>
            </a:r>
            <a:r>
              <a:rPr lang="fr-FR" sz="1400" dirty="0">
                <a:solidFill>
                  <a:prstClr val="black"/>
                </a:solidFill>
                <a:latin typeface="Consolas" pitchFamily="49" charset="0"/>
                <a:cs typeface="Consolas" pitchFamily="49" charset="0"/>
              </a:rPr>
              <a:t>, </a:t>
            </a:r>
            <a:r>
              <a:rPr lang="fr-FR" sz="1400" dirty="0" err="1">
                <a:solidFill>
                  <a:srgbClr val="0000FF"/>
                </a:solidFill>
                <a:latin typeface="Consolas" pitchFamily="49" charset="0"/>
                <a:cs typeface="Consolas" pitchFamily="49" charset="0"/>
              </a:rPr>
              <a:t>const</a:t>
            </a:r>
            <a:r>
              <a:rPr lang="fr-FR" sz="1400" dirty="0">
                <a:solidFill>
                  <a:prstClr val="black"/>
                </a:solidFill>
                <a:latin typeface="Consolas" pitchFamily="49" charset="0"/>
                <a:cs typeface="Consolas" pitchFamily="49" charset="0"/>
              </a:rPr>
              <a:t> Matrix </a:t>
            </a:r>
            <a:r>
              <a:rPr lang="fr-FR" sz="1400" dirty="0" err="1">
                <a:solidFill>
                  <a:prstClr val="black"/>
                </a:solidFill>
                <a:latin typeface="Consolas" pitchFamily="49" charset="0"/>
                <a:cs typeface="Consolas" pitchFamily="49" charset="0"/>
              </a:rPr>
              <a:t>Mhost</a:t>
            </a:r>
            <a:r>
              <a:rPr lang="fr-FR" sz="1400" dirty="0">
                <a:solidFill>
                  <a:prstClr val="black"/>
                </a:solidFill>
                <a:latin typeface="Consolas" pitchFamily="49" charset="0"/>
                <a:cs typeface="Consolas" pitchFamily="49" charset="0"/>
              </a:rPr>
              <a:t>) </a:t>
            </a:r>
            <a:r>
              <a:rPr lang="en-US" sz="1400" dirty="0">
                <a:solidFill>
                  <a:prstClr val="black"/>
                </a:solidFill>
                <a:latin typeface="Consolas" pitchFamily="49" charset="0"/>
                <a:cs typeface="Consolas" pitchFamily="49" charset="0"/>
              </a:rPr>
              <a:t>{</a:t>
            </a:r>
          </a:p>
          <a:p>
            <a:pPr lvl="0"/>
            <a:r>
              <a:rPr lang="en-US" sz="1400" dirty="0">
                <a:solidFill>
                  <a:prstClr val="black"/>
                </a:solidFill>
                <a:latin typeface="Consolas" pitchFamily="49" charset="0"/>
                <a:cs typeface="Consolas" pitchFamily="49" charset="0"/>
              </a:rPr>
              <a:t>    </a:t>
            </a:r>
            <a:r>
              <a:rPr lang="en-US" sz="1400" dirty="0">
                <a:solidFill>
                  <a:srgbClr val="0000FF"/>
                </a:solidFill>
                <a:latin typeface="Consolas" pitchFamily="49" charset="0"/>
                <a:cs typeface="Consolas" pitchFamily="49" charset="0"/>
              </a:rPr>
              <a:t>int</a:t>
            </a:r>
            <a:r>
              <a:rPr lang="en-US" sz="1400" dirty="0">
                <a:solidFill>
                  <a:prstClr val="black"/>
                </a:solidFill>
                <a:latin typeface="Consolas" pitchFamily="49" charset="0"/>
                <a:cs typeface="Consolas" pitchFamily="49" charset="0"/>
              </a:rPr>
              <a:t> size = </a:t>
            </a:r>
            <a:r>
              <a:rPr lang="en-US" sz="1400" dirty="0" err="1">
                <a:solidFill>
                  <a:prstClr val="black"/>
                </a:solidFill>
                <a:latin typeface="Consolas" pitchFamily="49" charset="0"/>
                <a:cs typeface="Consolas" pitchFamily="49" charset="0"/>
              </a:rPr>
              <a:t>Mhost.width</a:t>
            </a:r>
            <a:r>
              <a:rPr lang="en-US" sz="1400" dirty="0">
                <a:solidFill>
                  <a:prstClr val="black"/>
                </a:solidFill>
                <a:latin typeface="Consolas" pitchFamily="49" charset="0"/>
                <a:cs typeface="Consolas" pitchFamily="49" charset="0"/>
              </a:rPr>
              <a:t> * </a:t>
            </a:r>
            <a:r>
              <a:rPr lang="en-US" sz="1400" dirty="0" err="1">
                <a:solidFill>
                  <a:prstClr val="black"/>
                </a:solidFill>
                <a:latin typeface="Consolas" pitchFamily="49" charset="0"/>
                <a:cs typeface="Consolas" pitchFamily="49" charset="0"/>
              </a:rPr>
              <a:t>Mhost.height</a:t>
            </a:r>
            <a:r>
              <a:rPr lang="en-US" sz="1400" dirty="0">
                <a:solidFill>
                  <a:prstClr val="black"/>
                </a:solidFill>
                <a:latin typeface="Consolas" pitchFamily="49" charset="0"/>
                <a:cs typeface="Consolas" pitchFamily="49" charset="0"/>
              </a:rPr>
              <a:t> * </a:t>
            </a:r>
            <a:r>
              <a:rPr lang="en-US" sz="1400" dirty="0" err="1">
                <a:solidFill>
                  <a:srgbClr val="0000FF"/>
                </a:solidFill>
                <a:latin typeface="Consolas" pitchFamily="49" charset="0"/>
                <a:cs typeface="Consolas" pitchFamily="49" charset="0"/>
              </a:rPr>
              <a:t>sizeof</a:t>
            </a:r>
            <a:r>
              <a:rPr lang="en-US" sz="1400" dirty="0">
                <a:solidFill>
                  <a:prstClr val="black"/>
                </a:solidFill>
                <a:latin typeface="Consolas" pitchFamily="49" charset="0"/>
                <a:cs typeface="Consolas" pitchFamily="49" charset="0"/>
              </a:rPr>
              <a:t>(</a:t>
            </a:r>
            <a:r>
              <a:rPr lang="en-US" sz="1400" dirty="0">
                <a:solidFill>
                  <a:srgbClr val="0000FF"/>
                </a:solidFill>
                <a:latin typeface="Consolas" pitchFamily="49" charset="0"/>
                <a:cs typeface="Consolas" pitchFamily="49" charset="0"/>
              </a:rPr>
              <a:t>float</a:t>
            </a:r>
            <a:r>
              <a:rPr lang="en-US" sz="1400" dirty="0">
                <a:solidFill>
                  <a:prstClr val="black"/>
                </a:solidFill>
                <a:latin typeface="Consolas" pitchFamily="49" charset="0"/>
                <a:cs typeface="Consolas" pitchFamily="49" charset="0"/>
              </a:rPr>
              <a:t>);</a:t>
            </a:r>
          </a:p>
          <a:p>
            <a:pPr lvl="0"/>
            <a:r>
              <a:rPr lang="en-US" sz="1400" dirty="0">
                <a:solidFill>
                  <a:prstClr val="black"/>
                </a:solidFill>
                <a:latin typeface="Consolas" pitchFamily="49" charset="0"/>
                <a:cs typeface="Consolas" pitchFamily="49" charset="0"/>
              </a:rPr>
              <a:t>    </a:t>
            </a:r>
            <a:r>
              <a:rPr lang="en-US" sz="1400" dirty="0" err="1">
                <a:solidFill>
                  <a:srgbClr val="FF00FF"/>
                </a:solidFill>
                <a:latin typeface="Consolas" pitchFamily="49" charset="0"/>
                <a:cs typeface="Consolas" pitchFamily="49" charset="0"/>
              </a:rPr>
              <a:t>cudaMemcpy</a:t>
            </a:r>
            <a:r>
              <a:rPr lang="en-US" sz="1400" dirty="0">
                <a:solidFill>
                  <a:prstClr val="black"/>
                </a:solidFill>
                <a:latin typeface="Consolas" pitchFamily="49" charset="0"/>
                <a:cs typeface="Consolas" pitchFamily="49" charset="0"/>
              </a:rPr>
              <a:t>(</a:t>
            </a:r>
            <a:r>
              <a:rPr lang="en-US" sz="1400" dirty="0" err="1">
                <a:solidFill>
                  <a:prstClr val="black"/>
                </a:solidFill>
                <a:latin typeface="Consolas" pitchFamily="49" charset="0"/>
                <a:cs typeface="Consolas" pitchFamily="49" charset="0"/>
              </a:rPr>
              <a:t>Mdevice.elements</a:t>
            </a:r>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Mhost.elements</a:t>
            </a:r>
            <a:r>
              <a:rPr lang="en-US" sz="1400" dirty="0">
                <a:solidFill>
                  <a:prstClr val="black"/>
                </a:solidFill>
                <a:latin typeface="Consolas" pitchFamily="49" charset="0"/>
                <a:cs typeface="Consolas" pitchFamily="49" charset="0"/>
              </a:rPr>
              <a:t>, size, </a:t>
            </a:r>
            <a:r>
              <a:rPr lang="en-US" sz="1400" dirty="0" err="1">
                <a:solidFill>
                  <a:prstClr val="black"/>
                </a:solidFill>
                <a:latin typeface="Consolas" pitchFamily="49" charset="0"/>
                <a:cs typeface="Consolas" pitchFamily="49" charset="0"/>
              </a:rPr>
              <a:t>cudaMemcpy</a:t>
            </a:r>
            <a:r>
              <a:rPr lang="en-US" sz="1400" dirty="0" err="1">
                <a:solidFill>
                  <a:srgbClr val="0070C0"/>
                </a:solidFill>
                <a:latin typeface="Consolas" pitchFamily="49" charset="0"/>
                <a:cs typeface="Consolas" pitchFamily="49" charset="0"/>
              </a:rPr>
              <a:t>HostToDevice</a:t>
            </a:r>
            <a:r>
              <a:rPr lang="en-US" sz="1400" dirty="0">
                <a:solidFill>
                  <a:prstClr val="black"/>
                </a:solidFill>
                <a:latin typeface="Consolas" pitchFamily="49" charset="0"/>
                <a:cs typeface="Consolas" pitchFamily="49" charset="0"/>
              </a:rPr>
              <a:t>);</a:t>
            </a:r>
          </a:p>
          <a:p>
            <a:pPr lvl="0"/>
            <a:r>
              <a:rPr lang="en-US" sz="1400" dirty="0">
                <a:solidFill>
                  <a:prstClr val="black"/>
                </a:solidFill>
                <a:latin typeface="Consolas" pitchFamily="49" charset="0"/>
                <a:cs typeface="Consolas" pitchFamily="49" charset="0"/>
              </a:rPr>
              <a:t>}</a:t>
            </a:r>
          </a:p>
          <a:p>
            <a:pPr lvl="0"/>
            <a:endParaRPr lang="en-US" sz="1400" dirty="0">
              <a:solidFill>
                <a:prstClr val="black"/>
              </a:solidFill>
              <a:latin typeface="Consolas" pitchFamily="49" charset="0"/>
              <a:cs typeface="Consolas" pitchFamily="49" charset="0"/>
            </a:endParaRPr>
          </a:p>
          <a:p>
            <a:pPr lvl="0"/>
            <a:r>
              <a:rPr lang="en-US" sz="1400" dirty="0">
                <a:solidFill>
                  <a:srgbClr val="008000"/>
                </a:solidFill>
                <a:latin typeface="Consolas" pitchFamily="49" charset="0"/>
                <a:cs typeface="Consolas" pitchFamily="49" charset="0"/>
              </a:rPr>
              <a:t>// Copy a device matrix to a host matrix.</a:t>
            </a:r>
          </a:p>
          <a:p>
            <a:pPr lvl="0"/>
            <a:r>
              <a:rPr lang="fr-FR" sz="1400" dirty="0" err="1">
                <a:solidFill>
                  <a:srgbClr val="0000FF"/>
                </a:solidFill>
                <a:latin typeface="Consolas" pitchFamily="49" charset="0"/>
                <a:cs typeface="Consolas" pitchFamily="49" charset="0"/>
              </a:rPr>
              <a:t>void</a:t>
            </a:r>
            <a:r>
              <a:rPr lang="fr-FR" sz="1400" dirty="0">
                <a:solidFill>
                  <a:prstClr val="black"/>
                </a:solidFill>
                <a:latin typeface="Consolas" pitchFamily="49" charset="0"/>
                <a:cs typeface="Consolas" pitchFamily="49" charset="0"/>
              </a:rPr>
              <a:t> </a:t>
            </a:r>
            <a:r>
              <a:rPr lang="fr-FR" sz="1400" dirty="0" err="1">
                <a:solidFill>
                  <a:prstClr val="black"/>
                </a:solidFill>
                <a:latin typeface="Consolas" pitchFamily="49" charset="0"/>
                <a:cs typeface="Consolas" pitchFamily="49" charset="0"/>
              </a:rPr>
              <a:t>CopyFromDeviceMatrix</a:t>
            </a:r>
            <a:r>
              <a:rPr lang="fr-FR" sz="1400" dirty="0">
                <a:solidFill>
                  <a:prstClr val="black"/>
                </a:solidFill>
                <a:latin typeface="Consolas" pitchFamily="49" charset="0"/>
                <a:cs typeface="Consolas" pitchFamily="49" charset="0"/>
              </a:rPr>
              <a:t>(Matrix </a:t>
            </a:r>
            <a:r>
              <a:rPr lang="fr-FR" sz="1400" dirty="0" err="1">
                <a:solidFill>
                  <a:prstClr val="black"/>
                </a:solidFill>
                <a:latin typeface="Consolas" pitchFamily="49" charset="0"/>
                <a:cs typeface="Consolas" pitchFamily="49" charset="0"/>
              </a:rPr>
              <a:t>Mhost</a:t>
            </a:r>
            <a:r>
              <a:rPr lang="fr-FR" sz="1400" dirty="0">
                <a:solidFill>
                  <a:prstClr val="black"/>
                </a:solidFill>
                <a:latin typeface="Consolas" pitchFamily="49" charset="0"/>
                <a:cs typeface="Consolas" pitchFamily="49" charset="0"/>
              </a:rPr>
              <a:t>, </a:t>
            </a:r>
            <a:r>
              <a:rPr lang="fr-FR" sz="1400" dirty="0" err="1">
                <a:solidFill>
                  <a:srgbClr val="0000FF"/>
                </a:solidFill>
                <a:latin typeface="Consolas" pitchFamily="49" charset="0"/>
                <a:cs typeface="Consolas" pitchFamily="49" charset="0"/>
              </a:rPr>
              <a:t>const</a:t>
            </a:r>
            <a:r>
              <a:rPr lang="fr-FR" sz="1400" dirty="0">
                <a:solidFill>
                  <a:prstClr val="black"/>
                </a:solidFill>
                <a:latin typeface="Consolas" pitchFamily="49" charset="0"/>
                <a:cs typeface="Consolas" pitchFamily="49" charset="0"/>
              </a:rPr>
              <a:t> Matrix </a:t>
            </a:r>
            <a:r>
              <a:rPr lang="fr-FR" sz="1400" dirty="0" err="1">
                <a:solidFill>
                  <a:prstClr val="black"/>
                </a:solidFill>
                <a:latin typeface="Consolas" pitchFamily="49" charset="0"/>
                <a:cs typeface="Consolas" pitchFamily="49" charset="0"/>
              </a:rPr>
              <a:t>Mdevice</a:t>
            </a:r>
            <a:r>
              <a:rPr lang="fr-FR" sz="1400" dirty="0">
                <a:solidFill>
                  <a:prstClr val="black"/>
                </a:solidFill>
                <a:latin typeface="Consolas" pitchFamily="49" charset="0"/>
                <a:cs typeface="Consolas" pitchFamily="49" charset="0"/>
              </a:rPr>
              <a:t>) </a:t>
            </a:r>
            <a:r>
              <a:rPr lang="en-US" sz="1400" dirty="0">
                <a:solidFill>
                  <a:prstClr val="black"/>
                </a:solidFill>
                <a:latin typeface="Consolas" pitchFamily="49" charset="0"/>
                <a:cs typeface="Consolas" pitchFamily="49" charset="0"/>
              </a:rPr>
              <a:t>{</a:t>
            </a:r>
          </a:p>
          <a:p>
            <a:pPr lvl="0"/>
            <a:r>
              <a:rPr lang="en-US" sz="1400" dirty="0">
                <a:solidFill>
                  <a:prstClr val="black"/>
                </a:solidFill>
                <a:latin typeface="Consolas" pitchFamily="49" charset="0"/>
                <a:cs typeface="Consolas" pitchFamily="49" charset="0"/>
              </a:rPr>
              <a:t>    </a:t>
            </a:r>
            <a:r>
              <a:rPr lang="en-US" sz="1400" dirty="0">
                <a:solidFill>
                  <a:srgbClr val="0000FF"/>
                </a:solidFill>
                <a:latin typeface="Consolas" pitchFamily="49" charset="0"/>
                <a:cs typeface="Consolas" pitchFamily="49" charset="0"/>
              </a:rPr>
              <a:t>int</a:t>
            </a:r>
            <a:r>
              <a:rPr lang="en-US" sz="1400" dirty="0">
                <a:solidFill>
                  <a:prstClr val="black"/>
                </a:solidFill>
                <a:latin typeface="Consolas" pitchFamily="49" charset="0"/>
                <a:cs typeface="Consolas" pitchFamily="49" charset="0"/>
              </a:rPr>
              <a:t> size = </a:t>
            </a:r>
            <a:r>
              <a:rPr lang="en-US" sz="1400" dirty="0" err="1">
                <a:solidFill>
                  <a:prstClr val="black"/>
                </a:solidFill>
                <a:latin typeface="Consolas" pitchFamily="49" charset="0"/>
                <a:cs typeface="Consolas" pitchFamily="49" charset="0"/>
              </a:rPr>
              <a:t>Mdevice.width</a:t>
            </a:r>
            <a:r>
              <a:rPr lang="en-US" sz="1400" dirty="0">
                <a:solidFill>
                  <a:prstClr val="black"/>
                </a:solidFill>
                <a:latin typeface="Consolas" pitchFamily="49" charset="0"/>
                <a:cs typeface="Consolas" pitchFamily="49" charset="0"/>
              </a:rPr>
              <a:t> * </a:t>
            </a:r>
            <a:r>
              <a:rPr lang="en-US" sz="1400" dirty="0" err="1">
                <a:solidFill>
                  <a:prstClr val="black"/>
                </a:solidFill>
                <a:latin typeface="Consolas" pitchFamily="49" charset="0"/>
                <a:cs typeface="Consolas" pitchFamily="49" charset="0"/>
              </a:rPr>
              <a:t>Mdevice.height</a:t>
            </a:r>
            <a:r>
              <a:rPr lang="en-US" sz="1400" dirty="0">
                <a:solidFill>
                  <a:prstClr val="black"/>
                </a:solidFill>
                <a:latin typeface="Consolas" pitchFamily="49" charset="0"/>
                <a:cs typeface="Consolas" pitchFamily="49" charset="0"/>
              </a:rPr>
              <a:t> * </a:t>
            </a:r>
            <a:r>
              <a:rPr lang="en-US" sz="1400" dirty="0" err="1">
                <a:solidFill>
                  <a:srgbClr val="0000FF"/>
                </a:solidFill>
                <a:latin typeface="Consolas" pitchFamily="49" charset="0"/>
                <a:cs typeface="Consolas" pitchFamily="49" charset="0"/>
              </a:rPr>
              <a:t>sizeof</a:t>
            </a:r>
            <a:r>
              <a:rPr lang="en-US" sz="1400" dirty="0">
                <a:solidFill>
                  <a:prstClr val="black"/>
                </a:solidFill>
                <a:latin typeface="Consolas" pitchFamily="49" charset="0"/>
                <a:cs typeface="Consolas" pitchFamily="49" charset="0"/>
              </a:rPr>
              <a:t>(</a:t>
            </a:r>
            <a:r>
              <a:rPr lang="en-US" sz="1400" dirty="0">
                <a:solidFill>
                  <a:srgbClr val="0000FF"/>
                </a:solidFill>
                <a:latin typeface="Consolas" pitchFamily="49" charset="0"/>
                <a:cs typeface="Consolas" pitchFamily="49" charset="0"/>
              </a:rPr>
              <a:t>float</a:t>
            </a:r>
            <a:r>
              <a:rPr lang="en-US" sz="1400" dirty="0">
                <a:solidFill>
                  <a:prstClr val="black"/>
                </a:solidFill>
                <a:latin typeface="Consolas" pitchFamily="49" charset="0"/>
                <a:cs typeface="Consolas" pitchFamily="49" charset="0"/>
              </a:rPr>
              <a:t>);</a:t>
            </a:r>
          </a:p>
          <a:p>
            <a:pPr lvl="0"/>
            <a:r>
              <a:rPr lang="en-US" sz="1400" dirty="0">
                <a:solidFill>
                  <a:prstClr val="black"/>
                </a:solidFill>
                <a:latin typeface="Consolas" pitchFamily="49" charset="0"/>
                <a:cs typeface="Consolas" pitchFamily="49" charset="0"/>
              </a:rPr>
              <a:t>    </a:t>
            </a:r>
            <a:r>
              <a:rPr lang="en-US" sz="1400" dirty="0" err="1">
                <a:solidFill>
                  <a:srgbClr val="FF00FF"/>
                </a:solidFill>
                <a:latin typeface="Consolas" pitchFamily="49" charset="0"/>
                <a:cs typeface="Consolas" pitchFamily="49" charset="0"/>
              </a:rPr>
              <a:t>cudaMemcpy</a:t>
            </a:r>
            <a:r>
              <a:rPr lang="en-US" sz="1400" dirty="0">
                <a:solidFill>
                  <a:prstClr val="black"/>
                </a:solidFill>
                <a:latin typeface="Consolas" pitchFamily="49" charset="0"/>
                <a:cs typeface="Consolas" pitchFamily="49" charset="0"/>
              </a:rPr>
              <a:t>(</a:t>
            </a:r>
            <a:r>
              <a:rPr lang="en-US" sz="1400" dirty="0" err="1">
                <a:solidFill>
                  <a:prstClr val="black"/>
                </a:solidFill>
                <a:latin typeface="Consolas" pitchFamily="49" charset="0"/>
                <a:cs typeface="Consolas" pitchFamily="49" charset="0"/>
              </a:rPr>
              <a:t>Mhost.elements</a:t>
            </a:r>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Mdevice.elements</a:t>
            </a:r>
            <a:r>
              <a:rPr lang="en-US" sz="1400" dirty="0">
                <a:solidFill>
                  <a:prstClr val="black"/>
                </a:solidFill>
                <a:latin typeface="Consolas" pitchFamily="49" charset="0"/>
                <a:cs typeface="Consolas" pitchFamily="49" charset="0"/>
              </a:rPr>
              <a:t>, size, </a:t>
            </a:r>
            <a:r>
              <a:rPr lang="en-US" sz="1400" dirty="0" err="1">
                <a:solidFill>
                  <a:prstClr val="black"/>
                </a:solidFill>
                <a:latin typeface="Consolas" pitchFamily="49" charset="0"/>
                <a:cs typeface="Consolas" pitchFamily="49" charset="0"/>
              </a:rPr>
              <a:t>cudaMemcpy</a:t>
            </a:r>
            <a:r>
              <a:rPr lang="en-US" sz="1400" dirty="0" err="1">
                <a:solidFill>
                  <a:srgbClr val="0070C0"/>
                </a:solidFill>
                <a:latin typeface="Consolas" pitchFamily="49" charset="0"/>
                <a:cs typeface="Consolas" pitchFamily="49" charset="0"/>
              </a:rPr>
              <a:t>DeviceToHost</a:t>
            </a:r>
            <a:r>
              <a:rPr lang="en-US" sz="1400" dirty="0">
                <a:solidFill>
                  <a:prstClr val="black"/>
                </a:solidFill>
                <a:latin typeface="Consolas" pitchFamily="49" charset="0"/>
                <a:cs typeface="Consolas" pitchFamily="49" charset="0"/>
              </a:rPr>
              <a:t>);</a:t>
            </a:r>
          </a:p>
          <a:p>
            <a:pPr lvl="0"/>
            <a:r>
              <a:rPr lang="en-US" sz="1400" dirty="0">
                <a:solidFill>
                  <a:prstClr val="black"/>
                </a:solidFill>
                <a:latin typeface="Consolas" pitchFamily="49" charset="0"/>
                <a:cs typeface="Consolas" pitchFamily="49" charset="0"/>
              </a:rPr>
              <a:t>}</a:t>
            </a:r>
          </a:p>
          <a:p>
            <a:pPr lvl="0"/>
            <a:endParaRPr lang="en-US" sz="1400" dirty="0">
              <a:solidFill>
                <a:srgbClr val="008000"/>
              </a:solidFill>
              <a:latin typeface="Consolas" pitchFamily="49" charset="0"/>
              <a:cs typeface="Consolas" pitchFamily="49" charset="0"/>
            </a:endParaRPr>
          </a:p>
          <a:p>
            <a:pPr lvl="0"/>
            <a:r>
              <a:rPr lang="en-US" sz="1400" dirty="0">
                <a:solidFill>
                  <a:srgbClr val="008000"/>
                </a:solidFill>
                <a:latin typeface="Consolas" pitchFamily="49" charset="0"/>
                <a:cs typeface="Consolas" pitchFamily="49" charset="0"/>
              </a:rPr>
              <a:t>// Free a device matrix.</a:t>
            </a:r>
          </a:p>
          <a:p>
            <a:pPr lvl="0"/>
            <a:r>
              <a:rPr lang="en-US" sz="1400" dirty="0">
                <a:solidFill>
                  <a:srgbClr val="0000FF"/>
                </a:solidFill>
                <a:latin typeface="Consolas" pitchFamily="49" charset="0"/>
                <a:cs typeface="Consolas" pitchFamily="49" charset="0"/>
              </a:rPr>
              <a:t>void</a:t>
            </a:r>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FreeDeviceMatrix</a:t>
            </a:r>
            <a:r>
              <a:rPr lang="en-US" sz="1400" dirty="0">
                <a:solidFill>
                  <a:prstClr val="black"/>
                </a:solidFill>
                <a:latin typeface="Consolas" pitchFamily="49" charset="0"/>
                <a:cs typeface="Consolas" pitchFamily="49" charset="0"/>
              </a:rPr>
              <a:t>(Matrix M) {</a:t>
            </a:r>
          </a:p>
          <a:p>
            <a:pPr lvl="0"/>
            <a:r>
              <a:rPr lang="en-US" sz="1400" dirty="0">
                <a:solidFill>
                  <a:prstClr val="black"/>
                </a:solidFill>
                <a:latin typeface="Consolas" pitchFamily="49" charset="0"/>
                <a:cs typeface="Consolas" pitchFamily="49" charset="0"/>
              </a:rPr>
              <a:t>    </a:t>
            </a:r>
            <a:r>
              <a:rPr lang="en-US" sz="1400" dirty="0" err="1">
                <a:solidFill>
                  <a:srgbClr val="FF00FF"/>
                </a:solidFill>
                <a:latin typeface="Consolas" pitchFamily="49" charset="0"/>
                <a:cs typeface="Consolas" pitchFamily="49" charset="0"/>
              </a:rPr>
              <a:t>cudaFree</a:t>
            </a:r>
            <a:r>
              <a:rPr lang="en-US" sz="1400" dirty="0">
                <a:solidFill>
                  <a:prstClr val="black"/>
                </a:solidFill>
                <a:latin typeface="Consolas" pitchFamily="49" charset="0"/>
                <a:cs typeface="Consolas" pitchFamily="49" charset="0"/>
              </a:rPr>
              <a:t>(</a:t>
            </a:r>
            <a:r>
              <a:rPr lang="en-US" sz="1400" dirty="0" err="1">
                <a:solidFill>
                  <a:prstClr val="black"/>
                </a:solidFill>
                <a:latin typeface="Consolas" pitchFamily="49" charset="0"/>
                <a:cs typeface="Consolas" pitchFamily="49" charset="0"/>
              </a:rPr>
              <a:t>M.elements</a:t>
            </a:r>
            <a:r>
              <a:rPr lang="en-US" sz="1400" dirty="0">
                <a:solidFill>
                  <a:prstClr val="black"/>
                </a:solidFill>
                <a:latin typeface="Consolas" pitchFamily="49" charset="0"/>
                <a:cs typeface="Consolas" pitchFamily="49" charset="0"/>
              </a:rPr>
              <a:t>);</a:t>
            </a:r>
          </a:p>
          <a:p>
            <a:pPr lvl="0"/>
            <a:r>
              <a:rPr lang="en-US" sz="1400" dirty="0">
                <a:solidFill>
                  <a:prstClr val="black"/>
                </a:solidFill>
                <a:latin typeface="Consolas" pitchFamily="49" charset="0"/>
                <a:cs typeface="Consolas" pitchFamily="49" charset="0"/>
              </a:rPr>
              <a:t>}</a:t>
            </a:r>
          </a:p>
          <a:p>
            <a:pPr lvl="0"/>
            <a:r>
              <a:rPr lang="en-US" sz="1400" dirty="0">
                <a:solidFill>
                  <a:srgbClr val="0000FF"/>
                </a:solidFill>
                <a:latin typeface="Consolas" pitchFamily="49" charset="0"/>
                <a:cs typeface="Consolas" pitchFamily="49" charset="0"/>
              </a:rPr>
              <a:t>void</a:t>
            </a:r>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FreeMatrix</a:t>
            </a:r>
            <a:r>
              <a:rPr lang="en-US" sz="1400" dirty="0">
                <a:solidFill>
                  <a:prstClr val="black"/>
                </a:solidFill>
                <a:latin typeface="Consolas" pitchFamily="49" charset="0"/>
                <a:cs typeface="Consolas" pitchFamily="49" charset="0"/>
              </a:rPr>
              <a:t>(Matrix M) {</a:t>
            </a:r>
          </a:p>
          <a:p>
            <a:pPr lvl="0"/>
            <a:r>
              <a:rPr lang="en-US" sz="1400" dirty="0">
                <a:solidFill>
                  <a:prstClr val="black"/>
                </a:solidFill>
                <a:latin typeface="Consolas" pitchFamily="49" charset="0"/>
                <a:cs typeface="Consolas" pitchFamily="49" charset="0"/>
              </a:rPr>
              <a:t>    free(</a:t>
            </a:r>
            <a:r>
              <a:rPr lang="en-US" sz="1400" dirty="0" err="1">
                <a:solidFill>
                  <a:prstClr val="black"/>
                </a:solidFill>
                <a:latin typeface="Consolas" pitchFamily="49" charset="0"/>
                <a:cs typeface="Consolas" pitchFamily="49" charset="0"/>
              </a:rPr>
              <a:t>M.elements</a:t>
            </a:r>
            <a:r>
              <a:rPr lang="en-US" sz="1400" dirty="0">
                <a:solidFill>
                  <a:prstClr val="black"/>
                </a:solidFill>
                <a:latin typeface="Consolas" pitchFamily="49" charset="0"/>
                <a:cs typeface="Consolas" pitchFamily="49" charset="0"/>
              </a:rPr>
              <a:t>);</a:t>
            </a:r>
          </a:p>
          <a:p>
            <a:pPr lvl="0"/>
            <a:r>
              <a:rPr lang="en-US" sz="1400" dirty="0">
                <a:solidFill>
                  <a:prstClr val="black"/>
                </a:solidFill>
                <a:latin typeface="Consolas" pitchFamily="49" charset="0"/>
                <a:cs typeface="Consolas" pitchFamily="49" charset="0"/>
              </a:rPr>
              <a:t>}</a:t>
            </a:r>
          </a:p>
        </p:txBody>
      </p:sp>
      <mc:AlternateContent xmlns:mc="http://schemas.openxmlformats.org/markup-compatibility/2006" xmlns:a14="http://schemas.microsoft.com/office/drawing/2010/main">
        <mc:Choice Requires="a14">
          <p:sp>
            <p:nvSpPr>
              <p:cNvPr id="7" name="Rectangle 7"/>
              <p:cNvSpPr>
                <a:spLocks noChangeArrowheads="1"/>
              </p:cNvSpPr>
              <p:nvPr/>
            </p:nvSpPr>
            <p:spPr bwMode="auto">
              <a:xfrm>
                <a:off x="179615" y="6550957"/>
                <a:ext cx="676788" cy="246221"/>
              </a:xfrm>
              <a:prstGeom prst="rect">
                <a:avLst/>
              </a:prstGeom>
              <a:noFill/>
              <a:ln w="9525">
                <a:noFill/>
                <a:miter lim="800000"/>
                <a:headEnd/>
                <a:tailEnd/>
              </a:ln>
              <a:effectLst/>
            </p:spPr>
            <p:txBody>
              <a:bodyPr wrap="none">
                <a:spAutoFit/>
              </a:bodyPr>
              <a:lstStyle/>
              <a:p>
                <a:r>
                  <a:rPr lang="en-US" sz="1000" dirty="0">
                    <a:latin typeface="Arial" pitchFamily="34" charset="0"/>
                  </a:rPr>
                  <a:t>[UIUC]</a:t>
                </a:r>
                <a14:m>
                  <m:oMath xmlns:m="http://schemas.openxmlformats.org/officeDocument/2006/math">
                    <m:r>
                      <a:rPr lang="en-US" sz="1000" b="0" i="1" smtClean="0">
                        <a:latin typeface="Cambria Math" panose="02040503050406030204" pitchFamily="18" charset="0"/>
                      </a:rPr>
                      <m:t>→</m:t>
                    </m:r>
                  </m:oMath>
                </a14:m>
                <a:endParaRPr lang="en-US" sz="1000" dirty="0">
                  <a:latin typeface="Arial" pitchFamily="34" charset="0"/>
                </a:endParaRPr>
              </a:p>
            </p:txBody>
          </p:sp>
        </mc:Choice>
        <mc:Fallback xmlns="">
          <p:sp>
            <p:nvSpPr>
              <p:cNvPr id="7" name="Rectangle 7"/>
              <p:cNvSpPr>
                <a:spLocks noRot="1" noChangeAspect="1" noMove="1" noResize="1" noEditPoints="1" noAdjustHandles="1" noChangeArrowheads="1" noChangeShapeType="1" noTextEdit="1"/>
              </p:cNvSpPr>
              <p:nvPr/>
            </p:nvSpPr>
            <p:spPr bwMode="auto">
              <a:xfrm>
                <a:off x="179615" y="6550957"/>
                <a:ext cx="676788" cy="246221"/>
              </a:xfrm>
              <a:prstGeom prst="rect">
                <a:avLst/>
              </a:prstGeom>
              <a:blipFill>
                <a:blip r:embed="rId3"/>
                <a:stretch>
                  <a:fillRect t="-2500" b="-10000"/>
                </a:stretch>
              </a:blipFill>
              <a:ln w="9525">
                <a:noFill/>
                <a:miter lim="800000"/>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8602500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Before Moving On…</a:t>
            </a:r>
            <a:br>
              <a:rPr lang="en-US" dirty="0"/>
            </a:br>
            <a:r>
              <a:rPr lang="en-US" sz="2000" dirty="0"/>
              <a:t>[Some Words of Wisdom]</a:t>
            </a:r>
            <a:endParaRPr lang="en-US" dirty="0"/>
          </a:p>
        </p:txBody>
      </p:sp>
      <p:sp>
        <p:nvSpPr>
          <p:cNvPr id="3" name="Content Placeholder 2"/>
          <p:cNvSpPr>
            <a:spLocks noGrp="1"/>
          </p:cNvSpPr>
          <p:nvPr>
            <p:ph idx="1"/>
          </p:nvPr>
        </p:nvSpPr>
        <p:spPr/>
        <p:txBody>
          <a:bodyPr/>
          <a:lstStyle/>
          <a:p>
            <a:endParaRPr lang="en-US" dirty="0"/>
          </a:p>
          <a:p>
            <a:r>
              <a:rPr lang="en-US" dirty="0"/>
              <a:t>In GPU computing you use as many threads as data items (tasks, jobs) you have to perform</a:t>
            </a:r>
          </a:p>
          <a:p>
            <a:pPr lvl="1"/>
            <a:r>
              <a:rPr lang="en-US" dirty="0"/>
              <a:t>This replaces the purpose in life of the “</a:t>
            </a:r>
            <a:r>
              <a:rPr lang="en-US" dirty="0">
                <a:latin typeface="Courier New" panose="02070309020205020404" pitchFamily="49" charset="0"/>
                <a:cs typeface="Courier New" panose="02070309020205020404" pitchFamily="49" charset="0"/>
              </a:rPr>
              <a:t>for</a:t>
            </a:r>
            <a:r>
              <a:rPr lang="en-US" dirty="0"/>
              <a:t>” loop</a:t>
            </a:r>
          </a:p>
          <a:p>
            <a:pPr lvl="1"/>
            <a:r>
              <a:rPr lang="en-US" dirty="0"/>
              <a:t>Number of threads &amp; blocks is established at run-time</a:t>
            </a:r>
          </a:p>
          <a:p>
            <a:pPr lvl="1"/>
            <a:endParaRPr lang="en-US" sz="1900" dirty="0"/>
          </a:p>
          <a:p>
            <a:pPr lvl="1"/>
            <a:endParaRPr lang="en-US" sz="1900" dirty="0"/>
          </a:p>
          <a:p>
            <a:r>
              <a:rPr lang="en-US" dirty="0"/>
              <a:t>In many cases, the rule is </a:t>
            </a:r>
            <a:r>
              <a:rPr lang="en-US" dirty="0">
                <a:solidFill>
                  <a:srgbClr val="0070C0"/>
                </a:solidFill>
              </a:rPr>
              <a:t>Number of threads = Number of data items</a:t>
            </a:r>
          </a:p>
          <a:p>
            <a:pPr lvl="1"/>
            <a:r>
              <a:rPr lang="en-US" dirty="0"/>
              <a:t>You’ll have to come up with a rule to match a thread to data item that this thread needs to process</a:t>
            </a:r>
          </a:p>
          <a:p>
            <a:pPr lvl="1"/>
            <a:r>
              <a:rPr lang="en-US" dirty="0"/>
              <a:t>Most common source of errors and frustration in GPU computing</a:t>
            </a:r>
          </a:p>
          <a:p>
            <a:pPr lvl="2"/>
            <a:r>
              <a:rPr lang="en-US" sz="1700" dirty="0"/>
              <a:t>It never fails to deliver (frustration) </a:t>
            </a:r>
          </a:p>
          <a:p>
            <a:pPr marL="344487" lvl="1" indent="0">
              <a:buNone/>
            </a:pPr>
            <a:r>
              <a:rPr lang="en-US" dirty="0"/>
              <a:t>		:-(</a:t>
            </a:r>
          </a:p>
        </p:txBody>
      </p:sp>
      <p:sp>
        <p:nvSpPr>
          <p:cNvPr id="5" name="Slide Number Placeholder 4"/>
          <p:cNvSpPr>
            <a:spLocks noGrp="1"/>
          </p:cNvSpPr>
          <p:nvPr>
            <p:ph type="sldNum" sz="quarter" idx="12"/>
          </p:nvPr>
        </p:nvSpPr>
        <p:spPr/>
        <p:txBody>
          <a:bodyPr/>
          <a:lstStyle/>
          <a:p>
            <a:fld id="{2607EFA3-406F-4E56-9DD2-4C036976C4CD}" type="slidenum">
              <a:rPr lang="en-US" altLang="en-US" smtClean="0"/>
              <a:pPr/>
              <a:t>17</a:t>
            </a:fld>
            <a:endParaRPr lang="en-US" altLang="en-US" dirty="0"/>
          </a:p>
        </p:txBody>
      </p:sp>
    </p:spTree>
    <p:extLst>
      <p:ext uri="{BB962C8B-B14F-4D97-AF65-F5344CB8AC3E}">
        <p14:creationId xmlns:p14="http://schemas.microsoft.com/office/powerpoint/2010/main" val="3235243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900" dirty="0">
                <a:solidFill>
                  <a:prstClr val="white"/>
                </a:solidFill>
              </a:rPr>
              <a:t>CUDA, Another Example (1/2)</a:t>
            </a:r>
            <a:br>
              <a:rPr lang="en-US" sz="2900" dirty="0">
                <a:solidFill>
                  <a:prstClr val="white"/>
                </a:solidFill>
              </a:rPr>
            </a:br>
            <a:r>
              <a:rPr lang="en-US" sz="2000" dirty="0">
                <a:solidFill>
                  <a:prstClr val="white"/>
                </a:solidFill>
              </a:rPr>
              <a:t>[</a:t>
            </a:r>
            <a:r>
              <a:rPr lang="en-US" sz="2000" dirty="0">
                <a:solidFill>
                  <a:srgbClr val="FFC000"/>
                </a:solidFill>
              </a:rPr>
              <a:t>Highlighted aspect: a thread figuring out its work order</a:t>
            </a:r>
            <a:r>
              <a:rPr lang="en-US" sz="2000" dirty="0">
                <a:solidFill>
                  <a:prstClr val="white"/>
                </a:solidFill>
              </a:rPr>
              <a:t>]</a:t>
            </a:r>
            <a:endParaRPr lang="en-US" sz="3200" dirty="0"/>
          </a:p>
        </p:txBody>
      </p:sp>
      <p:sp>
        <p:nvSpPr>
          <p:cNvPr id="6" name="Slide Number Placeholder 5"/>
          <p:cNvSpPr>
            <a:spLocks noGrp="1"/>
          </p:cNvSpPr>
          <p:nvPr>
            <p:ph type="sldNum" sz="quarter" idx="12"/>
          </p:nvPr>
        </p:nvSpPr>
        <p:spPr/>
        <p:txBody>
          <a:bodyPr/>
          <a:lstStyle/>
          <a:p>
            <a:fld id="{2607EFA3-406F-4E56-9DD2-4C036976C4CD}" type="slidenum">
              <a:rPr lang="en-US" altLang="en-US" smtClean="0"/>
              <a:pPr/>
              <a:t>18</a:t>
            </a:fld>
            <a:endParaRPr lang="en-US" altLang="en-US" dirty="0"/>
          </a:p>
        </p:txBody>
      </p:sp>
      <p:sp>
        <p:nvSpPr>
          <p:cNvPr id="3" name="Content Placeholder 2"/>
          <p:cNvSpPr>
            <a:spLocks noGrp="1"/>
          </p:cNvSpPr>
          <p:nvPr>
            <p:ph idx="4294967295"/>
          </p:nvPr>
        </p:nvSpPr>
        <p:spPr>
          <a:xfrm>
            <a:off x="0" y="1295400"/>
            <a:ext cx="8229600" cy="436563"/>
          </a:xfrm>
        </p:spPr>
        <p:txBody>
          <a:bodyPr/>
          <a:lstStyle/>
          <a:p>
            <a:r>
              <a:rPr lang="en-US" sz="2000" dirty="0"/>
              <a:t>Multiply, pairwise, two arrays of 3 million integers</a:t>
            </a:r>
          </a:p>
        </p:txBody>
      </p:sp>
      <p:sp>
        <p:nvSpPr>
          <p:cNvPr id="4" name="Rectangle 3"/>
          <p:cNvSpPr/>
          <p:nvPr/>
        </p:nvSpPr>
        <p:spPr>
          <a:xfrm>
            <a:off x="1968305" y="1905001"/>
            <a:ext cx="8229600" cy="4552015"/>
          </a:xfrm>
          <a:prstGeom prst="rect">
            <a:avLst/>
          </a:prstGeom>
          <a:solidFill>
            <a:schemeClr val="bg1">
              <a:lumMod val="95000"/>
            </a:schemeClr>
          </a:solidFill>
          <a:ln>
            <a:solidFill>
              <a:schemeClr val="tx1"/>
            </a:solidFill>
          </a:ln>
        </p:spPr>
        <p:txBody>
          <a:bodyPr wrap="square">
            <a:spAutoFit/>
          </a:bodyPr>
          <a:lstStyle/>
          <a:p>
            <a:pPr marL="342900" indent="-342900">
              <a:lnSpc>
                <a:spcPct val="115000"/>
              </a:lnSpc>
              <a:buSzPts val="600"/>
              <a:buFont typeface="Calibri" panose="020F0502020204030204" pitchFamily="34" charset="0"/>
              <a:buAutoNum type="arabicPeriod"/>
            </a:pPr>
            <a:r>
              <a:rPr lang="en-US" sz="12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int</a:t>
            </a:r>
            <a:r>
              <a:rPr lang="en-US" sz="1200" dirty="0">
                <a:latin typeface="Consolas" panose="020B0609020204030204" pitchFamily="49" charset="0"/>
                <a:ea typeface="Calibri" panose="020F0502020204030204" pitchFamily="34" charset="0"/>
                <a:cs typeface="Times New Roman" panose="02020603050405020304" pitchFamily="18" charset="0"/>
              </a:rPr>
              <a:t> main(</a:t>
            </a:r>
            <a:r>
              <a:rPr lang="en-US" sz="12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int</a:t>
            </a:r>
            <a:r>
              <a:rPr lang="en-US" sz="1200" dirty="0">
                <a:latin typeface="Consolas" panose="020B0609020204030204" pitchFamily="49" charset="0"/>
                <a:ea typeface="Calibri" panose="020F0502020204030204" pitchFamily="34" charset="0"/>
                <a:cs typeface="Times New Roman" panose="02020603050405020304" pitchFamily="18" charset="0"/>
              </a:rPr>
              <a:t> </a:t>
            </a:r>
            <a:r>
              <a:rPr lang="en-US" sz="1200" dirty="0" err="1">
                <a:latin typeface="Consolas" panose="020B0609020204030204" pitchFamily="49" charset="0"/>
                <a:ea typeface="Calibri" panose="020F0502020204030204" pitchFamily="34" charset="0"/>
                <a:cs typeface="Times New Roman" panose="02020603050405020304" pitchFamily="18" charset="0"/>
              </a:rPr>
              <a:t>argc</a:t>
            </a:r>
            <a:r>
              <a:rPr lang="en-US" sz="1200" dirty="0">
                <a:latin typeface="Consolas" panose="020B0609020204030204" pitchFamily="49" charset="0"/>
                <a:ea typeface="Calibri" panose="020F0502020204030204" pitchFamily="34" charset="0"/>
                <a:cs typeface="Times New Roman" panose="02020603050405020304" pitchFamily="18" charset="0"/>
              </a:rPr>
              <a:t>, </a:t>
            </a:r>
            <a:r>
              <a:rPr lang="en-US" sz="12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char</a:t>
            </a:r>
            <a:r>
              <a:rPr lang="en-US" sz="1200" dirty="0">
                <a:latin typeface="Consolas" panose="020B0609020204030204" pitchFamily="49" charset="0"/>
                <a:ea typeface="Calibri" panose="020F0502020204030204" pitchFamily="34" charset="0"/>
                <a:cs typeface="Times New Roman" panose="02020603050405020304" pitchFamily="18" charset="0"/>
              </a:rPr>
              <a:t>* </a:t>
            </a:r>
            <a:r>
              <a:rPr lang="en-US" sz="1200" dirty="0" err="1">
                <a:latin typeface="Consolas" panose="020B0609020204030204" pitchFamily="49" charset="0"/>
                <a:ea typeface="Calibri" panose="020F0502020204030204" pitchFamily="34" charset="0"/>
                <a:cs typeface="Times New Roman" panose="02020603050405020304" pitchFamily="18" charset="0"/>
              </a:rPr>
              <a:t>argv</a:t>
            </a:r>
            <a:r>
              <a:rPr lang="en-US" sz="1200" dirty="0">
                <a:latin typeface="Consolas" panose="020B0609020204030204" pitchFamily="49" charset="0"/>
                <a:ea typeface="Calibri" panose="020F0502020204030204" pitchFamily="34"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15000"/>
              </a:lnSpc>
              <a:buSzPts val="600"/>
              <a:buFont typeface="Calibri" panose="020F0502020204030204" pitchFamily="34" charset="0"/>
              <a:buAutoNum type="arabicPeriod"/>
            </a:pPr>
            <a:r>
              <a:rPr lang="en-US" sz="1200" dirty="0">
                <a:latin typeface="Consolas" panose="020B0609020204030204" pitchFamily="49" charset="0"/>
                <a:ea typeface="Calibri" panose="020F0502020204030204" pitchFamily="34" charset="0"/>
                <a:cs typeface="Times New Roman" panose="02020603050405020304" pitchFamily="18"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15000"/>
              </a:lnSpc>
              <a:buSzPts val="600"/>
              <a:buFont typeface="Calibri" panose="020F0502020204030204" pitchFamily="34" charset="0"/>
              <a:buAutoNum type="arabicPeriod"/>
            </a:pPr>
            <a:r>
              <a:rPr lang="en-US" sz="1200" dirty="0">
                <a:latin typeface="Consolas" panose="020B0609020204030204" pitchFamily="49" charset="0"/>
                <a:ea typeface="Calibri" panose="020F0502020204030204" pitchFamily="34" charset="0"/>
                <a:cs typeface="Times New Roman" panose="02020603050405020304" pitchFamily="18" charset="0"/>
              </a:rPr>
              <a:t>    </a:t>
            </a:r>
            <a:r>
              <a:rPr lang="en-US" sz="12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const</a:t>
            </a:r>
            <a:r>
              <a:rPr lang="en-US" sz="1200" dirty="0">
                <a:latin typeface="Consolas" panose="020B0609020204030204" pitchFamily="49" charset="0"/>
                <a:ea typeface="Calibri" panose="020F0502020204030204" pitchFamily="34" charset="0"/>
                <a:cs typeface="Times New Roman" panose="02020603050405020304" pitchFamily="18" charset="0"/>
              </a:rPr>
              <a:t> </a:t>
            </a:r>
            <a:r>
              <a:rPr lang="en-US" sz="12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int</a:t>
            </a:r>
            <a:r>
              <a:rPr lang="en-US" sz="1200" dirty="0">
                <a:latin typeface="Consolas" panose="020B0609020204030204" pitchFamily="49" charset="0"/>
                <a:ea typeface="Calibri" panose="020F0502020204030204" pitchFamily="34" charset="0"/>
                <a:cs typeface="Times New Roman" panose="02020603050405020304" pitchFamily="18" charset="0"/>
              </a:rPr>
              <a:t> </a:t>
            </a:r>
            <a:r>
              <a:rPr lang="en-US" sz="1200" dirty="0" err="1">
                <a:latin typeface="Consolas" panose="020B0609020204030204" pitchFamily="49" charset="0"/>
                <a:ea typeface="Calibri" panose="020F0502020204030204" pitchFamily="34" charset="0"/>
                <a:cs typeface="Times New Roman" panose="02020603050405020304" pitchFamily="18" charset="0"/>
              </a:rPr>
              <a:t>arraySize</a:t>
            </a:r>
            <a:r>
              <a:rPr lang="en-US" sz="1200" dirty="0">
                <a:latin typeface="Consolas" panose="020B0609020204030204" pitchFamily="49" charset="0"/>
                <a:ea typeface="Calibri" panose="020F0502020204030204" pitchFamily="34" charset="0"/>
                <a:cs typeface="Times New Roman" panose="02020603050405020304" pitchFamily="18" charset="0"/>
              </a:rPr>
              <a:t> = 3000000;</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15000"/>
              </a:lnSpc>
              <a:buSzPts val="600"/>
              <a:buFont typeface="Calibri" panose="020F0502020204030204" pitchFamily="34" charset="0"/>
              <a:buAutoNum type="arabicPeriod"/>
            </a:pPr>
            <a:r>
              <a:rPr lang="en-US" sz="1200" dirty="0">
                <a:latin typeface="Consolas" panose="020B0609020204030204" pitchFamily="49" charset="0"/>
                <a:ea typeface="Calibri" panose="020F0502020204030204" pitchFamily="34" charset="0"/>
                <a:cs typeface="Times New Roman" panose="02020603050405020304" pitchFamily="18" charset="0"/>
              </a:rPr>
              <a:t>    </a:t>
            </a:r>
            <a:r>
              <a:rPr lang="en-US" sz="12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int</a:t>
            </a:r>
            <a:r>
              <a:rPr lang="en-US" sz="1200" dirty="0">
                <a:latin typeface="Consolas" panose="020B0609020204030204" pitchFamily="49" charset="0"/>
                <a:ea typeface="Calibri" panose="020F0502020204030204" pitchFamily="34" charset="0"/>
                <a:cs typeface="Times New Roman" panose="02020603050405020304" pitchFamily="18" charset="0"/>
              </a:rPr>
              <a:t> *</a:t>
            </a:r>
            <a:r>
              <a:rPr lang="en-US" sz="1200" dirty="0" err="1">
                <a:latin typeface="Consolas" panose="020B0609020204030204" pitchFamily="49" charset="0"/>
                <a:ea typeface="Calibri" panose="020F0502020204030204" pitchFamily="34" charset="0"/>
                <a:cs typeface="Times New Roman" panose="02020603050405020304" pitchFamily="18" charset="0"/>
              </a:rPr>
              <a:t>hA</a:t>
            </a:r>
            <a:r>
              <a:rPr lang="en-US" sz="1200" dirty="0">
                <a:latin typeface="Consolas" panose="020B0609020204030204" pitchFamily="49" charset="0"/>
                <a:ea typeface="Calibri" panose="020F0502020204030204" pitchFamily="34" charset="0"/>
                <a:cs typeface="Times New Roman" panose="02020603050405020304" pitchFamily="18" charset="0"/>
              </a:rPr>
              <a:t>, *</a:t>
            </a:r>
            <a:r>
              <a:rPr lang="en-US" sz="1200" dirty="0" err="1">
                <a:latin typeface="Consolas" panose="020B0609020204030204" pitchFamily="49" charset="0"/>
                <a:ea typeface="Calibri" panose="020F0502020204030204" pitchFamily="34" charset="0"/>
                <a:cs typeface="Times New Roman" panose="02020603050405020304" pitchFamily="18" charset="0"/>
              </a:rPr>
              <a:t>hB</a:t>
            </a:r>
            <a:r>
              <a:rPr lang="en-US" sz="1200" dirty="0">
                <a:latin typeface="Consolas" panose="020B0609020204030204" pitchFamily="49" charset="0"/>
                <a:ea typeface="Calibri" panose="020F0502020204030204" pitchFamily="34" charset="0"/>
                <a:cs typeface="Times New Roman" panose="02020603050405020304" pitchFamily="18" charset="0"/>
              </a:rPr>
              <a:t>, *</a:t>
            </a:r>
            <a:r>
              <a:rPr lang="en-US" sz="1200" dirty="0" err="1">
                <a:latin typeface="Consolas" panose="020B0609020204030204" pitchFamily="49" charset="0"/>
                <a:ea typeface="Calibri" panose="020F0502020204030204" pitchFamily="34" charset="0"/>
                <a:cs typeface="Times New Roman" panose="02020603050405020304" pitchFamily="18" charset="0"/>
              </a:rPr>
              <a:t>hC</a:t>
            </a:r>
            <a:r>
              <a:rPr lang="en-US" sz="1200" dirty="0">
                <a:latin typeface="Consolas" panose="020B0609020204030204" pitchFamily="49" charset="0"/>
                <a:ea typeface="Calibri" panose="020F0502020204030204" pitchFamily="34"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15000"/>
              </a:lnSpc>
              <a:buSzPts val="600"/>
              <a:buFont typeface="Calibri" panose="020F0502020204030204" pitchFamily="34" charset="0"/>
              <a:buAutoNum type="arabicPeriod"/>
            </a:pPr>
            <a:r>
              <a:rPr lang="en-US" sz="1200" dirty="0">
                <a:latin typeface="Consolas" panose="020B0609020204030204" pitchFamily="49" charset="0"/>
                <a:ea typeface="Calibri" panose="020F0502020204030204" pitchFamily="34" charset="0"/>
                <a:cs typeface="Times New Roman" panose="02020603050405020304" pitchFamily="18" charset="0"/>
              </a:rPr>
              <a:t>    </a:t>
            </a:r>
            <a:r>
              <a:rPr lang="en-US" sz="1200" dirty="0" err="1">
                <a:latin typeface="Consolas" panose="020B0609020204030204" pitchFamily="49" charset="0"/>
                <a:ea typeface="Calibri" panose="020F0502020204030204" pitchFamily="34" charset="0"/>
                <a:cs typeface="Times New Roman" panose="02020603050405020304" pitchFamily="18" charset="0"/>
              </a:rPr>
              <a:t>setupHost</a:t>
            </a:r>
            <a:r>
              <a:rPr lang="en-US" sz="1200" dirty="0">
                <a:latin typeface="Consolas" panose="020B0609020204030204" pitchFamily="49" charset="0"/>
                <a:ea typeface="Calibri" panose="020F0502020204030204" pitchFamily="34" charset="0"/>
                <a:cs typeface="Times New Roman" panose="02020603050405020304" pitchFamily="18" charset="0"/>
              </a:rPr>
              <a:t>(&amp;</a:t>
            </a:r>
            <a:r>
              <a:rPr lang="en-US" sz="1200" dirty="0" err="1">
                <a:latin typeface="Consolas" panose="020B0609020204030204" pitchFamily="49" charset="0"/>
                <a:ea typeface="Calibri" panose="020F0502020204030204" pitchFamily="34" charset="0"/>
                <a:cs typeface="Times New Roman" panose="02020603050405020304" pitchFamily="18" charset="0"/>
              </a:rPr>
              <a:t>hA</a:t>
            </a:r>
            <a:r>
              <a:rPr lang="en-US" sz="1200" dirty="0">
                <a:latin typeface="Consolas" panose="020B0609020204030204" pitchFamily="49" charset="0"/>
                <a:ea typeface="Calibri" panose="020F0502020204030204" pitchFamily="34" charset="0"/>
                <a:cs typeface="Times New Roman" panose="02020603050405020304" pitchFamily="18" charset="0"/>
              </a:rPr>
              <a:t>, &amp;</a:t>
            </a:r>
            <a:r>
              <a:rPr lang="en-US" sz="1200" dirty="0" err="1">
                <a:latin typeface="Consolas" panose="020B0609020204030204" pitchFamily="49" charset="0"/>
                <a:ea typeface="Calibri" panose="020F0502020204030204" pitchFamily="34" charset="0"/>
                <a:cs typeface="Times New Roman" panose="02020603050405020304" pitchFamily="18" charset="0"/>
              </a:rPr>
              <a:t>hB</a:t>
            </a:r>
            <a:r>
              <a:rPr lang="en-US" sz="1200" dirty="0">
                <a:latin typeface="Consolas" panose="020B0609020204030204" pitchFamily="49" charset="0"/>
                <a:ea typeface="Calibri" panose="020F0502020204030204" pitchFamily="34" charset="0"/>
                <a:cs typeface="Times New Roman" panose="02020603050405020304" pitchFamily="18" charset="0"/>
              </a:rPr>
              <a:t>, &amp;</a:t>
            </a:r>
            <a:r>
              <a:rPr lang="en-US" sz="1200" dirty="0" err="1">
                <a:latin typeface="Consolas" panose="020B0609020204030204" pitchFamily="49" charset="0"/>
                <a:ea typeface="Calibri" panose="020F0502020204030204" pitchFamily="34" charset="0"/>
                <a:cs typeface="Times New Roman" panose="02020603050405020304" pitchFamily="18" charset="0"/>
              </a:rPr>
              <a:t>hC</a:t>
            </a:r>
            <a:r>
              <a:rPr lang="en-US" sz="1200" dirty="0">
                <a:latin typeface="Consolas" panose="020B0609020204030204" pitchFamily="49" charset="0"/>
                <a:ea typeface="Calibri" panose="020F0502020204030204" pitchFamily="34" charset="0"/>
                <a:cs typeface="Times New Roman" panose="02020603050405020304" pitchFamily="18" charset="0"/>
              </a:rPr>
              <a:t>, </a:t>
            </a:r>
            <a:r>
              <a:rPr lang="en-US" sz="1200" dirty="0" err="1">
                <a:latin typeface="Consolas" panose="020B0609020204030204" pitchFamily="49" charset="0"/>
                <a:ea typeface="Calibri" panose="020F0502020204030204" pitchFamily="34" charset="0"/>
                <a:cs typeface="Times New Roman" panose="02020603050405020304" pitchFamily="18" charset="0"/>
              </a:rPr>
              <a:t>arraySize</a:t>
            </a:r>
            <a:r>
              <a:rPr lang="en-US" sz="1200" dirty="0">
                <a:latin typeface="Consolas" panose="020B0609020204030204" pitchFamily="49" charset="0"/>
                <a:ea typeface="Calibri" panose="020F0502020204030204" pitchFamily="34"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15000"/>
              </a:lnSpc>
              <a:buSzPts val="600"/>
              <a:buFont typeface="Calibri" panose="020F0502020204030204" pitchFamily="34" charset="0"/>
              <a:buAutoNum type="arabicPeriod"/>
            </a:pPr>
            <a:r>
              <a:rPr lang="en-US" sz="1200" dirty="0">
                <a:latin typeface="Consolas" panose="020B0609020204030204" pitchFamily="49" charset="0"/>
                <a:ea typeface="Calibri" panose="020F0502020204030204" pitchFamily="34" charset="0"/>
                <a:cs typeface="Times New Roman" panose="02020603050405020304" pitchFamily="18"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15000"/>
              </a:lnSpc>
              <a:buSzPts val="600"/>
              <a:buFont typeface="Calibri" panose="020F0502020204030204" pitchFamily="34" charset="0"/>
              <a:buAutoNum type="arabicPeriod"/>
            </a:pPr>
            <a:r>
              <a:rPr lang="en-US" sz="1200" dirty="0">
                <a:latin typeface="Consolas" panose="020B0609020204030204" pitchFamily="49" charset="0"/>
                <a:ea typeface="Calibri" panose="020F0502020204030204" pitchFamily="34" charset="0"/>
                <a:cs typeface="Times New Roman" panose="02020603050405020304" pitchFamily="18" charset="0"/>
              </a:rPr>
              <a:t>    </a:t>
            </a:r>
            <a:r>
              <a:rPr lang="en-US" sz="12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int</a:t>
            </a:r>
            <a:r>
              <a:rPr lang="en-US" sz="1200" dirty="0">
                <a:latin typeface="Consolas" panose="020B0609020204030204" pitchFamily="49" charset="0"/>
                <a:ea typeface="Calibri" panose="020F0502020204030204" pitchFamily="34" charset="0"/>
                <a:cs typeface="Times New Roman" panose="02020603050405020304" pitchFamily="18" charset="0"/>
              </a:rPr>
              <a:t> *</a:t>
            </a:r>
            <a:r>
              <a:rPr lang="en-US" sz="1200" dirty="0" err="1">
                <a:latin typeface="Consolas" panose="020B0609020204030204" pitchFamily="49" charset="0"/>
                <a:ea typeface="Calibri" panose="020F0502020204030204" pitchFamily="34" charset="0"/>
                <a:cs typeface="Times New Roman" panose="02020603050405020304" pitchFamily="18" charset="0"/>
              </a:rPr>
              <a:t>dA</a:t>
            </a:r>
            <a:r>
              <a:rPr lang="en-US" sz="1200" dirty="0">
                <a:latin typeface="Consolas" panose="020B0609020204030204" pitchFamily="49" charset="0"/>
                <a:ea typeface="Calibri" panose="020F0502020204030204" pitchFamily="34" charset="0"/>
                <a:cs typeface="Times New Roman" panose="02020603050405020304" pitchFamily="18" charset="0"/>
              </a:rPr>
              <a:t>, *dB, *</a:t>
            </a:r>
            <a:r>
              <a:rPr lang="en-US" sz="1200" dirty="0" err="1">
                <a:latin typeface="Consolas" panose="020B0609020204030204" pitchFamily="49" charset="0"/>
                <a:ea typeface="Calibri" panose="020F0502020204030204" pitchFamily="34" charset="0"/>
                <a:cs typeface="Times New Roman" panose="02020603050405020304" pitchFamily="18" charset="0"/>
              </a:rPr>
              <a:t>dC</a:t>
            </a:r>
            <a:r>
              <a:rPr lang="en-US" sz="1200" dirty="0">
                <a:latin typeface="Consolas" panose="020B0609020204030204" pitchFamily="49" charset="0"/>
                <a:ea typeface="Calibri" panose="020F0502020204030204" pitchFamily="34"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15000"/>
              </a:lnSpc>
              <a:buSzPts val="600"/>
              <a:buFont typeface="Calibri" panose="020F0502020204030204" pitchFamily="34" charset="0"/>
              <a:buAutoNum type="arabicPeriod"/>
            </a:pPr>
            <a:r>
              <a:rPr lang="en-US" sz="1200" dirty="0">
                <a:latin typeface="Consolas" panose="020B0609020204030204" pitchFamily="49" charset="0"/>
                <a:ea typeface="Calibri" panose="020F0502020204030204" pitchFamily="34" charset="0"/>
                <a:cs typeface="Times New Roman" panose="02020603050405020304" pitchFamily="18" charset="0"/>
              </a:rPr>
              <a:t>    </a:t>
            </a:r>
            <a:r>
              <a:rPr lang="en-US" sz="1200" dirty="0" err="1">
                <a:latin typeface="Consolas" panose="020B0609020204030204" pitchFamily="49" charset="0"/>
                <a:ea typeface="Calibri" panose="020F0502020204030204" pitchFamily="34" charset="0"/>
                <a:cs typeface="Times New Roman" panose="02020603050405020304" pitchFamily="18" charset="0"/>
              </a:rPr>
              <a:t>setupDevice</a:t>
            </a:r>
            <a:r>
              <a:rPr lang="en-US" sz="1200" dirty="0">
                <a:latin typeface="Consolas" panose="020B0609020204030204" pitchFamily="49" charset="0"/>
                <a:ea typeface="Calibri" panose="020F0502020204030204" pitchFamily="34" charset="0"/>
                <a:cs typeface="Times New Roman" panose="02020603050405020304" pitchFamily="18" charset="0"/>
              </a:rPr>
              <a:t>(&amp;</a:t>
            </a:r>
            <a:r>
              <a:rPr lang="en-US" sz="1200" dirty="0" err="1">
                <a:latin typeface="Consolas" panose="020B0609020204030204" pitchFamily="49" charset="0"/>
                <a:ea typeface="Calibri" panose="020F0502020204030204" pitchFamily="34" charset="0"/>
                <a:cs typeface="Times New Roman" panose="02020603050405020304" pitchFamily="18" charset="0"/>
              </a:rPr>
              <a:t>dA</a:t>
            </a:r>
            <a:r>
              <a:rPr lang="en-US" sz="1200" dirty="0">
                <a:latin typeface="Consolas" panose="020B0609020204030204" pitchFamily="49" charset="0"/>
                <a:ea typeface="Calibri" panose="020F0502020204030204" pitchFamily="34" charset="0"/>
                <a:cs typeface="Times New Roman" panose="02020603050405020304" pitchFamily="18" charset="0"/>
              </a:rPr>
              <a:t>, &amp;dB, &amp;</a:t>
            </a:r>
            <a:r>
              <a:rPr lang="en-US" sz="1200" dirty="0" err="1">
                <a:latin typeface="Consolas" panose="020B0609020204030204" pitchFamily="49" charset="0"/>
                <a:ea typeface="Calibri" panose="020F0502020204030204" pitchFamily="34" charset="0"/>
                <a:cs typeface="Times New Roman" panose="02020603050405020304" pitchFamily="18" charset="0"/>
              </a:rPr>
              <a:t>dC</a:t>
            </a:r>
            <a:r>
              <a:rPr lang="en-US" sz="1200" dirty="0">
                <a:latin typeface="Consolas" panose="020B0609020204030204" pitchFamily="49" charset="0"/>
                <a:ea typeface="Calibri" panose="020F0502020204030204" pitchFamily="34" charset="0"/>
                <a:cs typeface="Times New Roman" panose="02020603050405020304" pitchFamily="18" charset="0"/>
              </a:rPr>
              <a:t>, </a:t>
            </a:r>
            <a:r>
              <a:rPr lang="en-US" sz="1200" dirty="0" err="1">
                <a:latin typeface="Consolas" panose="020B0609020204030204" pitchFamily="49" charset="0"/>
                <a:ea typeface="Calibri" panose="020F0502020204030204" pitchFamily="34" charset="0"/>
                <a:cs typeface="Times New Roman" panose="02020603050405020304" pitchFamily="18" charset="0"/>
              </a:rPr>
              <a:t>arraySize</a:t>
            </a:r>
            <a:r>
              <a:rPr lang="en-US" sz="1200" dirty="0">
                <a:latin typeface="Consolas" panose="020B0609020204030204" pitchFamily="49" charset="0"/>
                <a:ea typeface="Calibri" panose="020F0502020204030204" pitchFamily="34"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15000"/>
              </a:lnSpc>
              <a:buSzPts val="600"/>
              <a:buFont typeface="Calibri" panose="020F0502020204030204" pitchFamily="34" charset="0"/>
              <a:buAutoNum type="arabicPeriod"/>
            </a:pPr>
            <a:r>
              <a:rPr lang="en-US" sz="1200" dirty="0">
                <a:latin typeface="Consolas" panose="020B0609020204030204" pitchFamily="49" charset="0"/>
                <a:ea typeface="Calibri" panose="020F0502020204030204" pitchFamily="34" charset="0"/>
                <a:cs typeface="Times New Roman" panose="02020603050405020304" pitchFamily="18"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15000"/>
              </a:lnSpc>
              <a:buSzPts val="600"/>
              <a:buFont typeface="Calibri" panose="020F0502020204030204" pitchFamily="34" charset="0"/>
              <a:buAutoNum type="arabicPeriod"/>
            </a:pPr>
            <a:r>
              <a:rPr lang="en-US" sz="1200" dirty="0">
                <a:latin typeface="Consolas" panose="020B0609020204030204" pitchFamily="49" charset="0"/>
                <a:ea typeface="Calibri" panose="020F0502020204030204" pitchFamily="34" charset="0"/>
                <a:cs typeface="Times New Roman" panose="02020603050405020304" pitchFamily="18" charset="0"/>
              </a:rPr>
              <a:t>    </a:t>
            </a:r>
            <a:r>
              <a:rPr lang="en-US" sz="1200" dirty="0" err="1">
                <a:solidFill>
                  <a:srgbClr val="FF00FF"/>
                </a:solidFill>
                <a:latin typeface="Consolas" panose="020B0609020204030204" pitchFamily="49" charset="0"/>
                <a:ea typeface="Calibri" panose="020F0502020204030204" pitchFamily="34" charset="0"/>
                <a:cs typeface="Times New Roman" panose="02020603050405020304" pitchFamily="18" charset="0"/>
              </a:rPr>
              <a:t>cudaMemcpy</a:t>
            </a:r>
            <a:r>
              <a:rPr lang="en-US" sz="1200" dirty="0">
                <a:latin typeface="Consolas" panose="020B0609020204030204" pitchFamily="49" charset="0"/>
                <a:ea typeface="Calibri" panose="020F0502020204030204" pitchFamily="34" charset="0"/>
                <a:cs typeface="Times New Roman" panose="02020603050405020304" pitchFamily="18" charset="0"/>
              </a:rPr>
              <a:t>(</a:t>
            </a:r>
            <a:r>
              <a:rPr lang="en-US" sz="1200" dirty="0" err="1">
                <a:latin typeface="Consolas" panose="020B0609020204030204" pitchFamily="49" charset="0"/>
                <a:ea typeface="Calibri" panose="020F0502020204030204" pitchFamily="34" charset="0"/>
                <a:cs typeface="Times New Roman" panose="02020603050405020304" pitchFamily="18" charset="0"/>
              </a:rPr>
              <a:t>dA</a:t>
            </a:r>
            <a:r>
              <a:rPr lang="en-US" sz="1200" dirty="0">
                <a:latin typeface="Consolas" panose="020B0609020204030204" pitchFamily="49" charset="0"/>
                <a:ea typeface="Calibri" panose="020F0502020204030204" pitchFamily="34" charset="0"/>
                <a:cs typeface="Times New Roman" panose="02020603050405020304" pitchFamily="18" charset="0"/>
              </a:rPr>
              <a:t>, </a:t>
            </a:r>
            <a:r>
              <a:rPr lang="en-US" sz="1200" dirty="0" err="1">
                <a:latin typeface="Consolas" panose="020B0609020204030204" pitchFamily="49" charset="0"/>
                <a:ea typeface="Calibri" panose="020F0502020204030204" pitchFamily="34" charset="0"/>
                <a:cs typeface="Times New Roman" panose="02020603050405020304" pitchFamily="18" charset="0"/>
              </a:rPr>
              <a:t>hA</a:t>
            </a:r>
            <a:r>
              <a:rPr lang="en-US" sz="1200" dirty="0">
                <a:latin typeface="Consolas" panose="020B0609020204030204" pitchFamily="49" charset="0"/>
                <a:ea typeface="Calibri" panose="020F0502020204030204" pitchFamily="34" charset="0"/>
                <a:cs typeface="Times New Roman" panose="02020603050405020304" pitchFamily="18" charset="0"/>
              </a:rPr>
              <a:t>, </a:t>
            </a:r>
            <a:r>
              <a:rPr lang="en-US" sz="12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sizeof</a:t>
            </a:r>
            <a:r>
              <a:rPr lang="en-US" sz="1200" dirty="0">
                <a:latin typeface="Consolas" panose="020B0609020204030204" pitchFamily="49" charset="0"/>
                <a:ea typeface="Calibri" panose="020F0502020204030204" pitchFamily="34" charset="0"/>
                <a:cs typeface="Times New Roman" panose="02020603050405020304" pitchFamily="18" charset="0"/>
              </a:rPr>
              <a:t>(</a:t>
            </a:r>
            <a:r>
              <a:rPr lang="en-US" sz="12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int</a:t>
            </a:r>
            <a:r>
              <a:rPr lang="en-US" sz="1200" dirty="0">
                <a:latin typeface="Consolas" panose="020B0609020204030204" pitchFamily="49" charset="0"/>
                <a:ea typeface="Calibri" panose="020F0502020204030204" pitchFamily="34" charset="0"/>
                <a:cs typeface="Times New Roman" panose="02020603050405020304" pitchFamily="18" charset="0"/>
              </a:rPr>
              <a:t>) * </a:t>
            </a:r>
            <a:r>
              <a:rPr lang="en-US" sz="1200" dirty="0" err="1">
                <a:latin typeface="Consolas" panose="020B0609020204030204" pitchFamily="49" charset="0"/>
                <a:ea typeface="Calibri" panose="020F0502020204030204" pitchFamily="34" charset="0"/>
                <a:cs typeface="Times New Roman" panose="02020603050405020304" pitchFamily="18" charset="0"/>
              </a:rPr>
              <a:t>arraySize</a:t>
            </a:r>
            <a:r>
              <a:rPr lang="en-US" sz="1200" dirty="0">
                <a:latin typeface="Consolas" panose="020B0609020204030204" pitchFamily="49" charset="0"/>
                <a:ea typeface="Calibri" panose="020F0502020204030204" pitchFamily="34" charset="0"/>
                <a:cs typeface="Times New Roman" panose="02020603050405020304" pitchFamily="18" charset="0"/>
              </a:rPr>
              <a:t>, </a:t>
            </a:r>
            <a:r>
              <a:rPr lang="en-US" sz="1200" dirty="0" err="1">
                <a:latin typeface="Consolas" panose="020B0609020204030204" pitchFamily="49" charset="0"/>
                <a:ea typeface="Calibri" panose="020F0502020204030204" pitchFamily="34" charset="0"/>
                <a:cs typeface="Times New Roman" panose="02020603050405020304" pitchFamily="18" charset="0"/>
              </a:rPr>
              <a:t>cudaMemcpyHostToDevice</a:t>
            </a:r>
            <a:r>
              <a:rPr lang="en-US" sz="1200" dirty="0">
                <a:latin typeface="Consolas" panose="020B0609020204030204" pitchFamily="49" charset="0"/>
                <a:ea typeface="Calibri" panose="020F0502020204030204" pitchFamily="34"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15000"/>
              </a:lnSpc>
              <a:buSzPts val="600"/>
              <a:buFont typeface="Calibri" panose="020F0502020204030204" pitchFamily="34" charset="0"/>
              <a:buAutoNum type="arabicPeriod"/>
            </a:pPr>
            <a:r>
              <a:rPr lang="en-US" sz="1200" dirty="0">
                <a:latin typeface="Consolas" panose="020B0609020204030204" pitchFamily="49" charset="0"/>
                <a:ea typeface="Calibri" panose="020F0502020204030204" pitchFamily="34" charset="0"/>
                <a:cs typeface="Times New Roman" panose="02020603050405020304" pitchFamily="18" charset="0"/>
              </a:rPr>
              <a:t>    </a:t>
            </a:r>
            <a:r>
              <a:rPr lang="en-US" sz="1200" dirty="0" err="1">
                <a:solidFill>
                  <a:srgbClr val="FF00FF"/>
                </a:solidFill>
                <a:latin typeface="Consolas" panose="020B0609020204030204" pitchFamily="49" charset="0"/>
                <a:ea typeface="Calibri" panose="020F0502020204030204" pitchFamily="34" charset="0"/>
                <a:cs typeface="Times New Roman" panose="02020603050405020304" pitchFamily="18" charset="0"/>
              </a:rPr>
              <a:t>cudaMemcpy</a:t>
            </a:r>
            <a:r>
              <a:rPr lang="en-US" sz="1200" dirty="0">
                <a:latin typeface="Consolas" panose="020B0609020204030204" pitchFamily="49" charset="0"/>
                <a:ea typeface="Calibri" panose="020F0502020204030204" pitchFamily="34" charset="0"/>
                <a:cs typeface="Times New Roman" panose="02020603050405020304" pitchFamily="18" charset="0"/>
              </a:rPr>
              <a:t>(dB, </a:t>
            </a:r>
            <a:r>
              <a:rPr lang="en-US" sz="1200" dirty="0" err="1">
                <a:latin typeface="Consolas" panose="020B0609020204030204" pitchFamily="49" charset="0"/>
                <a:ea typeface="Calibri" panose="020F0502020204030204" pitchFamily="34" charset="0"/>
                <a:cs typeface="Times New Roman" panose="02020603050405020304" pitchFamily="18" charset="0"/>
              </a:rPr>
              <a:t>hB</a:t>
            </a:r>
            <a:r>
              <a:rPr lang="en-US" sz="1200" dirty="0">
                <a:latin typeface="Consolas" panose="020B0609020204030204" pitchFamily="49" charset="0"/>
                <a:ea typeface="Calibri" panose="020F0502020204030204" pitchFamily="34" charset="0"/>
                <a:cs typeface="Times New Roman" panose="02020603050405020304" pitchFamily="18" charset="0"/>
              </a:rPr>
              <a:t>, </a:t>
            </a:r>
            <a:r>
              <a:rPr lang="en-US" sz="12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sizeof</a:t>
            </a:r>
            <a:r>
              <a:rPr lang="en-US" sz="1200" dirty="0">
                <a:latin typeface="Consolas" panose="020B0609020204030204" pitchFamily="49" charset="0"/>
                <a:ea typeface="Calibri" panose="020F0502020204030204" pitchFamily="34" charset="0"/>
                <a:cs typeface="Times New Roman" panose="02020603050405020304" pitchFamily="18" charset="0"/>
              </a:rPr>
              <a:t>(</a:t>
            </a:r>
            <a:r>
              <a:rPr lang="en-US" sz="12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int</a:t>
            </a:r>
            <a:r>
              <a:rPr lang="en-US" sz="1200" dirty="0">
                <a:latin typeface="Consolas" panose="020B0609020204030204" pitchFamily="49" charset="0"/>
                <a:ea typeface="Calibri" panose="020F0502020204030204" pitchFamily="34" charset="0"/>
                <a:cs typeface="Times New Roman" panose="02020603050405020304" pitchFamily="18" charset="0"/>
              </a:rPr>
              <a:t>) * </a:t>
            </a:r>
            <a:r>
              <a:rPr lang="en-US" sz="1200" dirty="0" err="1">
                <a:latin typeface="Consolas" panose="020B0609020204030204" pitchFamily="49" charset="0"/>
                <a:ea typeface="Calibri" panose="020F0502020204030204" pitchFamily="34" charset="0"/>
                <a:cs typeface="Times New Roman" panose="02020603050405020304" pitchFamily="18" charset="0"/>
              </a:rPr>
              <a:t>arraySize</a:t>
            </a:r>
            <a:r>
              <a:rPr lang="en-US" sz="1200" dirty="0">
                <a:latin typeface="Consolas" panose="020B0609020204030204" pitchFamily="49" charset="0"/>
                <a:ea typeface="Calibri" panose="020F0502020204030204" pitchFamily="34" charset="0"/>
                <a:cs typeface="Times New Roman" panose="02020603050405020304" pitchFamily="18" charset="0"/>
              </a:rPr>
              <a:t>, </a:t>
            </a:r>
            <a:r>
              <a:rPr lang="en-US" sz="1200" dirty="0" err="1">
                <a:latin typeface="Consolas" panose="020B0609020204030204" pitchFamily="49" charset="0"/>
                <a:ea typeface="Calibri" panose="020F0502020204030204" pitchFamily="34" charset="0"/>
                <a:cs typeface="Times New Roman" panose="02020603050405020304" pitchFamily="18" charset="0"/>
              </a:rPr>
              <a:t>cudaMemcpyHostToDevice</a:t>
            </a:r>
            <a:r>
              <a:rPr lang="en-US" sz="1200" dirty="0">
                <a:latin typeface="Consolas" panose="020B0609020204030204" pitchFamily="49" charset="0"/>
                <a:ea typeface="Calibri" panose="020F0502020204030204" pitchFamily="34"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15000"/>
              </a:lnSpc>
              <a:buSzPts val="600"/>
              <a:buFont typeface="Calibri" panose="020F0502020204030204" pitchFamily="34" charset="0"/>
              <a:buAutoNum type="arabicPeriod"/>
            </a:pPr>
            <a:r>
              <a:rPr lang="en-US" sz="1200" dirty="0">
                <a:latin typeface="Consolas" panose="020B0609020204030204" pitchFamily="49" charset="0"/>
                <a:ea typeface="Calibri" panose="020F0502020204030204" pitchFamily="34" charset="0"/>
                <a:cs typeface="Times New Roman" panose="02020603050405020304" pitchFamily="18"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15000"/>
              </a:lnSpc>
              <a:buSzPts val="600"/>
              <a:buFont typeface="Calibri" panose="020F0502020204030204" pitchFamily="34" charset="0"/>
              <a:buAutoNum type="arabicPeriod"/>
            </a:pPr>
            <a:r>
              <a:rPr lang="en-US" sz="1200" dirty="0">
                <a:latin typeface="Consolas" panose="020B0609020204030204" pitchFamily="49" charset="0"/>
                <a:ea typeface="Calibri" panose="020F0502020204030204" pitchFamily="34" charset="0"/>
                <a:cs typeface="Times New Roman" panose="02020603050405020304" pitchFamily="18" charset="0"/>
              </a:rPr>
              <a:t>    </a:t>
            </a:r>
            <a:r>
              <a:rPr lang="en-US" sz="12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const</a:t>
            </a:r>
            <a:r>
              <a:rPr lang="en-US" sz="1200" dirty="0">
                <a:latin typeface="Consolas" panose="020B0609020204030204" pitchFamily="49" charset="0"/>
                <a:ea typeface="Calibri" panose="020F0502020204030204" pitchFamily="34" charset="0"/>
                <a:cs typeface="Times New Roman" panose="02020603050405020304" pitchFamily="18" charset="0"/>
              </a:rPr>
              <a:t> </a:t>
            </a:r>
            <a:r>
              <a:rPr lang="en-US" sz="12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int</a:t>
            </a:r>
            <a:r>
              <a:rPr lang="en-US" sz="1200" dirty="0">
                <a:latin typeface="Consolas" panose="020B0609020204030204" pitchFamily="49" charset="0"/>
                <a:ea typeface="Calibri" panose="020F0502020204030204" pitchFamily="34" charset="0"/>
                <a:cs typeface="Times New Roman" panose="02020603050405020304" pitchFamily="18" charset="0"/>
              </a:rPr>
              <a:t> </a:t>
            </a:r>
            <a:r>
              <a:rPr lang="en-US" sz="1200" dirty="0" err="1">
                <a:latin typeface="Consolas" panose="020B0609020204030204" pitchFamily="49" charset="0"/>
                <a:ea typeface="Calibri" panose="020F0502020204030204" pitchFamily="34" charset="0"/>
                <a:cs typeface="Times New Roman" panose="02020603050405020304" pitchFamily="18" charset="0"/>
              </a:rPr>
              <a:t>threadsPerBlock</a:t>
            </a:r>
            <a:r>
              <a:rPr lang="en-US" sz="1200" dirty="0">
                <a:latin typeface="Consolas" panose="020B0609020204030204" pitchFamily="49" charset="0"/>
                <a:ea typeface="Calibri" panose="020F0502020204030204" pitchFamily="34" charset="0"/>
                <a:cs typeface="Times New Roman" panose="02020603050405020304" pitchFamily="18" charset="0"/>
              </a:rPr>
              <a:t> = 512;</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15000"/>
              </a:lnSpc>
              <a:buSzPts val="600"/>
              <a:buFont typeface="Calibri" panose="020F0502020204030204" pitchFamily="34" charset="0"/>
              <a:buAutoNum type="arabicPeriod"/>
            </a:pPr>
            <a:r>
              <a:rPr lang="en-US" sz="1200" dirty="0">
                <a:latin typeface="Consolas" panose="020B0609020204030204" pitchFamily="49" charset="0"/>
                <a:ea typeface="Calibri" panose="020F0502020204030204" pitchFamily="34" charset="0"/>
                <a:cs typeface="Times New Roman" panose="02020603050405020304" pitchFamily="18" charset="0"/>
              </a:rPr>
              <a:t>    </a:t>
            </a:r>
            <a:r>
              <a:rPr lang="en-US" sz="12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const</a:t>
            </a:r>
            <a:r>
              <a:rPr lang="en-US" sz="1200" dirty="0">
                <a:latin typeface="Consolas" panose="020B0609020204030204" pitchFamily="49" charset="0"/>
                <a:ea typeface="Calibri" panose="020F0502020204030204" pitchFamily="34" charset="0"/>
                <a:cs typeface="Times New Roman" panose="02020603050405020304" pitchFamily="18" charset="0"/>
              </a:rPr>
              <a:t> </a:t>
            </a:r>
            <a:r>
              <a:rPr lang="en-US" sz="12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int</a:t>
            </a:r>
            <a:r>
              <a:rPr lang="en-US" sz="1200" dirty="0">
                <a:latin typeface="Consolas" panose="020B0609020204030204" pitchFamily="49" charset="0"/>
                <a:ea typeface="Calibri" panose="020F0502020204030204" pitchFamily="34" charset="0"/>
                <a:cs typeface="Times New Roman" panose="02020603050405020304" pitchFamily="18" charset="0"/>
              </a:rPr>
              <a:t> </a:t>
            </a:r>
            <a:r>
              <a:rPr lang="en-US" sz="1200" dirty="0" err="1">
                <a:latin typeface="Consolas" panose="020B0609020204030204" pitchFamily="49" charset="0"/>
                <a:ea typeface="Calibri" panose="020F0502020204030204" pitchFamily="34" charset="0"/>
                <a:cs typeface="Times New Roman" panose="02020603050405020304" pitchFamily="18" charset="0"/>
              </a:rPr>
              <a:t>blocksPerGrid</a:t>
            </a:r>
            <a:r>
              <a:rPr lang="en-US" sz="1200" dirty="0">
                <a:latin typeface="Consolas" panose="020B0609020204030204" pitchFamily="49" charset="0"/>
                <a:ea typeface="Calibri" panose="020F0502020204030204" pitchFamily="34" charset="0"/>
                <a:cs typeface="Times New Roman" panose="02020603050405020304" pitchFamily="18" charset="0"/>
              </a:rPr>
              <a:t> = (</a:t>
            </a:r>
            <a:r>
              <a:rPr lang="en-US" sz="1200" dirty="0" err="1">
                <a:latin typeface="Consolas" panose="020B0609020204030204" pitchFamily="49" charset="0"/>
                <a:ea typeface="Calibri" panose="020F0502020204030204" pitchFamily="34" charset="0"/>
                <a:cs typeface="Times New Roman" panose="02020603050405020304" pitchFamily="18" charset="0"/>
              </a:rPr>
              <a:t>arraySize</a:t>
            </a:r>
            <a:r>
              <a:rPr lang="en-US" sz="1200" dirty="0">
                <a:latin typeface="Consolas" panose="020B0609020204030204" pitchFamily="49" charset="0"/>
                <a:ea typeface="Calibri" panose="020F0502020204030204" pitchFamily="34" charset="0"/>
                <a:cs typeface="Times New Roman" panose="02020603050405020304" pitchFamily="18" charset="0"/>
              </a:rPr>
              <a:t> + </a:t>
            </a:r>
            <a:r>
              <a:rPr lang="en-US" sz="1200" dirty="0" err="1">
                <a:latin typeface="Consolas" panose="020B0609020204030204" pitchFamily="49" charset="0"/>
                <a:ea typeface="Calibri" panose="020F0502020204030204" pitchFamily="34" charset="0"/>
                <a:cs typeface="Times New Roman" panose="02020603050405020304" pitchFamily="18" charset="0"/>
              </a:rPr>
              <a:t>threadsPerBlock</a:t>
            </a:r>
            <a:r>
              <a:rPr lang="en-US" sz="1200" dirty="0">
                <a:latin typeface="Consolas" panose="020B0609020204030204" pitchFamily="49" charset="0"/>
                <a:ea typeface="Calibri" panose="020F0502020204030204" pitchFamily="34" charset="0"/>
                <a:cs typeface="Times New Roman" panose="02020603050405020304" pitchFamily="18" charset="0"/>
              </a:rPr>
              <a:t> – 1)/</a:t>
            </a:r>
            <a:r>
              <a:rPr lang="en-US" sz="1200" dirty="0" err="1">
                <a:latin typeface="Consolas" panose="020B0609020204030204" pitchFamily="49" charset="0"/>
                <a:ea typeface="Calibri" panose="020F0502020204030204" pitchFamily="34" charset="0"/>
                <a:cs typeface="Times New Roman" panose="02020603050405020304" pitchFamily="18" charset="0"/>
              </a:rPr>
              <a:t>threadsPerBlock</a:t>
            </a:r>
            <a:r>
              <a:rPr lang="en-US" sz="1200" dirty="0">
                <a:latin typeface="Consolas" panose="020B0609020204030204" pitchFamily="49" charset="0"/>
                <a:ea typeface="Calibri" panose="020F0502020204030204" pitchFamily="34"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15000"/>
              </a:lnSpc>
              <a:buSzPts val="600"/>
              <a:buFont typeface="Calibri" panose="020F0502020204030204" pitchFamily="34" charset="0"/>
              <a:buAutoNum type="arabicPeriod"/>
            </a:pPr>
            <a:r>
              <a:rPr lang="en-US" sz="1200" dirty="0">
                <a:latin typeface="Consolas" panose="020B0609020204030204" pitchFamily="49" charset="0"/>
                <a:ea typeface="Calibri" panose="020F0502020204030204" pitchFamily="34" charset="0"/>
                <a:cs typeface="Times New Roman" panose="02020603050405020304" pitchFamily="18" charset="0"/>
              </a:rPr>
              <a:t>    </a:t>
            </a:r>
            <a:r>
              <a:rPr lang="en-US" sz="1200" dirty="0" err="1">
                <a:latin typeface="Consolas" panose="020B0609020204030204" pitchFamily="49" charset="0"/>
                <a:ea typeface="Calibri" panose="020F0502020204030204" pitchFamily="34" charset="0"/>
                <a:cs typeface="Times New Roman" panose="02020603050405020304" pitchFamily="18" charset="0"/>
              </a:rPr>
              <a:t>multiply_ab</a:t>
            </a:r>
            <a:r>
              <a:rPr lang="en-US" sz="1200" dirty="0">
                <a:latin typeface="Consolas" panose="020B0609020204030204" pitchFamily="49" charset="0"/>
                <a:ea typeface="Calibri" panose="020F0502020204030204" pitchFamily="34" charset="0"/>
                <a:cs typeface="Times New Roman" panose="02020603050405020304" pitchFamily="18" charset="0"/>
              </a:rPr>
              <a:t>&lt;&lt;&lt;</a:t>
            </a:r>
            <a:r>
              <a:rPr lang="en-US" sz="1200" dirty="0" err="1">
                <a:latin typeface="Consolas" panose="020B0609020204030204" pitchFamily="49" charset="0"/>
                <a:ea typeface="Calibri" panose="020F0502020204030204" pitchFamily="34" charset="0"/>
                <a:cs typeface="Times New Roman" panose="02020603050405020304" pitchFamily="18" charset="0"/>
              </a:rPr>
              <a:t>blocksPerGrid</a:t>
            </a:r>
            <a:r>
              <a:rPr lang="en-US" sz="1200" dirty="0">
                <a:latin typeface="Consolas" panose="020B0609020204030204" pitchFamily="49" charset="0"/>
                <a:ea typeface="Calibri" panose="020F0502020204030204" pitchFamily="34" charset="0"/>
                <a:cs typeface="Times New Roman" panose="02020603050405020304" pitchFamily="18" charset="0"/>
              </a:rPr>
              <a:t>, </a:t>
            </a:r>
            <a:r>
              <a:rPr lang="en-US" sz="1200" dirty="0" err="1">
                <a:latin typeface="Consolas" panose="020B0609020204030204" pitchFamily="49" charset="0"/>
                <a:ea typeface="Calibri" panose="020F0502020204030204" pitchFamily="34" charset="0"/>
                <a:cs typeface="Times New Roman" panose="02020603050405020304" pitchFamily="18" charset="0"/>
              </a:rPr>
              <a:t>threadsPerBlock</a:t>
            </a:r>
            <a:r>
              <a:rPr lang="en-US" sz="1200" dirty="0">
                <a:latin typeface="Consolas" panose="020B0609020204030204" pitchFamily="49" charset="0"/>
                <a:ea typeface="Calibri" panose="020F0502020204030204" pitchFamily="34" charset="0"/>
                <a:cs typeface="Times New Roman" panose="02020603050405020304" pitchFamily="18" charset="0"/>
              </a:rPr>
              <a:t>&gt;&gt;&gt;(</a:t>
            </a:r>
            <a:r>
              <a:rPr lang="en-US" sz="1200" dirty="0" err="1">
                <a:latin typeface="Consolas" panose="020B0609020204030204" pitchFamily="49" charset="0"/>
                <a:ea typeface="Calibri" panose="020F0502020204030204" pitchFamily="34" charset="0"/>
                <a:cs typeface="Times New Roman" panose="02020603050405020304" pitchFamily="18" charset="0"/>
              </a:rPr>
              <a:t>dA</a:t>
            </a:r>
            <a:r>
              <a:rPr lang="en-US" sz="1200" dirty="0">
                <a:latin typeface="Consolas" panose="020B0609020204030204" pitchFamily="49" charset="0"/>
                <a:ea typeface="Calibri" panose="020F0502020204030204" pitchFamily="34" charset="0"/>
                <a:cs typeface="Times New Roman" panose="02020603050405020304" pitchFamily="18" charset="0"/>
              </a:rPr>
              <a:t>, dB, </a:t>
            </a:r>
            <a:r>
              <a:rPr lang="en-US" sz="1200" dirty="0" err="1">
                <a:latin typeface="Consolas" panose="020B0609020204030204" pitchFamily="49" charset="0"/>
                <a:ea typeface="Calibri" panose="020F0502020204030204" pitchFamily="34" charset="0"/>
                <a:cs typeface="Times New Roman" panose="02020603050405020304" pitchFamily="18" charset="0"/>
              </a:rPr>
              <a:t>dC</a:t>
            </a:r>
            <a:r>
              <a:rPr lang="en-US" sz="1200" dirty="0">
                <a:latin typeface="Consolas" panose="020B0609020204030204" pitchFamily="49" charset="0"/>
                <a:ea typeface="Calibri" panose="020F0502020204030204" pitchFamily="34" charset="0"/>
                <a:cs typeface="Times New Roman" panose="02020603050405020304" pitchFamily="18" charset="0"/>
              </a:rPr>
              <a:t>, </a:t>
            </a:r>
            <a:r>
              <a:rPr lang="en-US" sz="1200" dirty="0" err="1">
                <a:latin typeface="Consolas" panose="020B0609020204030204" pitchFamily="49" charset="0"/>
                <a:ea typeface="Calibri" panose="020F0502020204030204" pitchFamily="34" charset="0"/>
                <a:cs typeface="Times New Roman" panose="02020603050405020304" pitchFamily="18" charset="0"/>
              </a:rPr>
              <a:t>arraySize</a:t>
            </a:r>
            <a:r>
              <a:rPr lang="en-US" sz="1200" dirty="0">
                <a:latin typeface="Consolas" panose="020B0609020204030204" pitchFamily="49" charset="0"/>
                <a:ea typeface="Calibri" panose="020F0502020204030204" pitchFamily="34"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15000"/>
              </a:lnSpc>
              <a:buSzPts val="600"/>
              <a:buFont typeface="Calibri" panose="020F0502020204030204" pitchFamily="34" charset="0"/>
              <a:buAutoNum type="arabicPeriod"/>
            </a:pPr>
            <a:r>
              <a:rPr lang="en-US" sz="1200" dirty="0">
                <a:latin typeface="Consolas" panose="020B0609020204030204" pitchFamily="49" charset="0"/>
                <a:ea typeface="Calibri" panose="020F0502020204030204" pitchFamily="34" charset="0"/>
                <a:cs typeface="Times New Roman" panose="02020603050405020304" pitchFamily="18" charset="0"/>
              </a:rPr>
              <a:t>    </a:t>
            </a:r>
            <a:r>
              <a:rPr lang="en-US" sz="1200" dirty="0" err="1">
                <a:solidFill>
                  <a:srgbClr val="FF00FF"/>
                </a:solidFill>
                <a:latin typeface="Consolas" panose="020B0609020204030204" pitchFamily="49" charset="0"/>
                <a:ea typeface="Calibri" panose="020F0502020204030204" pitchFamily="34" charset="0"/>
                <a:cs typeface="Times New Roman" panose="02020603050405020304" pitchFamily="18" charset="0"/>
              </a:rPr>
              <a:t>cudaMemcpy</a:t>
            </a:r>
            <a:r>
              <a:rPr lang="en-US" sz="1200" dirty="0">
                <a:latin typeface="Consolas" panose="020B0609020204030204" pitchFamily="49" charset="0"/>
                <a:ea typeface="Calibri" panose="020F0502020204030204" pitchFamily="34" charset="0"/>
                <a:cs typeface="Times New Roman" panose="02020603050405020304" pitchFamily="18" charset="0"/>
              </a:rPr>
              <a:t>(</a:t>
            </a:r>
            <a:r>
              <a:rPr lang="en-US" sz="1200" dirty="0" err="1">
                <a:latin typeface="Consolas" panose="020B0609020204030204" pitchFamily="49" charset="0"/>
                <a:ea typeface="Calibri" panose="020F0502020204030204" pitchFamily="34" charset="0"/>
                <a:cs typeface="Times New Roman" panose="02020603050405020304" pitchFamily="18" charset="0"/>
              </a:rPr>
              <a:t>hC</a:t>
            </a:r>
            <a:r>
              <a:rPr lang="en-US" sz="1200" dirty="0">
                <a:latin typeface="Consolas" panose="020B0609020204030204" pitchFamily="49" charset="0"/>
                <a:ea typeface="Calibri" panose="020F0502020204030204" pitchFamily="34" charset="0"/>
                <a:cs typeface="Times New Roman" panose="02020603050405020304" pitchFamily="18" charset="0"/>
              </a:rPr>
              <a:t>, </a:t>
            </a:r>
            <a:r>
              <a:rPr lang="en-US" sz="1200" dirty="0" err="1">
                <a:latin typeface="Consolas" panose="020B0609020204030204" pitchFamily="49" charset="0"/>
                <a:ea typeface="Calibri" panose="020F0502020204030204" pitchFamily="34" charset="0"/>
                <a:cs typeface="Times New Roman" panose="02020603050405020304" pitchFamily="18" charset="0"/>
              </a:rPr>
              <a:t>dC</a:t>
            </a:r>
            <a:r>
              <a:rPr lang="en-US" sz="1200" dirty="0">
                <a:latin typeface="Consolas" panose="020B0609020204030204" pitchFamily="49" charset="0"/>
                <a:ea typeface="Calibri" panose="020F0502020204030204" pitchFamily="34" charset="0"/>
                <a:cs typeface="Times New Roman" panose="02020603050405020304" pitchFamily="18" charset="0"/>
              </a:rPr>
              <a:t>, </a:t>
            </a:r>
            <a:r>
              <a:rPr lang="en-US" sz="12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sizeof</a:t>
            </a:r>
            <a:r>
              <a:rPr lang="en-US" sz="1200" dirty="0">
                <a:latin typeface="Consolas" panose="020B0609020204030204" pitchFamily="49" charset="0"/>
                <a:ea typeface="Calibri" panose="020F0502020204030204" pitchFamily="34" charset="0"/>
                <a:cs typeface="Times New Roman" panose="02020603050405020304" pitchFamily="18" charset="0"/>
              </a:rPr>
              <a:t>(</a:t>
            </a:r>
            <a:r>
              <a:rPr lang="en-US" sz="12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int</a:t>
            </a:r>
            <a:r>
              <a:rPr lang="en-US" sz="1200" dirty="0">
                <a:latin typeface="Consolas" panose="020B0609020204030204" pitchFamily="49" charset="0"/>
                <a:ea typeface="Calibri" panose="020F0502020204030204" pitchFamily="34" charset="0"/>
                <a:cs typeface="Times New Roman" panose="02020603050405020304" pitchFamily="18" charset="0"/>
              </a:rPr>
              <a:t>) * </a:t>
            </a:r>
            <a:r>
              <a:rPr lang="en-US" sz="1200" dirty="0" err="1">
                <a:latin typeface="Consolas" panose="020B0609020204030204" pitchFamily="49" charset="0"/>
                <a:ea typeface="Calibri" panose="020F0502020204030204" pitchFamily="34" charset="0"/>
                <a:cs typeface="Times New Roman" panose="02020603050405020304" pitchFamily="18" charset="0"/>
              </a:rPr>
              <a:t>arraySize</a:t>
            </a:r>
            <a:r>
              <a:rPr lang="en-US" sz="1200" dirty="0">
                <a:latin typeface="Consolas" panose="020B0609020204030204" pitchFamily="49" charset="0"/>
                <a:ea typeface="Calibri" panose="020F0502020204030204" pitchFamily="34" charset="0"/>
                <a:cs typeface="Times New Roman" panose="02020603050405020304" pitchFamily="18" charset="0"/>
              </a:rPr>
              <a:t>, </a:t>
            </a:r>
            <a:r>
              <a:rPr lang="en-US" sz="1200" dirty="0" err="1">
                <a:latin typeface="Consolas" panose="020B0609020204030204" pitchFamily="49" charset="0"/>
                <a:ea typeface="Calibri" panose="020F0502020204030204" pitchFamily="34" charset="0"/>
                <a:cs typeface="Times New Roman" panose="02020603050405020304" pitchFamily="18" charset="0"/>
              </a:rPr>
              <a:t>cudaMemcpyDeviceToHost</a:t>
            </a:r>
            <a:r>
              <a:rPr lang="en-US" sz="1200" dirty="0">
                <a:latin typeface="Consolas" panose="020B0609020204030204" pitchFamily="49" charset="0"/>
                <a:ea typeface="Calibri" panose="020F0502020204030204" pitchFamily="34"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15000"/>
              </a:lnSpc>
              <a:buSzPts val="600"/>
              <a:buFont typeface="Calibri" panose="020F0502020204030204" pitchFamily="34" charset="0"/>
              <a:buAutoNum type="arabicPeriod"/>
            </a:pPr>
            <a:r>
              <a:rPr lang="en-US" sz="1200" dirty="0">
                <a:latin typeface="Consolas" panose="020B0609020204030204" pitchFamily="49" charset="0"/>
                <a:ea typeface="Calibri" panose="020F0502020204030204" pitchFamily="34" charset="0"/>
                <a:cs typeface="Times New Roman" panose="02020603050405020304" pitchFamily="18"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15000"/>
              </a:lnSpc>
              <a:buSzPts val="600"/>
              <a:buFont typeface="Calibri" panose="020F0502020204030204" pitchFamily="34" charset="0"/>
              <a:buAutoNum type="arabicPeriod"/>
            </a:pPr>
            <a:r>
              <a:rPr lang="en-US" sz="1200" dirty="0">
                <a:latin typeface="Consolas" panose="020B0609020204030204" pitchFamily="49" charset="0"/>
                <a:ea typeface="Calibri" panose="020F0502020204030204" pitchFamily="34" charset="0"/>
                <a:cs typeface="Times New Roman" panose="02020603050405020304" pitchFamily="18" charset="0"/>
              </a:rPr>
              <a:t>    </a:t>
            </a:r>
            <a:r>
              <a:rPr lang="en-US" sz="1200" dirty="0" err="1">
                <a:latin typeface="Consolas" panose="020B0609020204030204" pitchFamily="49" charset="0"/>
                <a:ea typeface="Calibri" panose="020F0502020204030204" pitchFamily="34" charset="0"/>
                <a:cs typeface="Times New Roman" panose="02020603050405020304" pitchFamily="18" charset="0"/>
              </a:rPr>
              <a:t>cleanupHost</a:t>
            </a:r>
            <a:r>
              <a:rPr lang="en-US" sz="1200" dirty="0">
                <a:latin typeface="Consolas" panose="020B0609020204030204" pitchFamily="49" charset="0"/>
                <a:ea typeface="Calibri" panose="020F0502020204030204" pitchFamily="34" charset="0"/>
                <a:cs typeface="Times New Roman" panose="02020603050405020304" pitchFamily="18" charset="0"/>
              </a:rPr>
              <a:t>(</a:t>
            </a:r>
            <a:r>
              <a:rPr lang="en-US" sz="1200" dirty="0" err="1">
                <a:latin typeface="Consolas" panose="020B0609020204030204" pitchFamily="49" charset="0"/>
                <a:ea typeface="Calibri" panose="020F0502020204030204" pitchFamily="34" charset="0"/>
                <a:cs typeface="Times New Roman" panose="02020603050405020304" pitchFamily="18" charset="0"/>
              </a:rPr>
              <a:t>hA</a:t>
            </a:r>
            <a:r>
              <a:rPr lang="en-US" sz="1200" dirty="0">
                <a:latin typeface="Consolas" panose="020B0609020204030204" pitchFamily="49" charset="0"/>
                <a:ea typeface="Calibri" panose="020F0502020204030204" pitchFamily="34" charset="0"/>
                <a:cs typeface="Times New Roman" panose="02020603050405020304" pitchFamily="18" charset="0"/>
              </a:rPr>
              <a:t>, </a:t>
            </a:r>
            <a:r>
              <a:rPr lang="en-US" sz="1200" dirty="0" err="1">
                <a:latin typeface="Consolas" panose="020B0609020204030204" pitchFamily="49" charset="0"/>
                <a:ea typeface="Calibri" panose="020F0502020204030204" pitchFamily="34" charset="0"/>
                <a:cs typeface="Times New Roman" panose="02020603050405020304" pitchFamily="18" charset="0"/>
              </a:rPr>
              <a:t>hB</a:t>
            </a:r>
            <a:r>
              <a:rPr lang="en-US" sz="1200" dirty="0">
                <a:latin typeface="Consolas" panose="020B0609020204030204" pitchFamily="49" charset="0"/>
                <a:ea typeface="Calibri" panose="020F0502020204030204" pitchFamily="34" charset="0"/>
                <a:cs typeface="Times New Roman" panose="02020603050405020304" pitchFamily="18" charset="0"/>
              </a:rPr>
              <a:t>, </a:t>
            </a:r>
            <a:r>
              <a:rPr lang="en-US" sz="1200" dirty="0" err="1">
                <a:latin typeface="Consolas" panose="020B0609020204030204" pitchFamily="49" charset="0"/>
                <a:ea typeface="Calibri" panose="020F0502020204030204" pitchFamily="34" charset="0"/>
                <a:cs typeface="Times New Roman" panose="02020603050405020304" pitchFamily="18" charset="0"/>
              </a:rPr>
              <a:t>hC</a:t>
            </a:r>
            <a:r>
              <a:rPr lang="en-US" sz="1200" dirty="0">
                <a:latin typeface="Consolas" panose="020B0609020204030204" pitchFamily="49" charset="0"/>
                <a:ea typeface="Calibri" panose="020F0502020204030204" pitchFamily="34"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15000"/>
              </a:lnSpc>
              <a:buSzPts val="600"/>
              <a:buFont typeface="Calibri" panose="020F0502020204030204" pitchFamily="34" charset="0"/>
              <a:buAutoNum type="arabicPeriod"/>
            </a:pPr>
            <a:r>
              <a:rPr lang="en-US" sz="1200" dirty="0">
                <a:latin typeface="Consolas" panose="020B0609020204030204" pitchFamily="49" charset="0"/>
                <a:ea typeface="Calibri" panose="020F0502020204030204" pitchFamily="34" charset="0"/>
                <a:cs typeface="Times New Roman" panose="02020603050405020304" pitchFamily="18" charset="0"/>
              </a:rPr>
              <a:t>    </a:t>
            </a:r>
            <a:r>
              <a:rPr lang="en-US" sz="1200" dirty="0" err="1">
                <a:latin typeface="Consolas" panose="020B0609020204030204" pitchFamily="49" charset="0"/>
                <a:ea typeface="Calibri" panose="020F0502020204030204" pitchFamily="34" charset="0"/>
                <a:cs typeface="Times New Roman" panose="02020603050405020304" pitchFamily="18" charset="0"/>
              </a:rPr>
              <a:t>cleanupDevice</a:t>
            </a:r>
            <a:r>
              <a:rPr lang="en-US" sz="1200" dirty="0">
                <a:latin typeface="Consolas" panose="020B0609020204030204" pitchFamily="49" charset="0"/>
                <a:ea typeface="Calibri" panose="020F0502020204030204" pitchFamily="34" charset="0"/>
                <a:cs typeface="Times New Roman" panose="02020603050405020304" pitchFamily="18" charset="0"/>
              </a:rPr>
              <a:t>(</a:t>
            </a:r>
            <a:r>
              <a:rPr lang="en-US" sz="1200" dirty="0" err="1">
                <a:latin typeface="Consolas" panose="020B0609020204030204" pitchFamily="49" charset="0"/>
                <a:ea typeface="Calibri" panose="020F0502020204030204" pitchFamily="34" charset="0"/>
                <a:cs typeface="Times New Roman" panose="02020603050405020304" pitchFamily="18" charset="0"/>
              </a:rPr>
              <a:t>dA</a:t>
            </a:r>
            <a:r>
              <a:rPr lang="en-US" sz="1200" dirty="0">
                <a:latin typeface="Consolas" panose="020B0609020204030204" pitchFamily="49" charset="0"/>
                <a:ea typeface="Calibri" panose="020F0502020204030204" pitchFamily="34" charset="0"/>
                <a:cs typeface="Times New Roman" panose="02020603050405020304" pitchFamily="18" charset="0"/>
              </a:rPr>
              <a:t>, dB, </a:t>
            </a:r>
            <a:r>
              <a:rPr lang="en-US" sz="1200" dirty="0" err="1">
                <a:latin typeface="Consolas" panose="020B0609020204030204" pitchFamily="49" charset="0"/>
                <a:ea typeface="Calibri" panose="020F0502020204030204" pitchFamily="34" charset="0"/>
                <a:cs typeface="Times New Roman" panose="02020603050405020304" pitchFamily="18" charset="0"/>
              </a:rPr>
              <a:t>dC</a:t>
            </a:r>
            <a:r>
              <a:rPr lang="en-US" sz="1200" dirty="0">
                <a:latin typeface="Consolas" panose="020B0609020204030204" pitchFamily="49" charset="0"/>
                <a:ea typeface="Calibri" panose="020F0502020204030204" pitchFamily="34"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15000"/>
              </a:lnSpc>
              <a:buSzPts val="600"/>
              <a:buFont typeface="Calibri" panose="020F0502020204030204" pitchFamily="34" charset="0"/>
              <a:buAutoNum type="arabicPeriod"/>
            </a:pPr>
            <a:r>
              <a:rPr lang="en-US" sz="1200" dirty="0">
                <a:latin typeface="Consolas" panose="020B0609020204030204" pitchFamily="49" charset="0"/>
                <a:ea typeface="Calibri" panose="020F0502020204030204" pitchFamily="34" charset="0"/>
                <a:cs typeface="Times New Roman" panose="02020603050405020304" pitchFamily="18" charset="0"/>
              </a:rPr>
              <a:t>    </a:t>
            </a:r>
            <a:r>
              <a:rPr lang="en-US" sz="12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return</a:t>
            </a:r>
            <a:r>
              <a:rPr lang="en-US" sz="1200" dirty="0">
                <a:latin typeface="Consolas" panose="020B0609020204030204" pitchFamily="49" charset="0"/>
                <a:ea typeface="Calibri" panose="020F0502020204030204" pitchFamily="34" charset="0"/>
                <a:cs typeface="Times New Roman" panose="02020603050405020304" pitchFamily="18" charset="0"/>
              </a:rPr>
              <a:t> 0;</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15000"/>
              </a:lnSpc>
              <a:buSzPts val="600"/>
              <a:buFont typeface="Calibri" panose="020F0502020204030204" pitchFamily="34" charset="0"/>
              <a:buAutoNum type="arabicPeriod"/>
            </a:pPr>
            <a:r>
              <a:rPr lang="en-US" sz="1200" dirty="0">
                <a:latin typeface="Consolas" panose="020B0609020204030204" pitchFamily="49" charset="0"/>
                <a:ea typeface="Calibri" panose="020F0502020204030204" pitchFamily="34"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p:cNvSpPr/>
          <p:nvPr/>
        </p:nvSpPr>
        <p:spPr>
          <a:xfrm>
            <a:off x="6003471" y="4653280"/>
            <a:ext cx="1621972" cy="26416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0135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CUDA, Another Example (2/2) </a:t>
            </a:r>
          </a:p>
        </p:txBody>
      </p:sp>
      <p:sp>
        <p:nvSpPr>
          <p:cNvPr id="6" name="Slide Number Placeholder 5"/>
          <p:cNvSpPr>
            <a:spLocks noGrp="1"/>
          </p:cNvSpPr>
          <p:nvPr>
            <p:ph type="sldNum" sz="quarter" idx="12"/>
          </p:nvPr>
        </p:nvSpPr>
        <p:spPr/>
        <p:txBody>
          <a:bodyPr/>
          <a:lstStyle/>
          <a:p>
            <a:fld id="{2607EFA3-406F-4E56-9DD2-4C036976C4CD}" type="slidenum">
              <a:rPr lang="en-US" altLang="en-US" smtClean="0"/>
              <a:pPr/>
              <a:t>19</a:t>
            </a:fld>
            <a:endParaRPr lang="en-US" altLang="en-US" dirty="0"/>
          </a:p>
        </p:txBody>
      </p:sp>
      <p:sp>
        <p:nvSpPr>
          <p:cNvPr id="4" name="Rectangle 3"/>
          <p:cNvSpPr/>
          <p:nvPr/>
        </p:nvSpPr>
        <p:spPr>
          <a:xfrm>
            <a:off x="2057400" y="1142535"/>
            <a:ext cx="8077200" cy="1578894"/>
          </a:xfrm>
          <a:prstGeom prst="rect">
            <a:avLst/>
          </a:prstGeom>
          <a:solidFill>
            <a:schemeClr val="bg1">
              <a:lumMod val="95000"/>
            </a:schemeClr>
          </a:solidFill>
          <a:ln>
            <a:solidFill>
              <a:schemeClr val="tx1"/>
            </a:solidFill>
          </a:ln>
        </p:spPr>
        <p:txBody>
          <a:bodyPr wrap="square">
            <a:spAutoFit/>
          </a:bodyPr>
          <a:lstStyle/>
          <a:p>
            <a:pPr marL="342900" indent="-342900">
              <a:lnSpc>
                <a:spcPct val="115000"/>
              </a:lnSpc>
              <a:buSzPts val="600"/>
              <a:buFont typeface="Calibri" panose="020F0502020204030204" pitchFamily="34" charset="0"/>
              <a:buAutoNum type="arabicPeriod"/>
            </a:pPr>
            <a:r>
              <a:rPr lang="en-US" sz="1400" dirty="0">
                <a:solidFill>
                  <a:srgbClr val="FF00FF"/>
                </a:solidFill>
                <a:latin typeface="Consolas" panose="020B0609020204030204" pitchFamily="49" charset="0"/>
                <a:ea typeface="Calibri" panose="020F0502020204030204" pitchFamily="34" charset="0"/>
                <a:cs typeface="Times New Roman" panose="02020603050405020304" pitchFamily="18" charset="0"/>
              </a:rPr>
              <a:t>__global__</a:t>
            </a:r>
            <a:r>
              <a:rPr lang="en-US" sz="1400" dirty="0">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void</a:t>
            </a:r>
            <a:r>
              <a:rPr lang="en-US" sz="1400" dirty="0">
                <a:latin typeface="Consolas" panose="020B0609020204030204" pitchFamily="49" charset="0"/>
                <a:ea typeface="Calibri" panose="020F0502020204030204" pitchFamily="34" charset="0"/>
                <a:cs typeface="Times New Roman" panose="02020603050405020304" pitchFamily="18" charset="0"/>
              </a:rPr>
              <a:t> </a:t>
            </a:r>
            <a:r>
              <a:rPr lang="en-US" sz="1400" dirty="0" err="1">
                <a:latin typeface="Consolas" panose="020B0609020204030204" pitchFamily="49" charset="0"/>
                <a:ea typeface="Calibri" panose="020F0502020204030204" pitchFamily="34" charset="0"/>
                <a:cs typeface="Times New Roman" panose="02020603050405020304" pitchFamily="18" charset="0"/>
              </a:rPr>
              <a:t>multiply_ab</a:t>
            </a:r>
            <a:r>
              <a:rPr lang="en-US" sz="1400" dirty="0">
                <a:latin typeface="Consolas" panose="020B0609020204030204" pitchFamily="49" charset="0"/>
                <a:ea typeface="Calibri" panose="020F0502020204030204" pitchFamily="34" charset="0"/>
                <a:cs typeface="Times New Roman" panose="02020603050405020304" pitchFamily="18" charset="0"/>
              </a:rPr>
              <a:t>(</a:t>
            </a:r>
            <a:r>
              <a:rPr lang="en-US" sz="14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latin typeface="Consolas" panose="020B0609020204030204" pitchFamily="49" charset="0"/>
                <a:ea typeface="Calibri" panose="020F0502020204030204" pitchFamily="34" charset="0"/>
                <a:cs typeface="Times New Roman" panose="02020603050405020304" pitchFamily="18" charset="0"/>
              </a:rPr>
              <a:t>* a, </a:t>
            </a:r>
            <a:r>
              <a:rPr lang="en-US" sz="14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latin typeface="Consolas" panose="020B0609020204030204" pitchFamily="49" charset="0"/>
                <a:ea typeface="Calibri" panose="020F0502020204030204" pitchFamily="34" charset="0"/>
                <a:cs typeface="Times New Roman" panose="02020603050405020304" pitchFamily="18" charset="0"/>
              </a:rPr>
              <a:t>* b, </a:t>
            </a:r>
            <a:r>
              <a:rPr lang="en-US" sz="14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latin typeface="Consolas" panose="020B0609020204030204" pitchFamily="49" charset="0"/>
                <a:ea typeface="Calibri" panose="020F0502020204030204" pitchFamily="34" charset="0"/>
                <a:cs typeface="Times New Roman" panose="02020603050405020304" pitchFamily="18" charset="0"/>
              </a:rPr>
              <a:t>* c, </a:t>
            </a:r>
            <a:r>
              <a:rPr lang="en-US" sz="14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latin typeface="Consolas" panose="020B0609020204030204" pitchFamily="49" charset="0"/>
                <a:ea typeface="Calibri" panose="020F0502020204030204" pitchFamily="34" charset="0"/>
                <a:cs typeface="Times New Roman" panose="02020603050405020304" pitchFamily="18" charset="0"/>
              </a:rPr>
              <a:t> size)</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15000"/>
              </a:lnSpc>
              <a:buSzPts val="600"/>
              <a:buFont typeface="Calibri" panose="020F0502020204030204" pitchFamily="34" charset="0"/>
              <a:buAutoNum type="arabicPeriod"/>
            </a:pPr>
            <a:r>
              <a:rPr lang="en-US" sz="1400" dirty="0">
                <a:latin typeface="Consolas" panose="020B0609020204030204" pitchFamily="49" charset="0"/>
                <a:ea typeface="Calibri" panose="020F0502020204030204" pitchFamily="34"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15000"/>
              </a:lnSpc>
              <a:buSzPts val="600"/>
              <a:buFont typeface="Calibri" panose="020F0502020204030204" pitchFamily="34" charset="0"/>
              <a:buAutoNum type="arabicPeriod"/>
            </a:pPr>
            <a:r>
              <a:rPr lang="en-US" sz="14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latin typeface="Consolas" panose="020B0609020204030204" pitchFamily="49" charset="0"/>
                <a:ea typeface="Calibri" panose="020F0502020204030204" pitchFamily="34" charset="0"/>
                <a:cs typeface="Times New Roman" panose="02020603050405020304" pitchFamily="18" charset="0"/>
              </a:rPr>
              <a:t> </a:t>
            </a:r>
            <a:r>
              <a:rPr lang="en-US" sz="1400" dirty="0" err="1">
                <a:latin typeface="Consolas" panose="020B0609020204030204" pitchFamily="49" charset="0"/>
                <a:ea typeface="Calibri" panose="020F0502020204030204" pitchFamily="34" charset="0"/>
                <a:cs typeface="Times New Roman" panose="02020603050405020304" pitchFamily="18" charset="0"/>
              </a:rPr>
              <a:t>whichEntry</a:t>
            </a:r>
            <a:r>
              <a:rPr lang="en-US" sz="1400" dirty="0">
                <a:latin typeface="Consolas" panose="020B0609020204030204" pitchFamily="49" charset="0"/>
                <a:ea typeface="Calibri" panose="020F0502020204030204" pitchFamily="34" charset="0"/>
                <a:cs typeface="Times New Roman" panose="02020603050405020304" pitchFamily="18" charset="0"/>
              </a:rPr>
              <a:t> = </a:t>
            </a:r>
            <a:r>
              <a:rPr lang="en-US" sz="1400" dirty="0" err="1">
                <a:solidFill>
                  <a:srgbClr val="FF00FF"/>
                </a:solidFill>
                <a:latin typeface="Consolas" panose="020B0609020204030204" pitchFamily="49" charset="0"/>
                <a:ea typeface="Calibri" panose="020F0502020204030204" pitchFamily="34" charset="0"/>
                <a:cs typeface="Times New Roman" panose="02020603050405020304" pitchFamily="18" charset="0"/>
              </a:rPr>
              <a:t>threadIdx</a:t>
            </a:r>
            <a:r>
              <a:rPr lang="en-US" sz="1400" dirty="0" err="1">
                <a:latin typeface="Consolas" panose="020B0609020204030204" pitchFamily="49" charset="0"/>
                <a:ea typeface="Calibri" panose="020F0502020204030204" pitchFamily="34" charset="0"/>
                <a:cs typeface="Times New Roman" panose="02020603050405020304" pitchFamily="18" charset="0"/>
              </a:rPr>
              <a:t>.x</a:t>
            </a:r>
            <a:r>
              <a:rPr lang="en-US" sz="1400" dirty="0">
                <a:latin typeface="Consolas" panose="020B0609020204030204" pitchFamily="49" charset="0"/>
                <a:ea typeface="Calibri" panose="020F0502020204030204" pitchFamily="34" charset="0"/>
                <a:cs typeface="Times New Roman" panose="02020603050405020304" pitchFamily="18" charset="0"/>
              </a:rPr>
              <a:t> + </a:t>
            </a:r>
            <a:r>
              <a:rPr lang="en-US" sz="1400" dirty="0" err="1">
                <a:solidFill>
                  <a:srgbClr val="FF00FF"/>
                </a:solidFill>
                <a:latin typeface="Consolas" panose="020B0609020204030204" pitchFamily="49" charset="0"/>
                <a:ea typeface="Calibri" panose="020F0502020204030204" pitchFamily="34" charset="0"/>
                <a:cs typeface="Times New Roman" panose="02020603050405020304" pitchFamily="18" charset="0"/>
              </a:rPr>
              <a:t>blockIdx</a:t>
            </a:r>
            <a:r>
              <a:rPr lang="en-US" sz="1400" dirty="0" err="1">
                <a:latin typeface="Consolas" panose="020B0609020204030204" pitchFamily="49" charset="0"/>
                <a:ea typeface="Calibri" panose="020F0502020204030204" pitchFamily="34" charset="0"/>
                <a:cs typeface="Times New Roman" panose="02020603050405020304" pitchFamily="18" charset="0"/>
              </a:rPr>
              <a:t>.x</a:t>
            </a:r>
            <a:r>
              <a:rPr lang="en-US" sz="1400" dirty="0">
                <a:latin typeface="Consolas" panose="020B0609020204030204" pitchFamily="49" charset="0"/>
                <a:ea typeface="Calibri" panose="020F0502020204030204" pitchFamily="34" charset="0"/>
                <a:cs typeface="Times New Roman" panose="02020603050405020304" pitchFamily="18" charset="0"/>
              </a:rPr>
              <a:t> * </a:t>
            </a:r>
            <a:r>
              <a:rPr lang="en-US" sz="1400" dirty="0" err="1">
                <a:solidFill>
                  <a:srgbClr val="FF00FF"/>
                </a:solidFill>
                <a:latin typeface="Consolas" panose="020B0609020204030204" pitchFamily="49" charset="0"/>
                <a:ea typeface="Calibri" panose="020F0502020204030204" pitchFamily="34" charset="0"/>
                <a:cs typeface="Times New Roman" panose="02020603050405020304" pitchFamily="18" charset="0"/>
              </a:rPr>
              <a:t>blockDim</a:t>
            </a:r>
            <a:r>
              <a:rPr lang="en-US" sz="1400" dirty="0" err="1">
                <a:latin typeface="Consolas" panose="020B0609020204030204" pitchFamily="49" charset="0"/>
                <a:ea typeface="Calibri" panose="020F0502020204030204" pitchFamily="34" charset="0"/>
                <a:cs typeface="Times New Roman" panose="02020603050405020304" pitchFamily="18" charset="0"/>
              </a:rPr>
              <a:t>.x</a:t>
            </a:r>
            <a:r>
              <a:rPr lang="en-US" sz="1400" dirty="0">
                <a:latin typeface="Consolas" panose="020B0609020204030204" pitchFamily="49" charset="0"/>
                <a:ea typeface="Calibri" panose="020F0502020204030204" pitchFamily="34"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15000"/>
              </a:lnSpc>
              <a:buSzPts val="600"/>
              <a:buFont typeface="Calibri" panose="020F0502020204030204" pitchFamily="34" charset="0"/>
              <a:buAutoNum type="arabicPeriod"/>
            </a:pPr>
            <a:r>
              <a:rPr lang="en-US" sz="14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   if</a:t>
            </a:r>
            <a:r>
              <a:rPr lang="en-US" sz="1400" dirty="0">
                <a:latin typeface="Consolas" panose="020B0609020204030204" pitchFamily="49" charset="0"/>
                <a:ea typeface="Calibri" panose="020F0502020204030204" pitchFamily="34" charset="0"/>
                <a:cs typeface="Times New Roman" panose="02020603050405020304" pitchFamily="18" charset="0"/>
              </a:rPr>
              <a:t>( </a:t>
            </a:r>
            <a:r>
              <a:rPr lang="en-US" sz="1400" dirty="0" err="1">
                <a:latin typeface="Consolas" panose="020B0609020204030204" pitchFamily="49" charset="0"/>
                <a:ea typeface="Calibri" panose="020F0502020204030204" pitchFamily="34" charset="0"/>
                <a:cs typeface="Times New Roman" panose="02020603050405020304" pitchFamily="18" charset="0"/>
              </a:rPr>
              <a:t>whichEntry</a:t>
            </a:r>
            <a:r>
              <a:rPr lang="en-US" sz="1400" dirty="0">
                <a:latin typeface="Consolas" panose="020B0609020204030204" pitchFamily="49" charset="0"/>
                <a:ea typeface="Calibri" panose="020F0502020204030204" pitchFamily="34" charset="0"/>
                <a:cs typeface="Times New Roman" panose="02020603050405020304" pitchFamily="18" charset="0"/>
              </a:rPr>
              <a:t>&lt;size )</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15000"/>
              </a:lnSpc>
              <a:buSzPts val="600"/>
              <a:buFont typeface="Calibri" panose="020F0502020204030204" pitchFamily="34" charset="0"/>
              <a:buAutoNum type="arabicPeriod"/>
            </a:pPr>
            <a:r>
              <a:rPr lang="en-US" sz="14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latin typeface="Consolas" panose="020B0609020204030204" pitchFamily="49" charset="0"/>
                <a:ea typeface="Calibri" panose="020F0502020204030204" pitchFamily="34" charset="0"/>
                <a:cs typeface="Times New Roman" panose="02020603050405020304" pitchFamily="18" charset="0"/>
              </a:rPr>
              <a:t>c[</a:t>
            </a:r>
            <a:r>
              <a:rPr lang="en-US" sz="1400" dirty="0" err="1">
                <a:latin typeface="Consolas" panose="020B0609020204030204" pitchFamily="49" charset="0"/>
                <a:ea typeface="Calibri" panose="020F0502020204030204" pitchFamily="34" charset="0"/>
                <a:cs typeface="Times New Roman" panose="02020603050405020304" pitchFamily="18" charset="0"/>
              </a:rPr>
              <a:t>whichEntry</a:t>
            </a:r>
            <a:r>
              <a:rPr lang="en-US" sz="1400" dirty="0">
                <a:latin typeface="Consolas" panose="020B0609020204030204" pitchFamily="49" charset="0"/>
                <a:ea typeface="Calibri" panose="020F0502020204030204" pitchFamily="34" charset="0"/>
                <a:cs typeface="Times New Roman" panose="02020603050405020304" pitchFamily="18" charset="0"/>
              </a:rPr>
              <a:t>] = a[</a:t>
            </a:r>
            <a:r>
              <a:rPr lang="en-US" sz="1400" dirty="0" err="1">
                <a:latin typeface="Consolas" panose="020B0609020204030204" pitchFamily="49" charset="0"/>
                <a:ea typeface="Calibri" panose="020F0502020204030204" pitchFamily="34" charset="0"/>
                <a:cs typeface="Times New Roman" panose="02020603050405020304" pitchFamily="18" charset="0"/>
              </a:rPr>
              <a:t>whichEntry</a:t>
            </a:r>
            <a:r>
              <a:rPr lang="en-US" sz="1400" dirty="0">
                <a:latin typeface="Consolas" panose="020B0609020204030204" pitchFamily="49" charset="0"/>
                <a:ea typeface="Calibri" panose="020F0502020204030204" pitchFamily="34" charset="0"/>
                <a:cs typeface="Times New Roman" panose="02020603050405020304" pitchFamily="18" charset="0"/>
              </a:rPr>
              <a:t>] * b[</a:t>
            </a:r>
            <a:r>
              <a:rPr lang="en-US" sz="1400" dirty="0" err="1">
                <a:latin typeface="Consolas" panose="020B0609020204030204" pitchFamily="49" charset="0"/>
                <a:ea typeface="Calibri" panose="020F0502020204030204" pitchFamily="34" charset="0"/>
                <a:cs typeface="Times New Roman" panose="02020603050405020304" pitchFamily="18" charset="0"/>
              </a:rPr>
              <a:t>whichEntry</a:t>
            </a:r>
            <a:r>
              <a:rPr lang="en-US" sz="1400" dirty="0">
                <a:latin typeface="Consolas" panose="020B0609020204030204" pitchFamily="49" charset="0"/>
                <a:ea typeface="Calibri" panose="020F0502020204030204" pitchFamily="34"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15000"/>
              </a:lnSpc>
              <a:buSzPts val="600"/>
              <a:buFont typeface="Calibri" panose="020F0502020204030204" pitchFamily="34" charset="0"/>
              <a:buAutoNum type="arabicPeriod"/>
            </a:pPr>
            <a:r>
              <a:rPr lang="en-US" sz="1400" dirty="0">
                <a:latin typeface="Consolas" panose="020B0609020204030204" pitchFamily="49" charset="0"/>
                <a:ea typeface="Calibri" panose="020F0502020204030204" pitchFamily="34"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p:cNvSpPr/>
          <p:nvPr/>
        </p:nvSpPr>
        <p:spPr>
          <a:xfrm>
            <a:off x="2057400" y="3064332"/>
            <a:ext cx="8077200" cy="3313215"/>
          </a:xfrm>
          <a:prstGeom prst="rect">
            <a:avLst/>
          </a:prstGeom>
          <a:solidFill>
            <a:schemeClr val="bg1">
              <a:lumMod val="95000"/>
            </a:schemeClr>
          </a:solidFill>
          <a:ln>
            <a:solidFill>
              <a:schemeClr val="tx1"/>
            </a:solidFill>
          </a:ln>
        </p:spPr>
        <p:txBody>
          <a:bodyPr wrap="square">
            <a:spAutoFit/>
          </a:bodyPr>
          <a:lstStyle/>
          <a:p>
            <a:pPr marL="342900" indent="-342900">
              <a:lnSpc>
                <a:spcPct val="115000"/>
              </a:lnSpc>
              <a:buSzPts val="600"/>
              <a:buFont typeface="Calibri" panose="020F0502020204030204" pitchFamily="34" charset="0"/>
              <a:buAutoNum type="arabicPeriod"/>
            </a:pPr>
            <a:r>
              <a:rPr lang="en-US" sz="14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void</a:t>
            </a:r>
            <a:r>
              <a:rPr lang="en-US" sz="1400" dirty="0">
                <a:latin typeface="Consolas" panose="020B0609020204030204" pitchFamily="49" charset="0"/>
                <a:ea typeface="Calibri" panose="020F0502020204030204" pitchFamily="34" charset="0"/>
                <a:cs typeface="Times New Roman" panose="02020603050405020304" pitchFamily="18" charset="0"/>
              </a:rPr>
              <a:t> </a:t>
            </a:r>
            <a:r>
              <a:rPr lang="en-US" sz="1400" dirty="0" err="1">
                <a:latin typeface="Consolas" panose="020B0609020204030204" pitchFamily="49" charset="0"/>
                <a:ea typeface="Calibri" panose="020F0502020204030204" pitchFamily="34" charset="0"/>
                <a:cs typeface="Times New Roman" panose="02020603050405020304" pitchFamily="18" charset="0"/>
              </a:rPr>
              <a:t>setupDevice</a:t>
            </a:r>
            <a:r>
              <a:rPr lang="en-US" sz="1400" dirty="0">
                <a:latin typeface="Consolas" panose="020B0609020204030204" pitchFamily="49" charset="0"/>
                <a:ea typeface="Calibri" panose="020F0502020204030204" pitchFamily="34" charset="0"/>
                <a:cs typeface="Times New Roman" panose="02020603050405020304" pitchFamily="18" charset="0"/>
              </a:rPr>
              <a:t>(</a:t>
            </a:r>
            <a:r>
              <a:rPr lang="en-US" sz="14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latin typeface="Consolas" panose="020B0609020204030204" pitchFamily="49" charset="0"/>
                <a:ea typeface="Calibri" panose="020F0502020204030204" pitchFamily="34" charset="0"/>
                <a:cs typeface="Times New Roman" panose="02020603050405020304" pitchFamily="18" charset="0"/>
              </a:rPr>
              <a:t>** </a:t>
            </a:r>
            <a:r>
              <a:rPr lang="en-US" sz="1400" dirty="0" err="1">
                <a:latin typeface="Consolas" panose="020B0609020204030204" pitchFamily="49" charset="0"/>
                <a:ea typeface="Calibri" panose="020F0502020204030204" pitchFamily="34" charset="0"/>
                <a:cs typeface="Times New Roman" panose="02020603050405020304" pitchFamily="18" charset="0"/>
              </a:rPr>
              <a:t>pdA</a:t>
            </a:r>
            <a:r>
              <a:rPr lang="en-US" sz="1400" dirty="0">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latin typeface="Consolas" panose="020B0609020204030204" pitchFamily="49" charset="0"/>
                <a:ea typeface="Calibri" panose="020F0502020204030204" pitchFamily="34" charset="0"/>
                <a:cs typeface="Times New Roman" panose="02020603050405020304" pitchFamily="18" charset="0"/>
              </a:rPr>
              <a:t>** </a:t>
            </a:r>
            <a:r>
              <a:rPr lang="en-US" sz="1400" dirty="0" err="1">
                <a:latin typeface="Consolas" panose="020B0609020204030204" pitchFamily="49" charset="0"/>
                <a:ea typeface="Calibri" panose="020F0502020204030204" pitchFamily="34" charset="0"/>
                <a:cs typeface="Times New Roman" panose="02020603050405020304" pitchFamily="18" charset="0"/>
              </a:rPr>
              <a:t>pdB</a:t>
            </a:r>
            <a:r>
              <a:rPr lang="en-US" sz="1400" dirty="0">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latin typeface="Consolas" panose="020B0609020204030204" pitchFamily="49" charset="0"/>
                <a:ea typeface="Calibri" panose="020F0502020204030204" pitchFamily="34" charset="0"/>
                <a:cs typeface="Times New Roman" panose="02020603050405020304" pitchFamily="18" charset="0"/>
              </a:rPr>
              <a:t>** </a:t>
            </a:r>
            <a:r>
              <a:rPr lang="en-US" sz="1400" dirty="0" err="1">
                <a:latin typeface="Consolas" panose="020B0609020204030204" pitchFamily="49" charset="0"/>
                <a:ea typeface="Calibri" panose="020F0502020204030204" pitchFamily="34" charset="0"/>
                <a:cs typeface="Times New Roman" panose="02020603050405020304" pitchFamily="18" charset="0"/>
              </a:rPr>
              <a:t>pdC</a:t>
            </a:r>
            <a:r>
              <a:rPr lang="en-US" sz="1400" dirty="0">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latin typeface="Consolas" panose="020B0609020204030204" pitchFamily="49" charset="0"/>
                <a:ea typeface="Calibri" panose="020F0502020204030204" pitchFamily="34" charset="0"/>
                <a:cs typeface="Times New Roman" panose="02020603050405020304" pitchFamily="18" charset="0"/>
              </a:rPr>
              <a:t> </a:t>
            </a:r>
            <a:r>
              <a:rPr lang="en-US" sz="1400" dirty="0" err="1">
                <a:latin typeface="Consolas" panose="020B0609020204030204" pitchFamily="49" charset="0"/>
                <a:ea typeface="Calibri" panose="020F0502020204030204" pitchFamily="34" charset="0"/>
                <a:cs typeface="Times New Roman" panose="02020603050405020304" pitchFamily="18" charset="0"/>
              </a:rPr>
              <a:t>arraySize</a:t>
            </a:r>
            <a:r>
              <a:rPr lang="en-US" sz="1400" dirty="0">
                <a:latin typeface="Consolas" panose="020B0609020204030204" pitchFamily="49" charset="0"/>
                <a:ea typeface="Calibri" panose="020F0502020204030204" pitchFamily="34"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15000"/>
              </a:lnSpc>
              <a:buSzPts val="600"/>
              <a:buFont typeface="Calibri" panose="020F0502020204030204" pitchFamily="34" charset="0"/>
              <a:buAutoNum type="arabicPeriod"/>
            </a:pPr>
            <a:r>
              <a:rPr lang="en-US" sz="1400" dirty="0">
                <a:latin typeface="Consolas" panose="020B0609020204030204" pitchFamily="49" charset="0"/>
                <a:ea typeface="Calibri" panose="020F0502020204030204" pitchFamily="34"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15000"/>
              </a:lnSpc>
              <a:buSzPts val="600"/>
              <a:buFont typeface="Calibri" panose="020F0502020204030204" pitchFamily="34" charset="0"/>
              <a:buAutoNum type="arabicPeriod"/>
            </a:pPr>
            <a:r>
              <a:rPr lang="en-US" sz="1400" dirty="0">
                <a:solidFill>
                  <a:srgbClr val="FF00FF"/>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FF00FF"/>
                </a:solidFill>
                <a:latin typeface="Consolas" panose="020B0609020204030204" pitchFamily="49" charset="0"/>
                <a:ea typeface="Calibri" panose="020F0502020204030204" pitchFamily="34" charset="0"/>
                <a:cs typeface="Times New Roman" panose="02020603050405020304" pitchFamily="18" charset="0"/>
              </a:rPr>
              <a:t>cudaMalloc</a:t>
            </a:r>
            <a:r>
              <a:rPr lang="en-US" sz="1400" dirty="0">
                <a:latin typeface="Consolas" panose="020B0609020204030204" pitchFamily="49" charset="0"/>
                <a:ea typeface="Calibri" panose="020F0502020204030204" pitchFamily="34" charset="0"/>
                <a:cs typeface="Times New Roman" panose="02020603050405020304" pitchFamily="18" charset="0"/>
              </a:rPr>
              <a:t>((</a:t>
            </a:r>
            <a:r>
              <a:rPr lang="en-US" sz="14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void</a:t>
            </a:r>
            <a:r>
              <a:rPr lang="en-US" sz="1400" dirty="0">
                <a:latin typeface="Consolas" panose="020B0609020204030204" pitchFamily="49" charset="0"/>
                <a:ea typeface="Calibri" panose="020F0502020204030204" pitchFamily="34" charset="0"/>
                <a:cs typeface="Times New Roman" panose="02020603050405020304" pitchFamily="18" charset="0"/>
              </a:rPr>
              <a:t>**) </a:t>
            </a:r>
            <a:r>
              <a:rPr lang="en-US" sz="1400" dirty="0" err="1">
                <a:latin typeface="Consolas" panose="020B0609020204030204" pitchFamily="49" charset="0"/>
                <a:ea typeface="Calibri" panose="020F0502020204030204" pitchFamily="34" charset="0"/>
                <a:cs typeface="Times New Roman" panose="02020603050405020304" pitchFamily="18" charset="0"/>
              </a:rPr>
              <a:t>pdA</a:t>
            </a:r>
            <a:r>
              <a:rPr lang="en-US" sz="1400" dirty="0">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sizeof</a:t>
            </a:r>
            <a:r>
              <a:rPr lang="en-US" sz="1400" dirty="0">
                <a:latin typeface="Consolas" panose="020B0609020204030204" pitchFamily="49" charset="0"/>
                <a:ea typeface="Calibri" panose="020F0502020204030204" pitchFamily="34" charset="0"/>
                <a:cs typeface="Times New Roman" panose="02020603050405020304" pitchFamily="18" charset="0"/>
              </a:rPr>
              <a:t>(</a:t>
            </a:r>
            <a:r>
              <a:rPr lang="en-US" sz="14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latin typeface="Consolas" panose="020B0609020204030204" pitchFamily="49" charset="0"/>
                <a:ea typeface="Calibri" panose="020F0502020204030204" pitchFamily="34" charset="0"/>
                <a:cs typeface="Times New Roman" panose="02020603050405020304" pitchFamily="18" charset="0"/>
              </a:rPr>
              <a:t>) * </a:t>
            </a:r>
            <a:r>
              <a:rPr lang="en-US" sz="1400" dirty="0" err="1">
                <a:latin typeface="Consolas" panose="020B0609020204030204" pitchFamily="49" charset="0"/>
                <a:ea typeface="Calibri" panose="020F0502020204030204" pitchFamily="34" charset="0"/>
                <a:cs typeface="Times New Roman" panose="02020603050405020304" pitchFamily="18" charset="0"/>
              </a:rPr>
              <a:t>arraySize</a:t>
            </a:r>
            <a:r>
              <a:rPr lang="en-US" sz="1400" dirty="0">
                <a:latin typeface="Consolas" panose="020B0609020204030204" pitchFamily="49" charset="0"/>
                <a:ea typeface="Calibri" panose="020F0502020204030204" pitchFamily="34"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15000"/>
              </a:lnSpc>
              <a:buSzPts val="600"/>
              <a:buFont typeface="Calibri" panose="020F0502020204030204" pitchFamily="34" charset="0"/>
              <a:buAutoNum type="arabicPeriod"/>
            </a:pPr>
            <a:r>
              <a:rPr lang="en-US" sz="1400" dirty="0">
                <a:solidFill>
                  <a:srgbClr val="FF00FF"/>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FF00FF"/>
                </a:solidFill>
                <a:latin typeface="Consolas" panose="020B0609020204030204" pitchFamily="49" charset="0"/>
                <a:ea typeface="Calibri" panose="020F0502020204030204" pitchFamily="34" charset="0"/>
                <a:cs typeface="Times New Roman" panose="02020603050405020304" pitchFamily="18" charset="0"/>
              </a:rPr>
              <a:t>cudaMalloc</a:t>
            </a:r>
            <a:r>
              <a:rPr lang="en-US" sz="1400" dirty="0">
                <a:latin typeface="Consolas" panose="020B0609020204030204" pitchFamily="49" charset="0"/>
                <a:ea typeface="Calibri" panose="020F0502020204030204" pitchFamily="34" charset="0"/>
                <a:cs typeface="Times New Roman" panose="02020603050405020304" pitchFamily="18" charset="0"/>
              </a:rPr>
              <a:t>((</a:t>
            </a:r>
            <a:r>
              <a:rPr lang="en-US" sz="14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void</a:t>
            </a:r>
            <a:r>
              <a:rPr lang="en-US" sz="1400" dirty="0">
                <a:latin typeface="Consolas" panose="020B0609020204030204" pitchFamily="49" charset="0"/>
                <a:ea typeface="Calibri" panose="020F0502020204030204" pitchFamily="34" charset="0"/>
                <a:cs typeface="Times New Roman" panose="02020603050405020304" pitchFamily="18" charset="0"/>
              </a:rPr>
              <a:t>**) </a:t>
            </a:r>
            <a:r>
              <a:rPr lang="en-US" sz="1400" dirty="0" err="1">
                <a:latin typeface="Consolas" panose="020B0609020204030204" pitchFamily="49" charset="0"/>
                <a:ea typeface="Calibri" panose="020F0502020204030204" pitchFamily="34" charset="0"/>
                <a:cs typeface="Times New Roman" panose="02020603050405020304" pitchFamily="18" charset="0"/>
              </a:rPr>
              <a:t>pdB</a:t>
            </a:r>
            <a:r>
              <a:rPr lang="en-US" sz="1400" dirty="0">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sizeof</a:t>
            </a:r>
            <a:r>
              <a:rPr lang="en-US" sz="1400" dirty="0">
                <a:latin typeface="Consolas" panose="020B0609020204030204" pitchFamily="49" charset="0"/>
                <a:ea typeface="Calibri" panose="020F0502020204030204" pitchFamily="34" charset="0"/>
                <a:cs typeface="Times New Roman" panose="02020603050405020304" pitchFamily="18" charset="0"/>
              </a:rPr>
              <a:t>(</a:t>
            </a:r>
            <a:r>
              <a:rPr lang="en-US" sz="14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latin typeface="Consolas" panose="020B0609020204030204" pitchFamily="49" charset="0"/>
                <a:ea typeface="Calibri" panose="020F0502020204030204" pitchFamily="34" charset="0"/>
                <a:cs typeface="Times New Roman" panose="02020603050405020304" pitchFamily="18" charset="0"/>
              </a:rPr>
              <a:t>) * </a:t>
            </a:r>
            <a:r>
              <a:rPr lang="en-US" sz="1400" dirty="0" err="1">
                <a:latin typeface="Consolas" panose="020B0609020204030204" pitchFamily="49" charset="0"/>
                <a:ea typeface="Calibri" panose="020F0502020204030204" pitchFamily="34" charset="0"/>
                <a:cs typeface="Times New Roman" panose="02020603050405020304" pitchFamily="18" charset="0"/>
              </a:rPr>
              <a:t>arraySize</a:t>
            </a:r>
            <a:r>
              <a:rPr lang="en-US" sz="1400" dirty="0">
                <a:latin typeface="Consolas" panose="020B0609020204030204" pitchFamily="49" charset="0"/>
                <a:ea typeface="Calibri" panose="020F0502020204030204" pitchFamily="34"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15000"/>
              </a:lnSpc>
              <a:buSzPts val="600"/>
              <a:buFont typeface="Calibri" panose="020F0502020204030204" pitchFamily="34" charset="0"/>
              <a:buAutoNum type="arabicPeriod"/>
            </a:pPr>
            <a:r>
              <a:rPr lang="en-US" sz="1400" dirty="0">
                <a:solidFill>
                  <a:srgbClr val="FF00FF"/>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FF00FF"/>
                </a:solidFill>
                <a:latin typeface="Consolas" panose="020B0609020204030204" pitchFamily="49" charset="0"/>
                <a:ea typeface="Calibri" panose="020F0502020204030204" pitchFamily="34" charset="0"/>
                <a:cs typeface="Times New Roman" panose="02020603050405020304" pitchFamily="18" charset="0"/>
              </a:rPr>
              <a:t>cudaMalloc</a:t>
            </a:r>
            <a:r>
              <a:rPr lang="en-US" sz="1400" dirty="0">
                <a:latin typeface="Consolas" panose="020B0609020204030204" pitchFamily="49" charset="0"/>
                <a:ea typeface="Calibri" panose="020F0502020204030204" pitchFamily="34" charset="0"/>
                <a:cs typeface="Times New Roman" panose="02020603050405020304" pitchFamily="18" charset="0"/>
              </a:rPr>
              <a:t>((</a:t>
            </a:r>
            <a:r>
              <a:rPr lang="en-US" sz="14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void</a:t>
            </a:r>
            <a:r>
              <a:rPr lang="en-US" sz="1400" dirty="0">
                <a:latin typeface="Consolas" panose="020B0609020204030204" pitchFamily="49" charset="0"/>
                <a:ea typeface="Calibri" panose="020F0502020204030204" pitchFamily="34" charset="0"/>
                <a:cs typeface="Times New Roman" panose="02020603050405020304" pitchFamily="18" charset="0"/>
              </a:rPr>
              <a:t>**) </a:t>
            </a:r>
            <a:r>
              <a:rPr lang="en-US" sz="1400" dirty="0" err="1">
                <a:latin typeface="Consolas" panose="020B0609020204030204" pitchFamily="49" charset="0"/>
                <a:ea typeface="Calibri" panose="020F0502020204030204" pitchFamily="34" charset="0"/>
                <a:cs typeface="Times New Roman" panose="02020603050405020304" pitchFamily="18" charset="0"/>
              </a:rPr>
              <a:t>pdC</a:t>
            </a:r>
            <a:r>
              <a:rPr lang="en-US" sz="1400" dirty="0">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sizeof</a:t>
            </a:r>
            <a:r>
              <a:rPr lang="en-US" sz="1400" dirty="0">
                <a:latin typeface="Consolas" panose="020B0609020204030204" pitchFamily="49" charset="0"/>
                <a:ea typeface="Calibri" panose="020F0502020204030204" pitchFamily="34" charset="0"/>
                <a:cs typeface="Times New Roman" panose="02020603050405020304" pitchFamily="18" charset="0"/>
              </a:rPr>
              <a:t>(</a:t>
            </a:r>
            <a:r>
              <a:rPr lang="en-US" sz="14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latin typeface="Consolas" panose="020B0609020204030204" pitchFamily="49" charset="0"/>
                <a:ea typeface="Calibri" panose="020F0502020204030204" pitchFamily="34" charset="0"/>
                <a:cs typeface="Times New Roman" panose="02020603050405020304" pitchFamily="18" charset="0"/>
              </a:rPr>
              <a:t>) * </a:t>
            </a:r>
            <a:r>
              <a:rPr lang="en-US" sz="1400" dirty="0" err="1">
                <a:latin typeface="Consolas" panose="020B0609020204030204" pitchFamily="49" charset="0"/>
                <a:ea typeface="Calibri" panose="020F0502020204030204" pitchFamily="34" charset="0"/>
                <a:cs typeface="Times New Roman" panose="02020603050405020304" pitchFamily="18" charset="0"/>
              </a:rPr>
              <a:t>arraySize</a:t>
            </a:r>
            <a:r>
              <a:rPr lang="en-US" sz="1400" dirty="0">
                <a:latin typeface="Consolas" panose="020B0609020204030204" pitchFamily="49" charset="0"/>
                <a:ea typeface="Calibri" panose="020F0502020204030204" pitchFamily="34"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15000"/>
              </a:lnSpc>
              <a:buSzPts val="600"/>
              <a:buFont typeface="Calibri" panose="020F0502020204030204" pitchFamily="34" charset="0"/>
              <a:buAutoNum type="arabicPeriod"/>
            </a:pPr>
            <a:r>
              <a:rPr lang="en-US" sz="1400" dirty="0">
                <a:latin typeface="Consolas" panose="020B0609020204030204" pitchFamily="49" charset="0"/>
                <a:ea typeface="Calibri" panose="020F0502020204030204" pitchFamily="34"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15000"/>
              </a:lnSpc>
              <a:buSzPts val="600"/>
              <a:buFont typeface="Calibri" panose="020F0502020204030204" pitchFamily="34" charset="0"/>
              <a:buAutoNum type="arabicPeriod"/>
            </a:pPr>
            <a:r>
              <a:rPr lang="en-US" sz="1400" dirty="0">
                <a:latin typeface="Consolas" panose="020B0609020204030204" pitchFamily="49" charset="0"/>
                <a:ea typeface="Calibri" panose="020F0502020204030204" pitchFamily="34" charset="0"/>
                <a:cs typeface="Times New Roman" panose="02020603050405020304" pitchFamily="18" charset="0"/>
              </a:rPr>
              <a:t> </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15000"/>
              </a:lnSpc>
              <a:buSzPts val="600"/>
              <a:buFont typeface="Calibri" panose="020F0502020204030204" pitchFamily="34" charset="0"/>
              <a:buAutoNum type="arabicPeriod"/>
            </a:pPr>
            <a:r>
              <a:rPr lang="en-US" sz="14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void</a:t>
            </a:r>
            <a:r>
              <a:rPr lang="en-US" sz="1400" dirty="0">
                <a:latin typeface="Consolas" panose="020B0609020204030204" pitchFamily="49" charset="0"/>
                <a:ea typeface="Calibri" panose="020F0502020204030204" pitchFamily="34" charset="0"/>
                <a:cs typeface="Times New Roman" panose="02020603050405020304" pitchFamily="18" charset="0"/>
              </a:rPr>
              <a:t> </a:t>
            </a:r>
            <a:r>
              <a:rPr lang="en-US" sz="1400" dirty="0" err="1">
                <a:latin typeface="Consolas" panose="020B0609020204030204" pitchFamily="49" charset="0"/>
                <a:ea typeface="Calibri" panose="020F0502020204030204" pitchFamily="34" charset="0"/>
                <a:cs typeface="Times New Roman" panose="02020603050405020304" pitchFamily="18" charset="0"/>
              </a:rPr>
              <a:t>cleanupDevice</a:t>
            </a:r>
            <a:r>
              <a:rPr lang="en-US" sz="1400" dirty="0">
                <a:latin typeface="Consolas" panose="020B0609020204030204" pitchFamily="49" charset="0"/>
                <a:ea typeface="Calibri" panose="020F0502020204030204" pitchFamily="34" charset="0"/>
                <a:cs typeface="Times New Roman" panose="02020603050405020304" pitchFamily="18" charset="0"/>
              </a:rPr>
              <a:t>(</a:t>
            </a:r>
            <a:r>
              <a:rPr lang="en-US" sz="14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latin typeface="Consolas" panose="020B0609020204030204" pitchFamily="49" charset="0"/>
                <a:ea typeface="Calibri" panose="020F0502020204030204" pitchFamily="34" charset="0"/>
                <a:cs typeface="Times New Roman" panose="02020603050405020304" pitchFamily="18" charset="0"/>
              </a:rPr>
              <a:t> *</a:t>
            </a:r>
            <a:r>
              <a:rPr lang="en-US" sz="1400" dirty="0" err="1">
                <a:latin typeface="Consolas" panose="020B0609020204030204" pitchFamily="49" charset="0"/>
                <a:ea typeface="Calibri" panose="020F0502020204030204" pitchFamily="34" charset="0"/>
                <a:cs typeface="Times New Roman" panose="02020603050405020304" pitchFamily="18" charset="0"/>
              </a:rPr>
              <a:t>dA</a:t>
            </a:r>
            <a:r>
              <a:rPr lang="en-US" sz="1400" dirty="0">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latin typeface="Consolas" panose="020B0609020204030204" pitchFamily="49" charset="0"/>
                <a:ea typeface="Calibri" panose="020F0502020204030204" pitchFamily="34" charset="0"/>
                <a:cs typeface="Times New Roman" panose="02020603050405020304" pitchFamily="18" charset="0"/>
              </a:rPr>
              <a:t> *dB, </a:t>
            </a:r>
            <a:r>
              <a:rPr lang="en-US" sz="14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latin typeface="Consolas" panose="020B0609020204030204" pitchFamily="49" charset="0"/>
                <a:ea typeface="Calibri" panose="020F0502020204030204" pitchFamily="34" charset="0"/>
                <a:cs typeface="Times New Roman" panose="02020603050405020304" pitchFamily="18" charset="0"/>
              </a:rPr>
              <a:t> *</a:t>
            </a:r>
            <a:r>
              <a:rPr lang="en-US" sz="1400" dirty="0" err="1">
                <a:latin typeface="Consolas" panose="020B0609020204030204" pitchFamily="49" charset="0"/>
                <a:ea typeface="Calibri" panose="020F0502020204030204" pitchFamily="34" charset="0"/>
                <a:cs typeface="Times New Roman" panose="02020603050405020304" pitchFamily="18" charset="0"/>
              </a:rPr>
              <a:t>dC</a:t>
            </a:r>
            <a:r>
              <a:rPr lang="en-US" sz="1400" dirty="0">
                <a:latin typeface="Consolas" panose="020B0609020204030204" pitchFamily="49" charset="0"/>
                <a:ea typeface="Calibri" panose="020F0502020204030204" pitchFamily="34"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15000"/>
              </a:lnSpc>
              <a:buSzPts val="600"/>
              <a:buFont typeface="Calibri" panose="020F0502020204030204" pitchFamily="34" charset="0"/>
              <a:buAutoNum type="arabicPeriod"/>
            </a:pPr>
            <a:r>
              <a:rPr lang="en-US" sz="1400" dirty="0">
                <a:latin typeface="Consolas" panose="020B0609020204030204" pitchFamily="49" charset="0"/>
                <a:ea typeface="Calibri" panose="020F0502020204030204" pitchFamily="34"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15000"/>
              </a:lnSpc>
              <a:buSzPts val="600"/>
              <a:buFont typeface="Calibri" panose="020F0502020204030204" pitchFamily="34" charset="0"/>
              <a:buAutoNum type="arabicPeriod"/>
            </a:pPr>
            <a:r>
              <a:rPr lang="en-US" sz="1400" dirty="0">
                <a:solidFill>
                  <a:srgbClr val="FF00FF"/>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FF00FF"/>
                </a:solidFill>
                <a:latin typeface="Consolas" panose="020B0609020204030204" pitchFamily="49" charset="0"/>
                <a:ea typeface="Calibri" panose="020F0502020204030204" pitchFamily="34" charset="0"/>
                <a:cs typeface="Times New Roman" panose="02020603050405020304" pitchFamily="18" charset="0"/>
              </a:rPr>
              <a:t>cudaFree</a:t>
            </a:r>
            <a:r>
              <a:rPr lang="en-US" sz="1400" dirty="0">
                <a:latin typeface="Consolas" panose="020B0609020204030204" pitchFamily="49" charset="0"/>
                <a:ea typeface="Calibri" panose="020F0502020204030204" pitchFamily="34" charset="0"/>
                <a:cs typeface="Times New Roman" panose="02020603050405020304" pitchFamily="18" charset="0"/>
              </a:rPr>
              <a:t>(</a:t>
            </a:r>
            <a:r>
              <a:rPr lang="en-US" sz="1400" dirty="0" err="1">
                <a:latin typeface="Consolas" panose="020B0609020204030204" pitchFamily="49" charset="0"/>
                <a:ea typeface="Calibri" panose="020F0502020204030204" pitchFamily="34" charset="0"/>
                <a:cs typeface="Times New Roman" panose="02020603050405020304" pitchFamily="18" charset="0"/>
              </a:rPr>
              <a:t>dA</a:t>
            </a:r>
            <a:r>
              <a:rPr lang="en-US" sz="1400" dirty="0">
                <a:latin typeface="Consolas" panose="020B0609020204030204" pitchFamily="49" charset="0"/>
                <a:ea typeface="Calibri" panose="020F0502020204030204" pitchFamily="34"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15000"/>
              </a:lnSpc>
              <a:buSzPts val="600"/>
              <a:buFont typeface="Calibri" panose="020F0502020204030204" pitchFamily="34" charset="0"/>
              <a:buAutoNum type="arabicPeriod"/>
            </a:pPr>
            <a:r>
              <a:rPr lang="en-US" sz="1400" dirty="0">
                <a:solidFill>
                  <a:srgbClr val="FF00FF"/>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FF00FF"/>
                </a:solidFill>
                <a:latin typeface="Consolas" panose="020B0609020204030204" pitchFamily="49" charset="0"/>
                <a:ea typeface="Calibri" panose="020F0502020204030204" pitchFamily="34" charset="0"/>
                <a:cs typeface="Times New Roman" panose="02020603050405020304" pitchFamily="18" charset="0"/>
              </a:rPr>
              <a:t>cudaFree</a:t>
            </a:r>
            <a:r>
              <a:rPr lang="en-US" sz="1400" dirty="0">
                <a:latin typeface="Consolas" panose="020B0609020204030204" pitchFamily="49" charset="0"/>
                <a:ea typeface="Calibri" panose="020F0502020204030204" pitchFamily="34" charset="0"/>
                <a:cs typeface="Times New Roman" panose="02020603050405020304" pitchFamily="18" charset="0"/>
              </a:rPr>
              <a:t>(dB);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15000"/>
              </a:lnSpc>
              <a:buSzPts val="600"/>
              <a:buFont typeface="Calibri" panose="020F0502020204030204" pitchFamily="34" charset="0"/>
              <a:buAutoNum type="arabicPeriod"/>
            </a:pPr>
            <a:r>
              <a:rPr lang="en-US" sz="1400" dirty="0">
                <a:solidFill>
                  <a:srgbClr val="FF00FF"/>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FF00FF"/>
                </a:solidFill>
                <a:latin typeface="Consolas" panose="020B0609020204030204" pitchFamily="49" charset="0"/>
                <a:ea typeface="Calibri" panose="020F0502020204030204" pitchFamily="34" charset="0"/>
                <a:cs typeface="Times New Roman" panose="02020603050405020304" pitchFamily="18" charset="0"/>
              </a:rPr>
              <a:t>cudaFree</a:t>
            </a:r>
            <a:r>
              <a:rPr lang="en-US" sz="1400" dirty="0">
                <a:latin typeface="Consolas" panose="020B0609020204030204" pitchFamily="49" charset="0"/>
                <a:ea typeface="Calibri" panose="020F0502020204030204" pitchFamily="34" charset="0"/>
                <a:cs typeface="Times New Roman" panose="02020603050405020304" pitchFamily="18" charset="0"/>
              </a:rPr>
              <a:t>(</a:t>
            </a:r>
            <a:r>
              <a:rPr lang="en-US" sz="1400" dirty="0" err="1">
                <a:latin typeface="Consolas" panose="020B0609020204030204" pitchFamily="49" charset="0"/>
                <a:ea typeface="Calibri" panose="020F0502020204030204" pitchFamily="34" charset="0"/>
                <a:cs typeface="Times New Roman" panose="02020603050405020304" pitchFamily="18" charset="0"/>
              </a:rPr>
              <a:t>dC</a:t>
            </a:r>
            <a:r>
              <a:rPr lang="en-US" sz="1400" dirty="0">
                <a:latin typeface="Consolas" panose="020B0609020204030204" pitchFamily="49" charset="0"/>
                <a:ea typeface="Calibri" panose="020F0502020204030204" pitchFamily="34"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15000"/>
              </a:lnSpc>
              <a:buSzPts val="600"/>
              <a:buFont typeface="Calibri" panose="020F0502020204030204" pitchFamily="34" charset="0"/>
              <a:buAutoNum type="arabicPeriod"/>
            </a:pPr>
            <a:r>
              <a:rPr lang="en-US" sz="1400" dirty="0">
                <a:latin typeface="Consolas" panose="020B0609020204030204" pitchFamily="49" charset="0"/>
                <a:ea typeface="Calibri" panose="020F0502020204030204" pitchFamily="34"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21315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Quote of the day</a:t>
            </a:r>
          </a:p>
        </p:txBody>
      </p:sp>
      <p:sp>
        <p:nvSpPr>
          <p:cNvPr id="3" name="Content Placeholder 2"/>
          <p:cNvSpPr>
            <a:spLocks noGrp="1"/>
          </p:cNvSpPr>
          <p:nvPr>
            <p:ph idx="1"/>
          </p:nvPr>
        </p:nvSpPr>
        <p:spPr>
          <a:xfrm>
            <a:off x="687351" y="3381947"/>
            <a:ext cx="10817298" cy="681134"/>
          </a:xfrm>
        </p:spPr>
        <p:txBody>
          <a:bodyPr>
            <a:normAutofit fontScale="77500" lnSpcReduction="20000"/>
          </a:bodyPr>
          <a:lstStyle/>
          <a:p>
            <a:pPr marL="0" indent="0" algn="r">
              <a:buNone/>
            </a:pPr>
            <a:r>
              <a:rPr lang="en-US" dirty="0"/>
              <a:t>“Weaseling out of things is important to learn. It's what separates us from the animals... except the weasel.”</a:t>
            </a:r>
          </a:p>
          <a:p>
            <a:pPr marL="0" indent="0" algn="r">
              <a:buNone/>
            </a:pPr>
            <a:r>
              <a:rPr lang="en-US" sz="1300" dirty="0"/>
              <a:t>-- </a:t>
            </a:r>
            <a:r>
              <a:rPr lang="en-US" sz="1300" dirty="0" smtClean="0"/>
              <a:t>Homer Simpson, Safety Inspector</a:t>
            </a:r>
            <a:r>
              <a:rPr lang="en-US" sz="1300" dirty="0"/>
              <a:t> </a:t>
            </a:r>
            <a:r>
              <a:rPr lang="en-US" sz="1300" dirty="0" smtClean="0"/>
              <a:t>[1989 - </a:t>
            </a:r>
            <a:r>
              <a:rPr lang="en-US" sz="1300" dirty="0"/>
              <a:t>]. </a:t>
            </a:r>
            <a:r>
              <a:rPr lang="en-US" sz="1300" dirty="0" smtClean="0"/>
              <a:t>Regarding </a:t>
            </a:r>
            <a:r>
              <a:rPr lang="en-US" sz="1300" dirty="0"/>
              <a:t>his son </a:t>
            </a:r>
            <a:r>
              <a:rPr lang="en-US" sz="1300" dirty="0" smtClean="0"/>
              <a:t>upbringing.</a:t>
            </a:r>
            <a:endParaRPr lang="en-US" sz="1300" dirty="0"/>
          </a:p>
          <a:p>
            <a:pPr algn="r"/>
            <a:endParaRPr lang="en-US" dirty="0"/>
          </a:p>
        </p:txBody>
      </p:sp>
      <p:sp>
        <p:nvSpPr>
          <p:cNvPr id="4" name="Slide Number Placeholder 3"/>
          <p:cNvSpPr>
            <a:spLocks noGrp="1"/>
          </p:cNvSpPr>
          <p:nvPr>
            <p:ph type="sldNum" sz="quarter" idx="12"/>
          </p:nvPr>
        </p:nvSpPr>
        <p:spPr/>
        <p:txBody>
          <a:bodyPr/>
          <a:lstStyle/>
          <a:p>
            <a:fld id="{67D2203D-769A-4D5A-AE4C-EA73FDE6A130}" type="slidenum">
              <a:rPr lang="en-US" smtClean="0"/>
              <a:t>2</a:t>
            </a:fld>
            <a:endParaRPr lang="en-US"/>
          </a:p>
        </p:txBody>
      </p:sp>
    </p:spTree>
    <p:extLst>
      <p:ext uri="{BB962C8B-B14F-4D97-AF65-F5344CB8AC3E}">
        <p14:creationId xmlns:p14="http://schemas.microsoft.com/office/powerpoint/2010/main" val="29975793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E221C-5BEF-406D-8E6E-AF3B8686D677}"/>
              </a:ext>
            </a:extLst>
          </p:cNvPr>
          <p:cNvSpPr>
            <a:spLocks noGrp="1"/>
          </p:cNvSpPr>
          <p:nvPr>
            <p:ph type="title"/>
          </p:nvPr>
        </p:nvSpPr>
        <p:spPr/>
        <p:txBody>
          <a:bodyPr>
            <a:normAutofit/>
          </a:bodyPr>
          <a:lstStyle/>
          <a:p>
            <a:r>
              <a:rPr lang="en-US" sz="3200" dirty="0">
                <a:solidFill>
                  <a:srgbClr val="FFC000"/>
                </a:solidFill>
                <a:latin typeface="Consolas" panose="020B0609020204030204" pitchFamily="49" charset="0"/>
                <a:ea typeface="Calibri" panose="020F0502020204030204" pitchFamily="34" charset="0"/>
                <a:cs typeface="Courier New" panose="02070309020205020404" pitchFamily="49" charset="0"/>
              </a:rPr>
              <a:t>if( </a:t>
            </a:r>
            <a:r>
              <a:rPr lang="en-US" sz="3200" dirty="0" err="1">
                <a:solidFill>
                  <a:srgbClr val="FFC000"/>
                </a:solidFill>
                <a:latin typeface="Consolas" panose="020B0609020204030204" pitchFamily="49" charset="0"/>
                <a:ea typeface="Calibri" panose="020F0502020204030204" pitchFamily="34" charset="0"/>
                <a:cs typeface="Courier New" panose="02070309020205020404" pitchFamily="49" charset="0"/>
              </a:rPr>
              <a:t>whichEntry</a:t>
            </a:r>
            <a:r>
              <a:rPr lang="en-US" sz="3200" dirty="0">
                <a:solidFill>
                  <a:srgbClr val="FFC000"/>
                </a:solidFill>
                <a:latin typeface="Consolas" panose="020B0609020204030204" pitchFamily="49" charset="0"/>
                <a:ea typeface="Calibri" panose="020F0502020204030204" pitchFamily="34" charset="0"/>
                <a:cs typeface="Courier New" panose="02070309020205020404" pitchFamily="49" charset="0"/>
              </a:rPr>
              <a:t>&lt;size )</a:t>
            </a:r>
            <a:r>
              <a:rPr lang="en-US" sz="3200" dirty="0">
                <a:solidFill>
                  <a:srgbClr val="FFC000"/>
                </a:solidFill>
                <a:latin typeface="Consolas" panose="020B0609020204030204" pitchFamily="49" charset="0"/>
                <a:ea typeface="Calibri" panose="020F0502020204030204" pitchFamily="34" charset="0"/>
                <a:cs typeface="Times New Roman" panose="02020603050405020304" pitchFamily="18" charset="0"/>
              </a:rPr>
              <a:t>: </a:t>
            </a:r>
            <a:r>
              <a:rPr lang="en-US" sz="3200" dirty="0"/>
              <a:t>Why Do I Need this Test</a:t>
            </a:r>
            <a:r>
              <a:rPr lang="en-US" sz="3200" dirty="0">
                <a:latin typeface="Consolas" panose="020B0609020204030204" pitchFamily="49" charset="0"/>
                <a:ea typeface="Calibri" panose="020F0502020204030204" pitchFamily="34" charset="0"/>
                <a:cs typeface="Times New Roman" panose="02020603050405020304" pitchFamily="18" charset="0"/>
              </a:rPr>
              <a:t>?</a:t>
            </a:r>
            <a:endParaRPr lang="en-US"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9B51605-6E62-4617-B390-44F041E47931}"/>
                  </a:ext>
                </a:extLst>
              </p:cNvPr>
              <p:cNvSpPr>
                <a:spLocks noGrp="1"/>
              </p:cNvSpPr>
              <p:nvPr>
                <p:ph idx="1"/>
              </p:nvPr>
            </p:nvSpPr>
            <p:spPr/>
            <p:txBody>
              <a:bodyPr/>
              <a:lstStyle/>
              <a:p>
                <a:endParaRPr lang="en-US" sz="1800" dirty="0"/>
              </a:p>
              <a:p>
                <a:endParaRPr lang="en-US" sz="1800" dirty="0"/>
              </a:p>
              <a:p>
                <a:endParaRPr lang="en-US" sz="1800" dirty="0"/>
              </a:p>
              <a:p>
                <a:r>
                  <a:rPr lang="en-US" sz="1800" dirty="0"/>
                  <a:t>Important observation before answering question above</a:t>
                </a:r>
              </a:p>
              <a:p>
                <a:pPr lvl="1"/>
                <a:r>
                  <a:rPr lang="en-US" sz="1400" dirty="0"/>
                  <a:t>All blocks launched have the same number of threads</a:t>
                </a:r>
              </a:p>
              <a:p>
                <a:endParaRPr lang="en-US" sz="1800" dirty="0"/>
              </a:p>
              <a:p>
                <a:endParaRPr lang="en-US" sz="1800" dirty="0"/>
              </a:p>
              <a:p>
                <a:r>
                  <a:rPr lang="en-US" sz="1800" dirty="0"/>
                  <a:t>Answer to our question:  the </a:t>
                </a:r>
                <a:r>
                  <a:rPr lang="en-US" sz="1800" dirty="0">
                    <a:latin typeface="Courier New" panose="02070309020205020404" pitchFamily="49" charset="0"/>
                    <a:cs typeface="Courier New" panose="02070309020205020404" pitchFamily="49" charset="0"/>
                  </a:rPr>
                  <a:t>if</a:t>
                </a:r>
                <a:r>
                  <a:rPr lang="en-US" sz="1800" dirty="0"/>
                  <a:t> is needed to prevent out of bounds indexing </a:t>
                </a:r>
              </a:p>
              <a:p>
                <a:pPr lvl="1"/>
                <a:r>
                  <a:rPr lang="en-US" sz="1400" dirty="0"/>
                  <a:t>Sometimes the product of the number of blocks </a:t>
                </a:r>
                <a14:m>
                  <m:oMath xmlns:m="http://schemas.openxmlformats.org/officeDocument/2006/math">
                    <m:r>
                      <a:rPr lang="en-US" sz="1400" i="1">
                        <a:latin typeface="Cambria Math" panose="02040503050406030204" pitchFamily="18" charset="0"/>
                      </a:rPr>
                      <m:t>×</m:t>
                    </m:r>
                  </m:oMath>
                </a14:m>
                <a:r>
                  <a:rPr lang="en-US" sz="1400" dirty="0"/>
                  <a:t> number of threads per block is not exactly how many jobs need to be done</a:t>
                </a:r>
              </a:p>
            </p:txBody>
          </p:sp>
        </mc:Choice>
        <mc:Fallback xmlns="">
          <p:sp>
            <p:nvSpPr>
              <p:cNvPr id="3" name="Content Placeholder 2">
                <a:extLst>
                  <a:ext uri="{FF2B5EF4-FFF2-40B4-BE49-F238E27FC236}">
                    <a16:creationId xmlns:a16="http://schemas.microsoft.com/office/drawing/2014/main" id="{39B51605-6E62-4617-B390-44F041E47931}"/>
                  </a:ext>
                </a:extLst>
              </p:cNvPr>
              <p:cNvSpPr>
                <a:spLocks noGrp="1" noRot="1" noChangeAspect="1" noMove="1" noResize="1" noEditPoints="1" noAdjustHandles="1" noChangeArrowheads="1" noChangeShapeType="1" noTextEdit="1"/>
              </p:cNvSpPr>
              <p:nvPr>
                <p:ph idx="1"/>
              </p:nvPr>
            </p:nvSpPr>
            <p:spPr>
              <a:xfrm>
                <a:off x="1981200" y="1719263"/>
                <a:ext cx="8229600" cy="4681537"/>
              </a:xfrm>
              <a:blipFill>
                <a:blip r:embed="rId2"/>
                <a:stretch>
                  <a:fillRect l="-44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ADFD1F7-E4BC-49E2-836F-56599B6C6AD7}"/>
              </a:ext>
            </a:extLst>
          </p:cNvPr>
          <p:cNvSpPr>
            <a:spLocks noGrp="1"/>
          </p:cNvSpPr>
          <p:nvPr>
            <p:ph type="sldNum" sz="quarter" idx="12"/>
          </p:nvPr>
        </p:nvSpPr>
        <p:spPr/>
        <p:txBody>
          <a:bodyPr/>
          <a:lstStyle/>
          <a:p>
            <a:fld id="{2607EFA3-406F-4E56-9DD2-4C036976C4CD}" type="slidenum">
              <a:rPr lang="en-US" altLang="en-US" smtClean="0"/>
              <a:pPr/>
              <a:t>20</a:t>
            </a:fld>
            <a:endParaRPr lang="en-US" altLang="en-US" dirty="0"/>
          </a:p>
        </p:txBody>
      </p:sp>
    </p:spTree>
    <p:extLst>
      <p:ext uri="{BB962C8B-B14F-4D97-AF65-F5344CB8AC3E}">
        <p14:creationId xmlns:p14="http://schemas.microsoft.com/office/powerpoint/2010/main" val="12170924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E221C-5BEF-406D-8E6E-AF3B8686D677}"/>
              </a:ext>
            </a:extLst>
          </p:cNvPr>
          <p:cNvSpPr>
            <a:spLocks noGrp="1"/>
          </p:cNvSpPr>
          <p:nvPr>
            <p:ph type="title"/>
          </p:nvPr>
        </p:nvSpPr>
        <p:spPr/>
        <p:txBody>
          <a:bodyPr/>
          <a:lstStyle/>
          <a:p>
            <a:r>
              <a:rPr lang="en-US" dirty="0"/>
              <a:t>Execution Configuration Related</a:t>
            </a:r>
          </a:p>
        </p:txBody>
      </p:sp>
      <p:sp>
        <p:nvSpPr>
          <p:cNvPr id="3" name="Content Placeholder 2">
            <a:extLst>
              <a:ext uri="{FF2B5EF4-FFF2-40B4-BE49-F238E27FC236}">
                <a16:creationId xmlns:a16="http://schemas.microsoft.com/office/drawing/2014/main" id="{39B51605-6E62-4617-B390-44F041E47931}"/>
              </a:ext>
            </a:extLst>
          </p:cNvPr>
          <p:cNvSpPr>
            <a:spLocks noGrp="1"/>
          </p:cNvSpPr>
          <p:nvPr>
            <p:ph idx="1"/>
          </p:nvPr>
        </p:nvSpPr>
        <p:spPr/>
        <p:txBody>
          <a:bodyPr>
            <a:normAutofit/>
          </a:bodyPr>
          <a:lstStyle/>
          <a:p>
            <a:endParaRPr lang="en-US" sz="1800" dirty="0"/>
          </a:p>
          <a:p>
            <a:r>
              <a:rPr lang="en-US" sz="1800" dirty="0"/>
              <a:t>Assume arrays of 1493 elements (instead of 3000000)</a:t>
            </a:r>
          </a:p>
          <a:p>
            <a:endParaRPr lang="en-US" sz="1800" dirty="0"/>
          </a:p>
          <a:p>
            <a:r>
              <a:rPr lang="en-US" sz="1800" dirty="0"/>
              <a:t>Largest CUDA block that you can get has 1024 threads</a:t>
            </a:r>
          </a:p>
          <a:p>
            <a:endParaRPr lang="en-US" sz="1800" dirty="0"/>
          </a:p>
          <a:p>
            <a:r>
              <a:rPr lang="en-US" sz="1800" dirty="0"/>
              <a:t>Also, 1493 is a prime number</a:t>
            </a:r>
          </a:p>
          <a:p>
            <a:endParaRPr lang="en-US" sz="1800" dirty="0"/>
          </a:p>
          <a:p>
            <a:r>
              <a:rPr lang="en-US" sz="1800" dirty="0"/>
              <a:t>You’ll have to use at least two CUDA blocks of threads</a:t>
            </a:r>
          </a:p>
          <a:p>
            <a:pPr lvl="1"/>
            <a:r>
              <a:rPr lang="en-US" sz="1400" dirty="0"/>
              <a:t>Perhaps you want to use three blocks of 512 each…</a:t>
            </a:r>
          </a:p>
          <a:p>
            <a:pPr lvl="1"/>
            <a:endParaRPr lang="en-US" sz="1400" dirty="0"/>
          </a:p>
          <a:p>
            <a:r>
              <a:rPr lang="en-US" sz="1800" dirty="0"/>
              <a:t>You’ll have some threads that do no work (there’ll be an </a:t>
            </a:r>
            <a:r>
              <a:rPr lang="en-US" sz="1800" dirty="0">
                <a:latin typeface="Courier New" panose="02070309020205020404" pitchFamily="49" charset="0"/>
                <a:cs typeface="Courier New" panose="02070309020205020404" pitchFamily="49" charset="0"/>
              </a:rPr>
              <a:t>if</a:t>
            </a:r>
            <a:r>
              <a:rPr lang="en-US" sz="1800" dirty="0"/>
              <a:t> statement in there)</a:t>
            </a:r>
          </a:p>
          <a:p>
            <a:endParaRPr lang="en-US" sz="1800" dirty="0"/>
          </a:p>
          <a:p>
            <a:r>
              <a:rPr lang="en-US" sz="1800" dirty="0"/>
              <a:t>Problem becomes more interesting in two dimension when you have square blocks to pad a matrix and end up overshooting in two directions</a:t>
            </a:r>
          </a:p>
        </p:txBody>
      </p:sp>
      <p:sp>
        <p:nvSpPr>
          <p:cNvPr id="4" name="Slide Number Placeholder 3">
            <a:extLst>
              <a:ext uri="{FF2B5EF4-FFF2-40B4-BE49-F238E27FC236}">
                <a16:creationId xmlns:a16="http://schemas.microsoft.com/office/drawing/2014/main" id="{4ADFD1F7-E4BC-49E2-836F-56599B6C6AD7}"/>
              </a:ext>
            </a:extLst>
          </p:cNvPr>
          <p:cNvSpPr>
            <a:spLocks noGrp="1"/>
          </p:cNvSpPr>
          <p:nvPr>
            <p:ph type="sldNum" sz="quarter" idx="12"/>
          </p:nvPr>
        </p:nvSpPr>
        <p:spPr/>
        <p:txBody>
          <a:bodyPr/>
          <a:lstStyle/>
          <a:p>
            <a:fld id="{2607EFA3-406F-4E56-9DD2-4C036976C4CD}" type="slidenum">
              <a:rPr lang="en-US" altLang="en-US" smtClean="0"/>
              <a:pPr/>
              <a:t>21</a:t>
            </a:fld>
            <a:endParaRPr lang="en-US" altLang="en-US" dirty="0"/>
          </a:p>
        </p:txBody>
      </p:sp>
    </p:spTree>
    <p:extLst>
      <p:ext uri="{BB962C8B-B14F-4D97-AF65-F5344CB8AC3E}">
        <p14:creationId xmlns:p14="http://schemas.microsoft.com/office/powerpoint/2010/main" val="35606239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607EFA3-406F-4E56-9DD2-4C036976C4CD}" type="slidenum">
              <a:rPr lang="en-US" altLang="en-US" smtClean="0"/>
              <a:pPr/>
              <a:t>22</a:t>
            </a:fld>
            <a:endParaRPr lang="en-US" altLang="en-US" dirty="0"/>
          </a:p>
        </p:txBody>
      </p:sp>
      <p:cxnSp>
        <p:nvCxnSpPr>
          <p:cNvPr id="6" name="Straight Connector 5"/>
          <p:cNvCxnSpPr/>
          <p:nvPr/>
        </p:nvCxnSpPr>
        <p:spPr>
          <a:xfrm>
            <a:off x="1967334" y="1325007"/>
            <a:ext cx="1752600" cy="0"/>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796134" y="1325007"/>
            <a:ext cx="1752600" cy="0"/>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624934" y="1325007"/>
            <a:ext cx="1752600" cy="0"/>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967334" y="1096407"/>
            <a:ext cx="5105400" cy="0"/>
          </a:xfrm>
          <a:prstGeom prst="line">
            <a:avLst/>
          </a:prstGeom>
          <a:ln w="127000">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348996" y="685800"/>
            <a:ext cx="2425729" cy="369332"/>
          </a:xfrm>
          <a:prstGeom prst="rect">
            <a:avLst/>
          </a:prstGeom>
        </p:spPr>
        <p:txBody>
          <a:bodyPr wrap="none">
            <a:spAutoFit/>
          </a:bodyPr>
          <a:lstStyle/>
          <a:p>
            <a:r>
              <a:rPr lang="en-US" dirty="0"/>
              <a:t>1493 entries in 1D array</a:t>
            </a:r>
          </a:p>
        </p:txBody>
      </p:sp>
      <p:sp>
        <p:nvSpPr>
          <p:cNvPr id="12" name="Rectangle 11"/>
          <p:cNvSpPr/>
          <p:nvPr/>
        </p:nvSpPr>
        <p:spPr>
          <a:xfrm>
            <a:off x="2051590" y="1401208"/>
            <a:ext cx="1457002" cy="276999"/>
          </a:xfrm>
          <a:prstGeom prst="rect">
            <a:avLst/>
          </a:prstGeom>
        </p:spPr>
        <p:txBody>
          <a:bodyPr wrap="none">
            <a:spAutoFit/>
          </a:bodyPr>
          <a:lstStyle/>
          <a:p>
            <a:r>
              <a:rPr lang="en-US" sz="1200" dirty="0"/>
              <a:t>Block 0: 512 threads</a:t>
            </a:r>
          </a:p>
        </p:txBody>
      </p:sp>
      <p:sp>
        <p:nvSpPr>
          <p:cNvPr id="13" name="Rectangle 12"/>
          <p:cNvSpPr/>
          <p:nvPr/>
        </p:nvSpPr>
        <p:spPr>
          <a:xfrm>
            <a:off x="3880390" y="1401208"/>
            <a:ext cx="1457002" cy="276999"/>
          </a:xfrm>
          <a:prstGeom prst="rect">
            <a:avLst/>
          </a:prstGeom>
        </p:spPr>
        <p:txBody>
          <a:bodyPr wrap="none">
            <a:spAutoFit/>
          </a:bodyPr>
          <a:lstStyle/>
          <a:p>
            <a:r>
              <a:rPr lang="en-US" sz="1200" dirty="0"/>
              <a:t>Block 1: 512 threads</a:t>
            </a:r>
          </a:p>
        </p:txBody>
      </p:sp>
      <p:sp>
        <p:nvSpPr>
          <p:cNvPr id="14" name="Rectangle 13"/>
          <p:cNvSpPr/>
          <p:nvPr/>
        </p:nvSpPr>
        <p:spPr>
          <a:xfrm>
            <a:off x="5709190" y="1391684"/>
            <a:ext cx="1457002" cy="276999"/>
          </a:xfrm>
          <a:prstGeom prst="rect">
            <a:avLst/>
          </a:prstGeom>
        </p:spPr>
        <p:txBody>
          <a:bodyPr wrap="none">
            <a:spAutoFit/>
          </a:bodyPr>
          <a:lstStyle/>
          <a:p>
            <a:r>
              <a:rPr lang="en-US" sz="1200" dirty="0"/>
              <a:t>Block 2: 512 threads</a:t>
            </a:r>
          </a:p>
        </p:txBody>
      </p:sp>
      <p:sp>
        <p:nvSpPr>
          <p:cNvPr id="15" name="Rectangle 14"/>
          <p:cNvSpPr/>
          <p:nvPr/>
        </p:nvSpPr>
        <p:spPr>
          <a:xfrm>
            <a:off x="4321478" y="2567760"/>
            <a:ext cx="2688922" cy="360444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4321478" y="2567761"/>
            <a:ext cx="2895600" cy="3860840"/>
            <a:chOff x="5486400" y="1373188"/>
            <a:chExt cx="2895600" cy="3860840"/>
          </a:xfrm>
        </p:grpSpPr>
        <p:sp>
          <p:nvSpPr>
            <p:cNvPr id="16" name="Rectangle 15"/>
            <p:cNvSpPr/>
            <p:nvPr/>
          </p:nvSpPr>
          <p:spPr>
            <a:xfrm>
              <a:off x="5486400" y="1373188"/>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Block </a:t>
              </a:r>
              <a:br>
                <a:rPr lang="en-US" sz="1200" dirty="0"/>
              </a:br>
              <a:r>
                <a:rPr lang="en-US" sz="1200" dirty="0"/>
                <a:t>16 by 16</a:t>
              </a:r>
            </a:p>
          </p:txBody>
        </p:sp>
        <p:sp>
          <p:nvSpPr>
            <p:cNvPr id="17" name="Rectangle 16"/>
            <p:cNvSpPr/>
            <p:nvPr/>
          </p:nvSpPr>
          <p:spPr>
            <a:xfrm>
              <a:off x="6477000" y="1373188"/>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a:solidFill>
                    <a:srgbClr val="FFFFFF"/>
                  </a:solidFill>
                </a:rPr>
                <a:t>Block </a:t>
              </a:r>
              <a:br>
                <a:rPr lang="en-US" sz="1200">
                  <a:solidFill>
                    <a:srgbClr val="FFFFFF"/>
                  </a:solidFill>
                </a:rPr>
              </a:br>
              <a:r>
                <a:rPr lang="en-US" sz="1200">
                  <a:solidFill>
                    <a:srgbClr val="FFFFFF"/>
                  </a:solidFill>
                </a:rPr>
                <a:t>16 by 16</a:t>
              </a:r>
              <a:endParaRPr lang="en-US" sz="1200" dirty="0">
                <a:solidFill>
                  <a:srgbClr val="FFFFFF"/>
                </a:solidFill>
              </a:endParaRPr>
            </a:p>
          </p:txBody>
        </p:sp>
        <p:sp>
          <p:nvSpPr>
            <p:cNvPr id="18" name="Rectangle 17"/>
            <p:cNvSpPr/>
            <p:nvPr/>
          </p:nvSpPr>
          <p:spPr>
            <a:xfrm>
              <a:off x="7467600" y="1373188"/>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a:solidFill>
                    <a:srgbClr val="FFFFFF"/>
                  </a:solidFill>
                </a:rPr>
                <a:t>Block </a:t>
              </a:r>
              <a:br>
                <a:rPr lang="en-US" sz="1200">
                  <a:solidFill>
                    <a:srgbClr val="FFFFFF"/>
                  </a:solidFill>
                </a:rPr>
              </a:br>
              <a:r>
                <a:rPr lang="en-US" sz="1200">
                  <a:solidFill>
                    <a:srgbClr val="FFFFFF"/>
                  </a:solidFill>
                </a:rPr>
                <a:t>16 by 16</a:t>
              </a:r>
              <a:endParaRPr lang="en-US" sz="1200" dirty="0">
                <a:solidFill>
                  <a:srgbClr val="FFFFFF"/>
                </a:solidFill>
              </a:endParaRPr>
            </a:p>
          </p:txBody>
        </p:sp>
        <p:sp>
          <p:nvSpPr>
            <p:cNvPr id="19" name="Rectangle 18"/>
            <p:cNvSpPr/>
            <p:nvPr/>
          </p:nvSpPr>
          <p:spPr>
            <a:xfrm>
              <a:off x="5486400" y="2355851"/>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a:solidFill>
                    <a:srgbClr val="FFFFFF"/>
                  </a:solidFill>
                </a:rPr>
                <a:t>Block </a:t>
              </a:r>
              <a:br>
                <a:rPr lang="en-US" sz="1200">
                  <a:solidFill>
                    <a:srgbClr val="FFFFFF"/>
                  </a:solidFill>
                </a:rPr>
              </a:br>
              <a:r>
                <a:rPr lang="en-US" sz="1200">
                  <a:solidFill>
                    <a:srgbClr val="FFFFFF"/>
                  </a:solidFill>
                </a:rPr>
                <a:t>16 by 16</a:t>
              </a:r>
              <a:endParaRPr lang="en-US" sz="1200" dirty="0">
                <a:solidFill>
                  <a:srgbClr val="FFFFFF"/>
                </a:solidFill>
              </a:endParaRPr>
            </a:p>
          </p:txBody>
        </p:sp>
        <p:sp>
          <p:nvSpPr>
            <p:cNvPr id="20" name="Rectangle 19"/>
            <p:cNvSpPr/>
            <p:nvPr/>
          </p:nvSpPr>
          <p:spPr>
            <a:xfrm>
              <a:off x="6477000" y="2355851"/>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a:solidFill>
                    <a:srgbClr val="FFFFFF"/>
                  </a:solidFill>
                </a:rPr>
                <a:t>Block </a:t>
              </a:r>
              <a:br>
                <a:rPr lang="en-US" sz="1200">
                  <a:solidFill>
                    <a:srgbClr val="FFFFFF"/>
                  </a:solidFill>
                </a:rPr>
              </a:br>
              <a:r>
                <a:rPr lang="en-US" sz="1200">
                  <a:solidFill>
                    <a:srgbClr val="FFFFFF"/>
                  </a:solidFill>
                </a:rPr>
                <a:t>16 by 16</a:t>
              </a:r>
              <a:endParaRPr lang="en-US" sz="1200" dirty="0">
                <a:solidFill>
                  <a:srgbClr val="FFFFFF"/>
                </a:solidFill>
              </a:endParaRPr>
            </a:p>
          </p:txBody>
        </p:sp>
        <p:sp>
          <p:nvSpPr>
            <p:cNvPr id="21" name="Rectangle 20"/>
            <p:cNvSpPr/>
            <p:nvPr/>
          </p:nvSpPr>
          <p:spPr>
            <a:xfrm>
              <a:off x="7467600" y="2355851"/>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a:solidFill>
                    <a:srgbClr val="FFFFFF"/>
                  </a:solidFill>
                </a:rPr>
                <a:t>Block </a:t>
              </a:r>
              <a:br>
                <a:rPr lang="en-US" sz="1200">
                  <a:solidFill>
                    <a:srgbClr val="FFFFFF"/>
                  </a:solidFill>
                </a:rPr>
              </a:br>
              <a:r>
                <a:rPr lang="en-US" sz="1200">
                  <a:solidFill>
                    <a:srgbClr val="FFFFFF"/>
                  </a:solidFill>
                </a:rPr>
                <a:t>16 by 16</a:t>
              </a:r>
              <a:endParaRPr lang="en-US" sz="1200" dirty="0">
                <a:solidFill>
                  <a:srgbClr val="FFFFFF"/>
                </a:solidFill>
              </a:endParaRPr>
            </a:p>
          </p:txBody>
        </p:sp>
        <p:sp>
          <p:nvSpPr>
            <p:cNvPr id="22" name="Rectangle 21"/>
            <p:cNvSpPr/>
            <p:nvPr/>
          </p:nvSpPr>
          <p:spPr>
            <a:xfrm>
              <a:off x="5486400" y="3336926"/>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a:solidFill>
                    <a:srgbClr val="FFFFFF"/>
                  </a:solidFill>
                </a:rPr>
                <a:t>Block </a:t>
              </a:r>
              <a:br>
                <a:rPr lang="en-US" sz="1200">
                  <a:solidFill>
                    <a:srgbClr val="FFFFFF"/>
                  </a:solidFill>
                </a:rPr>
              </a:br>
              <a:r>
                <a:rPr lang="en-US" sz="1200">
                  <a:solidFill>
                    <a:srgbClr val="FFFFFF"/>
                  </a:solidFill>
                </a:rPr>
                <a:t>16 by 16</a:t>
              </a:r>
              <a:endParaRPr lang="en-US" sz="1200" dirty="0">
                <a:solidFill>
                  <a:srgbClr val="FFFFFF"/>
                </a:solidFill>
              </a:endParaRPr>
            </a:p>
          </p:txBody>
        </p:sp>
        <p:sp>
          <p:nvSpPr>
            <p:cNvPr id="23" name="Rectangle 22"/>
            <p:cNvSpPr/>
            <p:nvPr/>
          </p:nvSpPr>
          <p:spPr>
            <a:xfrm>
              <a:off x="6477000" y="3336926"/>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a:solidFill>
                    <a:srgbClr val="FFFFFF"/>
                  </a:solidFill>
                </a:rPr>
                <a:t>Block </a:t>
              </a:r>
              <a:br>
                <a:rPr lang="en-US" sz="1200">
                  <a:solidFill>
                    <a:srgbClr val="FFFFFF"/>
                  </a:solidFill>
                </a:rPr>
              </a:br>
              <a:r>
                <a:rPr lang="en-US" sz="1200">
                  <a:solidFill>
                    <a:srgbClr val="FFFFFF"/>
                  </a:solidFill>
                </a:rPr>
                <a:t>16 by 16</a:t>
              </a:r>
              <a:endParaRPr lang="en-US" sz="1200" dirty="0">
                <a:solidFill>
                  <a:srgbClr val="FFFFFF"/>
                </a:solidFill>
              </a:endParaRPr>
            </a:p>
          </p:txBody>
        </p:sp>
        <p:sp>
          <p:nvSpPr>
            <p:cNvPr id="24" name="Rectangle 23"/>
            <p:cNvSpPr/>
            <p:nvPr/>
          </p:nvSpPr>
          <p:spPr>
            <a:xfrm>
              <a:off x="7467600" y="3336926"/>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a:solidFill>
                    <a:srgbClr val="FFFFFF"/>
                  </a:solidFill>
                </a:rPr>
                <a:t>Block </a:t>
              </a:r>
              <a:br>
                <a:rPr lang="en-US" sz="1200">
                  <a:solidFill>
                    <a:srgbClr val="FFFFFF"/>
                  </a:solidFill>
                </a:rPr>
              </a:br>
              <a:r>
                <a:rPr lang="en-US" sz="1200">
                  <a:solidFill>
                    <a:srgbClr val="FFFFFF"/>
                  </a:solidFill>
                </a:rPr>
                <a:t>16 by 16</a:t>
              </a:r>
              <a:endParaRPr lang="en-US" sz="1200" dirty="0">
                <a:solidFill>
                  <a:srgbClr val="FFFFFF"/>
                </a:solidFill>
              </a:endParaRPr>
            </a:p>
          </p:txBody>
        </p:sp>
        <p:sp>
          <p:nvSpPr>
            <p:cNvPr id="25" name="Rectangle 24"/>
            <p:cNvSpPr/>
            <p:nvPr/>
          </p:nvSpPr>
          <p:spPr>
            <a:xfrm>
              <a:off x="5486400" y="4319628"/>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a:solidFill>
                    <a:srgbClr val="FFFFFF"/>
                  </a:solidFill>
                </a:rPr>
                <a:t>Block </a:t>
              </a:r>
              <a:br>
                <a:rPr lang="en-US" sz="1200">
                  <a:solidFill>
                    <a:srgbClr val="FFFFFF"/>
                  </a:solidFill>
                </a:rPr>
              </a:br>
              <a:r>
                <a:rPr lang="en-US" sz="1200">
                  <a:solidFill>
                    <a:srgbClr val="FFFFFF"/>
                  </a:solidFill>
                </a:rPr>
                <a:t>16 by 16</a:t>
              </a:r>
              <a:endParaRPr lang="en-US" sz="1200" dirty="0">
                <a:solidFill>
                  <a:srgbClr val="FFFFFF"/>
                </a:solidFill>
              </a:endParaRPr>
            </a:p>
          </p:txBody>
        </p:sp>
        <p:sp>
          <p:nvSpPr>
            <p:cNvPr id="26" name="Rectangle 25"/>
            <p:cNvSpPr/>
            <p:nvPr/>
          </p:nvSpPr>
          <p:spPr>
            <a:xfrm>
              <a:off x="6477000" y="4319628"/>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a:solidFill>
                    <a:srgbClr val="FFFFFF"/>
                  </a:solidFill>
                </a:rPr>
                <a:t>Block </a:t>
              </a:r>
              <a:br>
                <a:rPr lang="en-US" sz="1200">
                  <a:solidFill>
                    <a:srgbClr val="FFFFFF"/>
                  </a:solidFill>
                </a:rPr>
              </a:br>
              <a:r>
                <a:rPr lang="en-US" sz="1200">
                  <a:solidFill>
                    <a:srgbClr val="FFFFFF"/>
                  </a:solidFill>
                </a:rPr>
                <a:t>16 by 16</a:t>
              </a:r>
              <a:endParaRPr lang="en-US" sz="1200" dirty="0">
                <a:solidFill>
                  <a:srgbClr val="FFFFFF"/>
                </a:solidFill>
              </a:endParaRPr>
            </a:p>
          </p:txBody>
        </p:sp>
        <p:sp>
          <p:nvSpPr>
            <p:cNvPr id="27" name="Rectangle 26"/>
            <p:cNvSpPr/>
            <p:nvPr/>
          </p:nvSpPr>
          <p:spPr>
            <a:xfrm>
              <a:off x="7467600" y="4319628"/>
              <a:ext cx="914400" cy="914400"/>
            </a:xfrm>
            <a:prstGeom prst="rect">
              <a:avLst/>
            </a:prstGeom>
            <a:solidFill>
              <a:srgbClr val="0070C0"/>
            </a:solidFill>
            <a:ln>
              <a:solidFill>
                <a:srgbClr val="0070C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a:solidFill>
                    <a:srgbClr val="FFFFFF"/>
                  </a:solidFill>
                </a:rPr>
                <a:t>Block </a:t>
              </a:r>
              <a:br>
                <a:rPr lang="en-US" sz="1200">
                  <a:solidFill>
                    <a:srgbClr val="FFFFFF"/>
                  </a:solidFill>
                </a:rPr>
              </a:br>
              <a:r>
                <a:rPr lang="en-US" sz="1200">
                  <a:solidFill>
                    <a:srgbClr val="FFFFFF"/>
                  </a:solidFill>
                </a:rPr>
                <a:t>16 by 16</a:t>
              </a:r>
              <a:endParaRPr lang="en-US" sz="1200" dirty="0">
                <a:solidFill>
                  <a:srgbClr val="FFFFFF"/>
                </a:solidFill>
              </a:endParaRPr>
            </a:p>
          </p:txBody>
        </p:sp>
      </p:grpSp>
      <p:sp>
        <p:nvSpPr>
          <p:cNvPr id="30" name="Rectangle 29"/>
          <p:cNvSpPr/>
          <p:nvPr/>
        </p:nvSpPr>
        <p:spPr>
          <a:xfrm>
            <a:off x="7320318" y="1267798"/>
            <a:ext cx="1289777" cy="369332"/>
          </a:xfrm>
          <a:prstGeom prst="rect">
            <a:avLst/>
          </a:prstGeom>
        </p:spPr>
        <p:txBody>
          <a:bodyPr wrap="none">
            <a:spAutoFit/>
          </a:bodyPr>
          <a:lstStyle/>
          <a:p>
            <a:r>
              <a:rPr lang="en-US" dirty="0"/>
              <a:t>1D Example</a:t>
            </a:r>
          </a:p>
        </p:txBody>
      </p:sp>
      <p:sp>
        <p:nvSpPr>
          <p:cNvPr id="31" name="Rectangle 30"/>
          <p:cNvSpPr/>
          <p:nvPr/>
        </p:nvSpPr>
        <p:spPr>
          <a:xfrm>
            <a:off x="7981981" y="4346833"/>
            <a:ext cx="1289777" cy="369332"/>
          </a:xfrm>
          <a:prstGeom prst="rect">
            <a:avLst/>
          </a:prstGeom>
        </p:spPr>
        <p:txBody>
          <a:bodyPr wrap="none">
            <a:spAutoFit/>
          </a:bodyPr>
          <a:lstStyle/>
          <a:p>
            <a:r>
              <a:rPr lang="en-US" dirty="0"/>
              <a:t>2D Example</a:t>
            </a:r>
          </a:p>
        </p:txBody>
      </p:sp>
      <p:grpSp>
        <p:nvGrpSpPr>
          <p:cNvPr id="36" name="Group 35"/>
          <p:cNvGrpSpPr/>
          <p:nvPr/>
        </p:nvGrpSpPr>
        <p:grpSpPr>
          <a:xfrm>
            <a:off x="7010400" y="2133600"/>
            <a:ext cx="206678" cy="381000"/>
            <a:chOff x="5486400" y="2133600"/>
            <a:chExt cx="206678" cy="381000"/>
          </a:xfrm>
        </p:grpSpPr>
        <p:cxnSp>
          <p:nvCxnSpPr>
            <p:cNvPr id="3" name="Straight Connector 2"/>
            <p:cNvCxnSpPr/>
            <p:nvPr/>
          </p:nvCxnSpPr>
          <p:spPr>
            <a:xfrm>
              <a:off x="5486400" y="21336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693078" y="21336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486400" y="2362200"/>
              <a:ext cx="206678" cy="0"/>
            </a:xfrm>
            <a:prstGeom prst="line">
              <a:avLst/>
            </a:prstGeom>
            <a:ln>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35" name="Rectangle 34"/>
          <p:cNvSpPr/>
          <p:nvPr/>
        </p:nvSpPr>
        <p:spPr>
          <a:xfrm>
            <a:off x="7162800" y="2199718"/>
            <a:ext cx="1156086" cy="200055"/>
          </a:xfrm>
          <a:prstGeom prst="rect">
            <a:avLst/>
          </a:prstGeom>
        </p:spPr>
        <p:txBody>
          <a:bodyPr wrap="none">
            <a:spAutoFit/>
          </a:bodyPr>
          <a:lstStyle/>
          <a:p>
            <a:r>
              <a:rPr lang="en-US" sz="700" dirty="0"/>
              <a:t>You are overshooting here</a:t>
            </a:r>
          </a:p>
        </p:txBody>
      </p:sp>
      <p:grpSp>
        <p:nvGrpSpPr>
          <p:cNvPr id="37" name="Group 36"/>
          <p:cNvGrpSpPr/>
          <p:nvPr/>
        </p:nvGrpSpPr>
        <p:grpSpPr>
          <a:xfrm rot="5400000">
            <a:off x="7365873" y="6109900"/>
            <a:ext cx="256401" cy="381000"/>
            <a:chOff x="5486400" y="2133600"/>
            <a:chExt cx="206678" cy="381000"/>
          </a:xfrm>
        </p:grpSpPr>
        <p:cxnSp>
          <p:nvCxnSpPr>
            <p:cNvPr id="38" name="Straight Connector 37"/>
            <p:cNvCxnSpPr/>
            <p:nvPr/>
          </p:nvCxnSpPr>
          <p:spPr>
            <a:xfrm>
              <a:off x="5486400" y="21336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693078" y="21336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486400" y="2362200"/>
              <a:ext cx="206678" cy="0"/>
            </a:xfrm>
            <a:prstGeom prst="line">
              <a:avLst/>
            </a:prstGeom>
            <a:ln>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41" name="Rectangle 40"/>
          <p:cNvSpPr/>
          <p:nvPr/>
        </p:nvSpPr>
        <p:spPr>
          <a:xfrm>
            <a:off x="7445553" y="6210673"/>
            <a:ext cx="1426994" cy="200055"/>
          </a:xfrm>
          <a:prstGeom prst="rect">
            <a:avLst/>
          </a:prstGeom>
        </p:spPr>
        <p:txBody>
          <a:bodyPr wrap="none">
            <a:spAutoFit/>
          </a:bodyPr>
          <a:lstStyle/>
          <a:p>
            <a:r>
              <a:rPr lang="en-US" sz="700" dirty="0"/>
              <a:t>You are overshooting here as well</a:t>
            </a:r>
          </a:p>
        </p:txBody>
      </p:sp>
      <p:sp>
        <p:nvSpPr>
          <p:cNvPr id="42" name="Rectangle 41"/>
          <p:cNvSpPr/>
          <p:nvPr/>
        </p:nvSpPr>
        <p:spPr>
          <a:xfrm>
            <a:off x="7083259" y="700661"/>
            <a:ext cx="2135521" cy="200055"/>
          </a:xfrm>
          <a:prstGeom prst="rect">
            <a:avLst/>
          </a:prstGeom>
        </p:spPr>
        <p:txBody>
          <a:bodyPr wrap="none">
            <a:spAutoFit/>
          </a:bodyPr>
          <a:lstStyle/>
          <a:p>
            <a:r>
              <a:rPr lang="en-US" sz="700" dirty="0"/>
              <a:t>You are overshooting here, some threads do no work</a:t>
            </a:r>
          </a:p>
        </p:txBody>
      </p:sp>
      <p:grpSp>
        <p:nvGrpSpPr>
          <p:cNvPr id="43" name="Group 42"/>
          <p:cNvGrpSpPr/>
          <p:nvPr/>
        </p:nvGrpSpPr>
        <p:grpSpPr>
          <a:xfrm>
            <a:off x="7083259" y="868990"/>
            <a:ext cx="294275" cy="381000"/>
            <a:chOff x="5486400" y="2133600"/>
            <a:chExt cx="206678" cy="381000"/>
          </a:xfrm>
        </p:grpSpPr>
        <p:cxnSp>
          <p:nvCxnSpPr>
            <p:cNvPr id="44" name="Straight Connector 43"/>
            <p:cNvCxnSpPr/>
            <p:nvPr/>
          </p:nvCxnSpPr>
          <p:spPr>
            <a:xfrm>
              <a:off x="5486400" y="21336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5693078" y="21336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486400" y="2362200"/>
              <a:ext cx="206678" cy="0"/>
            </a:xfrm>
            <a:prstGeom prst="line">
              <a:avLst/>
            </a:prstGeom>
            <a:ln>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14289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animBg="1"/>
      <p:bldP spid="30" grpId="0"/>
      <p:bldP spid="31" grpId="0"/>
      <p:bldP spid="35" grpId="0"/>
      <p:bldP spid="41" grpId="0"/>
      <p:bldP spid="4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Array Indexing Issues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sz="2200" dirty="0">
                  <a:solidFill>
                    <a:srgbClr val="000000"/>
                  </a:solidFill>
                </a:endParaRPr>
              </a:p>
              <a:p>
                <a:r>
                  <a:rPr lang="en-US" sz="2200" dirty="0">
                    <a:solidFill>
                      <a:srgbClr val="000000"/>
                    </a:solidFill>
                  </a:rPr>
                  <a:t>Next three slides: revisit how multiple blocks are used together</a:t>
                </a:r>
              </a:p>
              <a:p>
                <a:pPr lvl="1"/>
                <a:r>
                  <a:rPr lang="en-US" sz="1800" dirty="0">
                    <a:solidFill>
                      <a:srgbClr val="000000"/>
                    </a:solidFill>
                  </a:rPr>
                  <a:t>Fundamental question that a thread asks in GPU computing: </a:t>
                </a:r>
              </a:p>
              <a:p>
                <a:pPr marL="344487" lvl="1" indent="0" algn="ctr">
                  <a:buNone/>
                </a:pPr>
                <a:r>
                  <a:rPr lang="en-US" sz="1800" b="1" dirty="0">
                    <a:solidFill>
                      <a:srgbClr val="C00000"/>
                    </a:solidFill>
                  </a:rPr>
                  <a:t>What work, or which task, do I have to do?</a:t>
                </a:r>
              </a:p>
              <a:p>
                <a:endParaRPr lang="en-US" sz="2200" dirty="0">
                  <a:solidFill>
                    <a:srgbClr val="000000"/>
                  </a:solidFill>
                </a:endParaRPr>
              </a:p>
              <a:p>
                <a:r>
                  <a:rPr lang="en-US" sz="2200" dirty="0">
                    <a:solidFill>
                      <a:srgbClr val="000000"/>
                    </a:solidFill>
                  </a:rPr>
                  <a:t>First, recall this: there is a limit on the number of threads you can squeeze in a CUDA block – you can have up to 1024 threads</a:t>
                </a:r>
              </a:p>
              <a:p>
                <a:pPr>
                  <a:buNone/>
                </a:pPr>
                <a:endParaRPr lang="en-US" sz="2200" dirty="0">
                  <a:solidFill>
                    <a:srgbClr val="000000"/>
                  </a:solidFill>
                </a:endParaRPr>
              </a:p>
              <a:p>
                <a:r>
                  <a:rPr lang="en-US" sz="2200" u="sng" dirty="0">
                    <a:solidFill>
                      <a:srgbClr val="000000"/>
                    </a:solidFill>
                  </a:rPr>
                  <a:t>Note</a:t>
                </a:r>
                <a:r>
                  <a:rPr lang="en-US" sz="2200" dirty="0">
                    <a:solidFill>
                      <a:srgbClr val="000000"/>
                    </a:solidFill>
                  </a:rPr>
                  <a:t>: In the vast majority of applications you need to use many blocks (each of which contains the same number of threads, say </a:t>
                </a:r>
                <a14:m>
                  <m:oMath xmlns:m="http://schemas.openxmlformats.org/officeDocument/2006/math">
                    <m:r>
                      <m:rPr>
                        <m:sty m:val="p"/>
                      </m:rPr>
                      <a:rPr lang="en-US" sz="2200" dirty="0">
                        <a:solidFill>
                          <a:srgbClr val="0070C0"/>
                        </a:solidFill>
                        <a:latin typeface="Cambria Math" panose="02040503050406030204" pitchFamily="18" charset="0"/>
                      </a:rPr>
                      <m:t>M</m:t>
                    </m:r>
                  </m:oMath>
                </a14:m>
                <a:r>
                  <a:rPr lang="en-US" sz="2200" dirty="0">
                    <a:solidFill>
                      <a:srgbClr val="000000"/>
                    </a:solidFill>
                  </a:rPr>
                  <a:t>) to get a job done. Next example puts things in perspective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2607EFA3-406F-4E56-9DD2-4C036976C4CD}" type="slidenum">
              <a:rPr lang="en-US" altLang="en-US" smtClean="0"/>
              <a:pPr/>
              <a:t>23</a:t>
            </a:fld>
            <a:endParaRPr lang="en-US" altLang="en-US" dirty="0"/>
          </a:p>
        </p:txBody>
      </p:sp>
    </p:spTree>
    <p:extLst>
      <p:ext uri="{BB962C8B-B14F-4D97-AF65-F5344CB8AC3E}">
        <p14:creationId xmlns:p14="http://schemas.microsoft.com/office/powerpoint/2010/main" val="40557161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 name="Vector (filled)"/>
          <p:cNvGrpSpPr/>
          <p:nvPr/>
        </p:nvGrpSpPr>
        <p:grpSpPr bwMode="hidden">
          <a:xfrm>
            <a:off x="1768929" y="3413292"/>
            <a:ext cx="7200800" cy="480053"/>
            <a:chOff x="1165920" y="2429027"/>
            <a:chExt cx="8640960" cy="432048"/>
          </a:xfrm>
        </p:grpSpPr>
        <p:sp>
          <p:nvSpPr>
            <p:cNvPr id="21" name="Rounded Rectangle 20"/>
            <p:cNvSpPr/>
            <p:nvPr/>
          </p:nvSpPr>
          <p:spPr bwMode="hidden">
            <a:xfrm>
              <a:off x="1165920" y="2429027"/>
              <a:ext cx="8640960" cy="432048"/>
            </a:xfrm>
            <a:prstGeom prst="roundRect">
              <a:avLst/>
            </a:prstGeom>
            <a:gradFill>
              <a:lin ang="10800000" scaled="0"/>
            </a:gra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cxnSp>
          <p:nvCxnSpPr>
            <p:cNvPr id="25" name="Straight Connector 24"/>
            <p:cNvCxnSpPr/>
            <p:nvPr/>
          </p:nvCxnSpPr>
          <p:spPr bwMode="hidden">
            <a:xfrm flipV="1">
              <a:off x="332616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26" name="Straight Connector 25"/>
            <p:cNvCxnSpPr/>
            <p:nvPr/>
          </p:nvCxnSpPr>
          <p:spPr bwMode="hidden">
            <a:xfrm flipV="1">
              <a:off x="224604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27" name="Straight Connector 26"/>
            <p:cNvCxnSpPr/>
            <p:nvPr/>
          </p:nvCxnSpPr>
          <p:spPr bwMode="hidden">
            <a:xfrm flipV="1">
              <a:off x="278610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28" name="Straight Connector 27"/>
            <p:cNvCxnSpPr/>
            <p:nvPr/>
          </p:nvCxnSpPr>
          <p:spPr bwMode="hidden">
            <a:xfrm flipV="1">
              <a:off x="170598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29" name="Straight Connector 28"/>
            <p:cNvCxnSpPr/>
            <p:nvPr/>
          </p:nvCxnSpPr>
          <p:spPr bwMode="hidden">
            <a:xfrm flipV="1">
              <a:off x="143595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0" name="Straight Connector 29"/>
            <p:cNvCxnSpPr/>
            <p:nvPr/>
          </p:nvCxnSpPr>
          <p:spPr bwMode="hidden">
            <a:xfrm flipV="1">
              <a:off x="197601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1" name="Straight Connector 30"/>
            <p:cNvCxnSpPr/>
            <p:nvPr/>
          </p:nvCxnSpPr>
          <p:spPr bwMode="hidden">
            <a:xfrm flipV="1">
              <a:off x="251607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2" name="Straight Connector 31"/>
            <p:cNvCxnSpPr/>
            <p:nvPr/>
          </p:nvCxnSpPr>
          <p:spPr bwMode="hidden">
            <a:xfrm flipV="1">
              <a:off x="305613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3" name="Straight Connector 32"/>
            <p:cNvCxnSpPr/>
            <p:nvPr/>
          </p:nvCxnSpPr>
          <p:spPr bwMode="hidden">
            <a:xfrm flipV="1">
              <a:off x="548640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4" name="Straight Connector 33"/>
            <p:cNvCxnSpPr/>
            <p:nvPr/>
          </p:nvCxnSpPr>
          <p:spPr bwMode="hidden">
            <a:xfrm flipV="1">
              <a:off x="440628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5" name="Straight Connector 34"/>
            <p:cNvCxnSpPr/>
            <p:nvPr/>
          </p:nvCxnSpPr>
          <p:spPr bwMode="hidden">
            <a:xfrm flipV="1">
              <a:off x="494634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6" name="Straight Connector 35"/>
            <p:cNvCxnSpPr/>
            <p:nvPr/>
          </p:nvCxnSpPr>
          <p:spPr bwMode="hidden">
            <a:xfrm flipV="1">
              <a:off x="386622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7" name="Straight Connector 36"/>
            <p:cNvCxnSpPr/>
            <p:nvPr/>
          </p:nvCxnSpPr>
          <p:spPr bwMode="hidden">
            <a:xfrm flipV="1">
              <a:off x="359619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8" name="Straight Connector 37"/>
            <p:cNvCxnSpPr/>
            <p:nvPr/>
          </p:nvCxnSpPr>
          <p:spPr bwMode="hidden">
            <a:xfrm flipV="1">
              <a:off x="413625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9" name="Straight Connector 38"/>
            <p:cNvCxnSpPr/>
            <p:nvPr/>
          </p:nvCxnSpPr>
          <p:spPr bwMode="hidden">
            <a:xfrm flipV="1">
              <a:off x="467631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40" name="Straight Connector 39"/>
            <p:cNvCxnSpPr/>
            <p:nvPr/>
          </p:nvCxnSpPr>
          <p:spPr bwMode="hidden">
            <a:xfrm flipV="1">
              <a:off x="521637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49" name="Straight Connector 48"/>
            <p:cNvCxnSpPr/>
            <p:nvPr/>
          </p:nvCxnSpPr>
          <p:spPr bwMode="hidden">
            <a:xfrm flipV="1">
              <a:off x="764664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0" name="Straight Connector 49"/>
            <p:cNvCxnSpPr/>
            <p:nvPr/>
          </p:nvCxnSpPr>
          <p:spPr bwMode="hidden">
            <a:xfrm flipV="1">
              <a:off x="656652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1" name="Straight Connector 50"/>
            <p:cNvCxnSpPr/>
            <p:nvPr/>
          </p:nvCxnSpPr>
          <p:spPr bwMode="hidden">
            <a:xfrm flipV="1">
              <a:off x="710658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2" name="Straight Connector 51"/>
            <p:cNvCxnSpPr/>
            <p:nvPr/>
          </p:nvCxnSpPr>
          <p:spPr bwMode="hidden">
            <a:xfrm flipV="1">
              <a:off x="602646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3" name="Straight Connector 52"/>
            <p:cNvCxnSpPr/>
            <p:nvPr/>
          </p:nvCxnSpPr>
          <p:spPr bwMode="hidden">
            <a:xfrm flipV="1">
              <a:off x="575643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4" name="Straight Connector 53"/>
            <p:cNvCxnSpPr/>
            <p:nvPr/>
          </p:nvCxnSpPr>
          <p:spPr bwMode="hidden">
            <a:xfrm flipV="1">
              <a:off x="629649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5" name="Straight Connector 54"/>
            <p:cNvCxnSpPr/>
            <p:nvPr/>
          </p:nvCxnSpPr>
          <p:spPr bwMode="hidden">
            <a:xfrm flipV="1">
              <a:off x="683655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6" name="Straight Connector 55"/>
            <p:cNvCxnSpPr/>
            <p:nvPr/>
          </p:nvCxnSpPr>
          <p:spPr bwMode="hidden">
            <a:xfrm flipV="1">
              <a:off x="737661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8" name="Straight Connector 57"/>
            <p:cNvCxnSpPr/>
            <p:nvPr/>
          </p:nvCxnSpPr>
          <p:spPr bwMode="hidden">
            <a:xfrm flipV="1">
              <a:off x="872676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59" name="Straight Connector 58"/>
            <p:cNvCxnSpPr/>
            <p:nvPr/>
          </p:nvCxnSpPr>
          <p:spPr bwMode="hidden">
            <a:xfrm flipV="1">
              <a:off x="926682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60" name="Straight Connector 59"/>
            <p:cNvCxnSpPr/>
            <p:nvPr/>
          </p:nvCxnSpPr>
          <p:spPr bwMode="hidden">
            <a:xfrm flipV="1">
              <a:off x="818670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61" name="Straight Connector 60"/>
            <p:cNvCxnSpPr/>
            <p:nvPr/>
          </p:nvCxnSpPr>
          <p:spPr bwMode="hidden">
            <a:xfrm flipV="1">
              <a:off x="791667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62" name="Straight Connector 61"/>
            <p:cNvCxnSpPr/>
            <p:nvPr/>
          </p:nvCxnSpPr>
          <p:spPr bwMode="hidden">
            <a:xfrm flipV="1">
              <a:off x="845673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63" name="Straight Connector 62"/>
            <p:cNvCxnSpPr/>
            <p:nvPr/>
          </p:nvCxnSpPr>
          <p:spPr bwMode="hidden">
            <a:xfrm flipV="1">
              <a:off x="8996790" y="2429027"/>
              <a:ext cx="0" cy="432048"/>
            </a:xfrm>
            <a:prstGeom prst="line">
              <a:avLst/>
            </a:prstGeom>
          </p:spPr>
          <p:style>
            <a:lnRef idx="1">
              <a:schemeClr val="accent4"/>
            </a:lnRef>
            <a:fillRef idx="0">
              <a:schemeClr val="accent4"/>
            </a:fillRef>
            <a:effectRef idx="0">
              <a:schemeClr val="accent4"/>
            </a:effectRef>
            <a:fontRef idx="minor">
              <a:schemeClr val="tx1"/>
            </a:fontRef>
          </p:style>
        </p:cxnSp>
        <p:cxnSp>
          <p:nvCxnSpPr>
            <p:cNvPr id="64" name="Straight Connector 63"/>
            <p:cNvCxnSpPr/>
            <p:nvPr/>
          </p:nvCxnSpPr>
          <p:spPr bwMode="hidden">
            <a:xfrm flipV="1">
              <a:off x="9536850" y="2429027"/>
              <a:ext cx="0" cy="432048"/>
            </a:xfrm>
            <a:prstGeom prst="line">
              <a:avLst/>
            </a:prstGeom>
          </p:spPr>
          <p:style>
            <a:lnRef idx="1">
              <a:schemeClr val="accent4"/>
            </a:lnRef>
            <a:fillRef idx="0">
              <a:schemeClr val="accent4"/>
            </a:fillRef>
            <a:effectRef idx="0">
              <a:schemeClr val="accent4"/>
            </a:effectRef>
            <a:fontRef idx="minor">
              <a:schemeClr val="tx1"/>
            </a:fontRef>
          </p:style>
        </p:cxnSp>
      </p:grpSp>
      <p:sp>
        <p:nvSpPr>
          <p:cNvPr id="5" name="Title 4"/>
          <p:cNvSpPr>
            <a:spLocks noGrp="1"/>
          </p:cNvSpPr>
          <p:nvPr>
            <p:ph type="title"/>
          </p:nvPr>
        </p:nvSpPr>
        <p:spPr/>
        <p:txBody>
          <a:bodyPr>
            <a:normAutofit/>
          </a:bodyPr>
          <a:lstStyle/>
          <a:p>
            <a:r>
              <a:rPr lang="en-US" dirty="0"/>
              <a:t>Array Indexing Demo: The multi-block case</a:t>
            </a:r>
          </a:p>
        </p:txBody>
      </p:sp>
      <p:sp>
        <p:nvSpPr>
          <p:cNvPr id="145" name="Content Placeholder 2"/>
          <p:cNvSpPr>
            <a:spLocks noGrp="1"/>
          </p:cNvSpPr>
          <p:nvPr>
            <p:ph idx="4294967295"/>
          </p:nvPr>
        </p:nvSpPr>
        <p:spPr>
          <a:xfrm>
            <a:off x="598715" y="1600200"/>
            <a:ext cx="8674100" cy="1371600"/>
          </a:xfrm>
        </p:spPr>
        <p:txBody>
          <a:bodyPr/>
          <a:lstStyle/>
          <a:p>
            <a:pPr lvl="0"/>
            <a:r>
              <a:rPr lang="en-GB" sz="2000" dirty="0">
                <a:solidFill>
                  <a:srgbClr val="000000"/>
                </a:solidFill>
              </a:rPr>
              <a:t>Multiple blocks – you will likely be using more than just </a:t>
            </a:r>
            <a:r>
              <a:rPr lang="en-GB" sz="2000" b="1" dirty="0" err="1">
                <a:solidFill>
                  <a:srgbClr val="000000"/>
                </a:solidFill>
                <a:latin typeface="Courier New" panose="02070309020205020404" pitchFamily="49" charset="0"/>
                <a:cs typeface="Courier New" panose="02070309020205020404" pitchFamily="49" charset="0"/>
              </a:rPr>
              <a:t>threadIdx.x</a:t>
            </a:r>
            <a:endParaRPr lang="en-GB" sz="1600" b="1" dirty="0">
              <a:solidFill>
                <a:srgbClr val="000000"/>
              </a:solidFill>
              <a:latin typeface="Courier New" panose="02070309020205020404" pitchFamily="49" charset="0"/>
              <a:cs typeface="Courier New" panose="02070309020205020404" pitchFamily="49" charset="0"/>
            </a:endParaRPr>
          </a:p>
          <a:p>
            <a:pPr lvl="1"/>
            <a:r>
              <a:rPr lang="en-GB" sz="1800" dirty="0">
                <a:solidFill>
                  <a:srgbClr val="000000"/>
                </a:solidFill>
              </a:rPr>
              <a:t>Consider indexing into an 1D array, </a:t>
            </a:r>
            <a:r>
              <a:rPr lang="en-GB" sz="1800" dirty="0">
                <a:solidFill>
                  <a:srgbClr val="0070C0"/>
                </a:solidFill>
              </a:rPr>
              <a:t>one thread accessing one element</a:t>
            </a:r>
          </a:p>
          <a:p>
            <a:pPr lvl="1"/>
            <a:r>
              <a:rPr lang="en-GB" sz="1800" dirty="0">
                <a:solidFill>
                  <a:srgbClr val="000000"/>
                </a:solidFill>
              </a:rPr>
              <a:t>Assume you have </a:t>
            </a:r>
            <a:r>
              <a:rPr lang="en-GB" sz="1800" b="1" u="sng" dirty="0">
                <a:solidFill>
                  <a:srgbClr val="0070C0"/>
                </a:solidFill>
                <a:latin typeface="Consolas" pitchFamily="49" charset="0"/>
                <a:cs typeface="Consolas" pitchFamily="49" charset="0"/>
              </a:rPr>
              <a:t>M=8</a:t>
            </a:r>
            <a:r>
              <a:rPr lang="en-GB" sz="1800" dirty="0">
                <a:solidFill>
                  <a:srgbClr val="000000"/>
                </a:solidFill>
              </a:rPr>
              <a:t> threads per block and the array is 32 entries long</a:t>
            </a:r>
          </a:p>
        </p:txBody>
      </p:sp>
      <p:sp>
        <p:nvSpPr>
          <p:cNvPr id="4" name="Content Placeholder 3"/>
          <p:cNvSpPr>
            <a:spLocks noGrp="1"/>
          </p:cNvSpPr>
          <p:nvPr>
            <p:ph idx="4294967295"/>
          </p:nvPr>
        </p:nvSpPr>
        <p:spPr>
          <a:xfrm>
            <a:off x="598715" y="5105400"/>
            <a:ext cx="8991600" cy="1209675"/>
          </a:xfrm>
        </p:spPr>
        <p:txBody>
          <a:bodyPr/>
          <a:lstStyle/>
          <a:p>
            <a:r>
              <a:rPr lang="en-GB" sz="2000" dirty="0">
                <a:solidFill>
                  <a:srgbClr val="000000"/>
                </a:solidFill>
              </a:rPr>
              <a:t>With </a:t>
            </a:r>
            <a:r>
              <a:rPr lang="en-GB" sz="2000" b="1" dirty="0">
                <a:solidFill>
                  <a:srgbClr val="0070C0"/>
                </a:solidFill>
                <a:latin typeface="Courier New" panose="02070309020205020404" pitchFamily="49" charset="0"/>
                <a:cs typeface="Courier New" panose="02070309020205020404" pitchFamily="49" charset="0"/>
              </a:rPr>
              <a:t>M</a:t>
            </a:r>
            <a:r>
              <a:rPr lang="en-GB" sz="2000" dirty="0">
                <a:solidFill>
                  <a:srgbClr val="000000"/>
                </a:solidFill>
              </a:rPr>
              <a:t> threads per 1D CUDA block, the array </a:t>
            </a:r>
            <a:r>
              <a:rPr lang="en-GB" sz="2000" dirty="0">
                <a:solidFill>
                  <a:srgbClr val="000000"/>
                </a:solidFill>
                <a:latin typeface="Courier New" panose="02070309020205020404" pitchFamily="49" charset="0"/>
                <a:cs typeface="Courier New" panose="02070309020205020404" pitchFamily="49" charset="0"/>
              </a:rPr>
              <a:t>index</a:t>
            </a:r>
            <a:r>
              <a:rPr lang="en-GB" sz="2000" dirty="0">
                <a:solidFill>
                  <a:srgbClr val="000000"/>
                </a:solidFill>
              </a:rPr>
              <a:t> that a thread works on is:</a:t>
            </a:r>
          </a:p>
          <a:p>
            <a:pPr marL="0" indent="0">
              <a:buNone/>
            </a:pPr>
            <a:endParaRPr lang="en-GB" sz="1000" dirty="0">
              <a:solidFill>
                <a:srgbClr val="8AAD00"/>
              </a:solidFill>
              <a:latin typeface="Courier New" pitchFamily="49" charset="0"/>
              <a:cs typeface="Courier New" pitchFamily="49" charset="0"/>
            </a:endParaRPr>
          </a:p>
          <a:p>
            <a:pPr marL="0" indent="0">
              <a:buNone/>
            </a:pPr>
            <a:r>
              <a:rPr lang="en-GB" sz="1600" dirty="0">
                <a:solidFill>
                  <a:srgbClr val="8AAD00"/>
                </a:solidFill>
                <a:latin typeface="Courier New" panose="02070309020205020404" pitchFamily="49" charset="0"/>
                <a:cs typeface="Courier New" pitchFamily="49" charset="0"/>
              </a:rPr>
              <a:t>	</a:t>
            </a:r>
            <a:r>
              <a:rPr lang="en-GB" sz="1600" b="1" dirty="0" err="1">
                <a:solidFill>
                  <a:srgbClr val="8AAD00"/>
                </a:solidFill>
                <a:latin typeface="Courier New" panose="02070309020205020404" pitchFamily="49" charset="0"/>
                <a:cs typeface="Courier New" panose="02070309020205020404" pitchFamily="49" charset="0"/>
              </a:rPr>
              <a:t>int</a:t>
            </a:r>
            <a:r>
              <a:rPr lang="en-GB" sz="1600" b="1" dirty="0">
                <a:solidFill>
                  <a:srgbClr val="B9E700"/>
                </a:solidFill>
                <a:latin typeface="Courier New" panose="02070309020205020404" pitchFamily="49" charset="0"/>
                <a:cs typeface="Courier New" panose="02070309020205020404" pitchFamily="49" charset="0"/>
              </a:rPr>
              <a:t> </a:t>
            </a:r>
            <a:r>
              <a:rPr lang="en-GB" sz="1600" b="1" dirty="0">
                <a:solidFill>
                  <a:srgbClr val="000000"/>
                </a:solidFill>
                <a:latin typeface="Courier New" panose="02070309020205020404" pitchFamily="49" charset="0"/>
                <a:cs typeface="Courier New" panose="02070309020205020404" pitchFamily="49" charset="0"/>
              </a:rPr>
              <a:t>index = </a:t>
            </a:r>
            <a:r>
              <a:rPr lang="en-GB" sz="1600" b="1" dirty="0" err="1">
                <a:solidFill>
                  <a:srgbClr val="000000"/>
                </a:solidFill>
                <a:latin typeface="Courier New" panose="02070309020205020404" pitchFamily="49" charset="0"/>
                <a:cs typeface="Courier New" panose="02070309020205020404" pitchFamily="49" charset="0"/>
              </a:rPr>
              <a:t>threadIdx.x</a:t>
            </a:r>
            <a:r>
              <a:rPr lang="en-GB" sz="1600" b="1" dirty="0">
                <a:solidFill>
                  <a:srgbClr val="000000"/>
                </a:solidFill>
                <a:latin typeface="Courier New" panose="02070309020205020404" pitchFamily="49" charset="0"/>
                <a:cs typeface="Courier New" panose="02070309020205020404" pitchFamily="49" charset="0"/>
              </a:rPr>
              <a:t> + </a:t>
            </a:r>
            <a:r>
              <a:rPr lang="en-GB" sz="1600" b="1" dirty="0" err="1">
                <a:solidFill>
                  <a:srgbClr val="000000"/>
                </a:solidFill>
                <a:latin typeface="Courier New" panose="02070309020205020404" pitchFamily="49" charset="0"/>
                <a:cs typeface="Courier New" panose="02070309020205020404" pitchFamily="49" charset="0"/>
              </a:rPr>
              <a:t>blockIdx.x</a:t>
            </a:r>
            <a:r>
              <a:rPr lang="en-GB" sz="1600" b="1" dirty="0">
                <a:solidFill>
                  <a:srgbClr val="000000"/>
                </a:solidFill>
                <a:latin typeface="Courier New" panose="02070309020205020404" pitchFamily="49" charset="0"/>
                <a:cs typeface="Courier New" panose="02070309020205020404" pitchFamily="49" charset="0"/>
              </a:rPr>
              <a:t> * </a:t>
            </a:r>
            <a:r>
              <a:rPr lang="en-GB" sz="1600" b="1" dirty="0">
                <a:solidFill>
                  <a:srgbClr val="0070C0"/>
                </a:solidFill>
                <a:latin typeface="Courier New" panose="02070309020205020404" pitchFamily="49" charset="0"/>
                <a:cs typeface="Courier New" panose="02070309020205020404" pitchFamily="49" charset="0"/>
              </a:rPr>
              <a:t>M</a:t>
            </a:r>
            <a:r>
              <a:rPr lang="en-GB" sz="1600" b="1" dirty="0">
                <a:solidFill>
                  <a:srgbClr val="000000"/>
                </a:solidFill>
                <a:latin typeface="Courier New" panose="02070309020205020404" pitchFamily="49" charset="0"/>
                <a:cs typeface="Courier New" panose="02070309020205020404" pitchFamily="49" charset="0"/>
              </a:rPr>
              <a:t>;</a:t>
            </a:r>
          </a:p>
          <a:p>
            <a:pPr marL="0" indent="0">
              <a:buNone/>
            </a:pPr>
            <a:endParaRPr lang="en-GB" sz="1200" b="1" dirty="0">
              <a:solidFill>
                <a:srgbClr val="000000"/>
              </a:solidFill>
              <a:latin typeface="Consolas" pitchFamily="49" charset="0"/>
              <a:cs typeface="Consolas" pitchFamily="49" charset="0"/>
            </a:endParaRPr>
          </a:p>
        </p:txBody>
      </p:sp>
      <p:grpSp>
        <p:nvGrpSpPr>
          <p:cNvPr id="144" name="Vector (numbered)"/>
          <p:cNvGrpSpPr/>
          <p:nvPr/>
        </p:nvGrpSpPr>
        <p:grpSpPr>
          <a:xfrm>
            <a:off x="1768930" y="3413287"/>
            <a:ext cx="7200800" cy="480058"/>
            <a:chOff x="1165920" y="2969084"/>
            <a:chExt cx="8640960" cy="432052"/>
          </a:xfrm>
        </p:grpSpPr>
        <p:sp>
          <p:nvSpPr>
            <p:cNvPr id="67" name="Round Same Side Corner Rectangle 66"/>
            <p:cNvSpPr/>
            <p:nvPr/>
          </p:nvSpPr>
          <p:spPr>
            <a:xfrm rot="16200000">
              <a:off x="1084911" y="3050096"/>
              <a:ext cx="432048" cy="270030"/>
            </a:xfrm>
            <a:prstGeom prst="round2SameRect">
              <a:avLst>
                <a:gd name="adj1" fmla="val 16667"/>
                <a:gd name="adj2" fmla="val 1764"/>
              </a:avLst>
            </a:prstGeom>
            <a:noFill/>
          </p:spPr>
          <p:style>
            <a:lnRef idx="1">
              <a:schemeClr val="accent4"/>
            </a:lnRef>
            <a:fillRef idx="2">
              <a:schemeClr val="accent4"/>
            </a:fillRef>
            <a:effectRef idx="1">
              <a:schemeClr val="accent4"/>
            </a:effectRef>
            <a:fontRef idx="minor">
              <a:schemeClr val="dk1"/>
            </a:fontRef>
          </p:style>
          <p:txBody>
            <a:bodyPr vert="vert" rtlCol="0" anchor="ctr"/>
            <a:lstStyle/>
            <a:p>
              <a:pPr algn="ctr"/>
              <a:r>
                <a:rPr lang="en-GB" dirty="0">
                  <a:solidFill>
                    <a:schemeClr val="accent2"/>
                  </a:solidFill>
                </a:rPr>
                <a:t>0</a:t>
              </a:r>
            </a:p>
          </p:txBody>
        </p:sp>
        <p:sp>
          <p:nvSpPr>
            <p:cNvPr id="68" name="Rectangle 67"/>
            <p:cNvSpPr/>
            <p:nvPr/>
          </p:nvSpPr>
          <p:spPr>
            <a:xfrm>
              <a:off x="143595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dirty="0">
                  <a:solidFill>
                    <a:schemeClr val="accent2"/>
                  </a:solidFill>
                </a:rPr>
                <a:t>1</a:t>
              </a:r>
            </a:p>
          </p:txBody>
        </p:sp>
        <p:sp>
          <p:nvSpPr>
            <p:cNvPr id="71" name="Round Same Side Corner Rectangle 70"/>
            <p:cNvSpPr/>
            <p:nvPr/>
          </p:nvSpPr>
          <p:spPr>
            <a:xfrm rot="5400000" flipH="1">
              <a:off x="9455841" y="3050094"/>
              <a:ext cx="432048" cy="270030"/>
            </a:xfrm>
            <a:prstGeom prst="round2SameRect">
              <a:avLst>
                <a:gd name="adj1" fmla="val 16667"/>
                <a:gd name="adj2" fmla="val 1764"/>
              </a:avLst>
            </a:prstGeom>
            <a:noFill/>
          </p:spPr>
          <p:style>
            <a:lnRef idx="1">
              <a:schemeClr val="accent4"/>
            </a:lnRef>
            <a:fillRef idx="2">
              <a:schemeClr val="accent4"/>
            </a:fillRef>
            <a:effectRef idx="1">
              <a:schemeClr val="accent4"/>
            </a:effectRef>
            <a:fontRef idx="minor">
              <a:schemeClr val="dk1"/>
            </a:fontRef>
          </p:style>
          <p:txBody>
            <a:bodyPr vert="vert270" rtlCol="0" anchor="ctr"/>
            <a:lstStyle/>
            <a:p>
              <a:pPr algn="ctr"/>
              <a:r>
                <a:rPr lang="en-GB" dirty="0">
                  <a:solidFill>
                    <a:srgbClr val="C00000"/>
                  </a:solidFill>
                </a:rPr>
                <a:t>7</a:t>
              </a:r>
            </a:p>
          </p:txBody>
        </p:sp>
        <p:sp>
          <p:nvSpPr>
            <p:cNvPr id="106" name="Rectangle 105"/>
            <p:cNvSpPr/>
            <p:nvPr/>
          </p:nvSpPr>
          <p:spPr>
            <a:xfrm>
              <a:off x="170598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dirty="0">
                  <a:solidFill>
                    <a:schemeClr val="accent2"/>
                  </a:solidFill>
                </a:rPr>
                <a:t>2</a:t>
              </a:r>
            </a:p>
          </p:txBody>
        </p:sp>
        <p:sp>
          <p:nvSpPr>
            <p:cNvPr id="107" name="Rectangle 106"/>
            <p:cNvSpPr/>
            <p:nvPr/>
          </p:nvSpPr>
          <p:spPr>
            <a:xfrm>
              <a:off x="197601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dirty="0">
                  <a:solidFill>
                    <a:schemeClr val="accent2"/>
                  </a:solidFill>
                </a:rPr>
                <a:t>3</a:t>
              </a:r>
            </a:p>
          </p:txBody>
        </p:sp>
        <p:sp>
          <p:nvSpPr>
            <p:cNvPr id="108" name="Rectangle 107"/>
            <p:cNvSpPr/>
            <p:nvPr/>
          </p:nvSpPr>
          <p:spPr>
            <a:xfrm>
              <a:off x="224604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dirty="0">
                  <a:solidFill>
                    <a:schemeClr val="accent2"/>
                  </a:solidFill>
                </a:rPr>
                <a:t>4</a:t>
              </a:r>
            </a:p>
          </p:txBody>
        </p:sp>
        <p:sp>
          <p:nvSpPr>
            <p:cNvPr id="117" name="Rectangle 116"/>
            <p:cNvSpPr/>
            <p:nvPr/>
          </p:nvSpPr>
          <p:spPr>
            <a:xfrm>
              <a:off x="251607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dirty="0">
                  <a:solidFill>
                    <a:schemeClr val="accent2"/>
                  </a:solidFill>
                </a:rPr>
                <a:t>5</a:t>
              </a:r>
            </a:p>
          </p:txBody>
        </p:sp>
        <p:sp>
          <p:nvSpPr>
            <p:cNvPr id="118" name="Rectangle 117"/>
            <p:cNvSpPr/>
            <p:nvPr/>
          </p:nvSpPr>
          <p:spPr>
            <a:xfrm>
              <a:off x="278610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dirty="0">
                  <a:solidFill>
                    <a:schemeClr val="accent2"/>
                  </a:solidFill>
                </a:rPr>
                <a:t>6</a:t>
              </a:r>
            </a:p>
          </p:txBody>
        </p:sp>
        <p:sp>
          <p:nvSpPr>
            <p:cNvPr id="119" name="Rectangle 118"/>
            <p:cNvSpPr/>
            <p:nvPr/>
          </p:nvSpPr>
          <p:spPr>
            <a:xfrm>
              <a:off x="305613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dirty="0">
                  <a:solidFill>
                    <a:schemeClr val="accent2"/>
                  </a:solidFill>
                </a:rPr>
                <a:t>7</a:t>
              </a:r>
            </a:p>
          </p:txBody>
        </p:sp>
        <p:sp>
          <p:nvSpPr>
            <p:cNvPr id="120" name="Rectangle 119"/>
            <p:cNvSpPr/>
            <p:nvPr/>
          </p:nvSpPr>
          <p:spPr>
            <a:xfrm>
              <a:off x="332616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dirty="0">
                  <a:solidFill>
                    <a:schemeClr val="accent5">
                      <a:lumMod val="75000"/>
                    </a:schemeClr>
                  </a:solidFill>
                </a:rPr>
                <a:t>0</a:t>
              </a:r>
            </a:p>
          </p:txBody>
        </p:sp>
        <p:sp>
          <p:nvSpPr>
            <p:cNvPr id="121" name="Rectangle 120"/>
            <p:cNvSpPr/>
            <p:nvPr/>
          </p:nvSpPr>
          <p:spPr>
            <a:xfrm>
              <a:off x="359619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dirty="0">
                  <a:solidFill>
                    <a:schemeClr val="accent5">
                      <a:lumMod val="75000"/>
                    </a:schemeClr>
                  </a:solidFill>
                </a:rPr>
                <a:t>1</a:t>
              </a:r>
            </a:p>
          </p:txBody>
        </p:sp>
        <p:sp>
          <p:nvSpPr>
            <p:cNvPr id="122" name="Rectangle 121"/>
            <p:cNvSpPr/>
            <p:nvPr/>
          </p:nvSpPr>
          <p:spPr>
            <a:xfrm>
              <a:off x="386622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dirty="0">
                  <a:solidFill>
                    <a:schemeClr val="accent5">
                      <a:lumMod val="75000"/>
                    </a:schemeClr>
                  </a:solidFill>
                </a:rPr>
                <a:t>2</a:t>
              </a:r>
            </a:p>
          </p:txBody>
        </p:sp>
        <p:sp>
          <p:nvSpPr>
            <p:cNvPr id="123" name="Rectangle 122"/>
            <p:cNvSpPr/>
            <p:nvPr/>
          </p:nvSpPr>
          <p:spPr>
            <a:xfrm>
              <a:off x="413625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dirty="0">
                  <a:solidFill>
                    <a:schemeClr val="accent5">
                      <a:lumMod val="75000"/>
                    </a:schemeClr>
                  </a:solidFill>
                </a:rPr>
                <a:t>3</a:t>
              </a:r>
            </a:p>
          </p:txBody>
        </p:sp>
        <p:sp>
          <p:nvSpPr>
            <p:cNvPr id="124" name="Rectangle 123"/>
            <p:cNvSpPr/>
            <p:nvPr/>
          </p:nvSpPr>
          <p:spPr>
            <a:xfrm>
              <a:off x="440628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dirty="0">
                  <a:solidFill>
                    <a:schemeClr val="accent5">
                      <a:lumMod val="75000"/>
                    </a:schemeClr>
                  </a:solidFill>
                </a:rPr>
                <a:t>4</a:t>
              </a:r>
            </a:p>
          </p:txBody>
        </p:sp>
        <p:sp>
          <p:nvSpPr>
            <p:cNvPr id="125" name="Rectangle 124"/>
            <p:cNvSpPr/>
            <p:nvPr/>
          </p:nvSpPr>
          <p:spPr>
            <a:xfrm>
              <a:off x="467631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dirty="0">
                  <a:solidFill>
                    <a:schemeClr val="accent5">
                      <a:lumMod val="75000"/>
                    </a:schemeClr>
                  </a:solidFill>
                </a:rPr>
                <a:t>5</a:t>
              </a:r>
            </a:p>
          </p:txBody>
        </p:sp>
        <p:sp>
          <p:nvSpPr>
            <p:cNvPr id="126" name="Rectangle 125"/>
            <p:cNvSpPr/>
            <p:nvPr/>
          </p:nvSpPr>
          <p:spPr>
            <a:xfrm>
              <a:off x="494634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dirty="0">
                  <a:solidFill>
                    <a:schemeClr val="accent5">
                      <a:lumMod val="75000"/>
                    </a:schemeClr>
                  </a:solidFill>
                </a:rPr>
                <a:t>6</a:t>
              </a:r>
            </a:p>
          </p:txBody>
        </p:sp>
        <p:sp>
          <p:nvSpPr>
            <p:cNvPr id="127" name="Rectangle 126"/>
            <p:cNvSpPr/>
            <p:nvPr/>
          </p:nvSpPr>
          <p:spPr>
            <a:xfrm>
              <a:off x="521637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dirty="0">
                  <a:solidFill>
                    <a:schemeClr val="accent5">
                      <a:lumMod val="75000"/>
                    </a:schemeClr>
                  </a:solidFill>
                </a:rPr>
                <a:t>7</a:t>
              </a:r>
            </a:p>
          </p:txBody>
        </p:sp>
        <p:sp>
          <p:nvSpPr>
            <p:cNvPr id="128" name="Rectangle 127"/>
            <p:cNvSpPr/>
            <p:nvPr/>
          </p:nvSpPr>
          <p:spPr>
            <a:xfrm>
              <a:off x="548640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dirty="0">
                  <a:solidFill>
                    <a:srgbClr val="7030A0"/>
                  </a:solidFill>
                </a:rPr>
                <a:t>0</a:t>
              </a:r>
            </a:p>
          </p:txBody>
        </p:sp>
        <p:sp>
          <p:nvSpPr>
            <p:cNvPr id="129" name="Rectangle 128"/>
            <p:cNvSpPr/>
            <p:nvPr/>
          </p:nvSpPr>
          <p:spPr>
            <a:xfrm>
              <a:off x="575643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a:solidFill>
                    <a:srgbClr val="7030A0"/>
                  </a:solidFill>
                </a:rPr>
                <a:t>1</a:t>
              </a:r>
            </a:p>
          </p:txBody>
        </p:sp>
        <p:sp>
          <p:nvSpPr>
            <p:cNvPr id="130" name="Rectangle 129"/>
            <p:cNvSpPr/>
            <p:nvPr/>
          </p:nvSpPr>
          <p:spPr>
            <a:xfrm>
              <a:off x="602646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a:solidFill>
                    <a:srgbClr val="7030A0"/>
                  </a:solidFill>
                </a:rPr>
                <a:t>2</a:t>
              </a:r>
            </a:p>
          </p:txBody>
        </p:sp>
        <p:sp>
          <p:nvSpPr>
            <p:cNvPr id="131" name="Rectangle 130"/>
            <p:cNvSpPr/>
            <p:nvPr/>
          </p:nvSpPr>
          <p:spPr>
            <a:xfrm>
              <a:off x="629649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dirty="0">
                  <a:solidFill>
                    <a:srgbClr val="7030A0"/>
                  </a:solidFill>
                </a:rPr>
                <a:t>3</a:t>
              </a:r>
            </a:p>
          </p:txBody>
        </p:sp>
        <p:sp>
          <p:nvSpPr>
            <p:cNvPr id="132" name="Rectangle 131"/>
            <p:cNvSpPr/>
            <p:nvPr/>
          </p:nvSpPr>
          <p:spPr>
            <a:xfrm>
              <a:off x="656652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a:solidFill>
                    <a:srgbClr val="7030A0"/>
                  </a:solidFill>
                </a:rPr>
                <a:t>4</a:t>
              </a:r>
            </a:p>
          </p:txBody>
        </p:sp>
        <p:sp>
          <p:nvSpPr>
            <p:cNvPr id="133" name="Rectangle 132"/>
            <p:cNvSpPr/>
            <p:nvPr/>
          </p:nvSpPr>
          <p:spPr>
            <a:xfrm>
              <a:off x="683655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a:solidFill>
                    <a:srgbClr val="7030A0"/>
                  </a:solidFill>
                </a:rPr>
                <a:t>5</a:t>
              </a:r>
            </a:p>
          </p:txBody>
        </p:sp>
        <p:sp>
          <p:nvSpPr>
            <p:cNvPr id="134" name="Rectangle 133"/>
            <p:cNvSpPr/>
            <p:nvPr/>
          </p:nvSpPr>
          <p:spPr>
            <a:xfrm>
              <a:off x="710658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a:solidFill>
                    <a:srgbClr val="7030A0"/>
                  </a:solidFill>
                </a:rPr>
                <a:t>6</a:t>
              </a:r>
            </a:p>
          </p:txBody>
        </p:sp>
        <p:sp>
          <p:nvSpPr>
            <p:cNvPr id="135" name="Rectangle 134"/>
            <p:cNvSpPr/>
            <p:nvPr/>
          </p:nvSpPr>
          <p:spPr>
            <a:xfrm>
              <a:off x="737661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a:solidFill>
                    <a:srgbClr val="7030A0"/>
                  </a:solidFill>
                </a:rPr>
                <a:t>7</a:t>
              </a:r>
            </a:p>
          </p:txBody>
        </p:sp>
        <p:sp>
          <p:nvSpPr>
            <p:cNvPr id="136" name="Rectangle 135"/>
            <p:cNvSpPr/>
            <p:nvPr/>
          </p:nvSpPr>
          <p:spPr>
            <a:xfrm>
              <a:off x="764664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dirty="0">
                  <a:solidFill>
                    <a:srgbClr val="C00000"/>
                  </a:solidFill>
                </a:rPr>
                <a:t>0</a:t>
              </a:r>
            </a:p>
          </p:txBody>
        </p:sp>
        <p:sp>
          <p:nvSpPr>
            <p:cNvPr id="137" name="Rectangle 136"/>
            <p:cNvSpPr/>
            <p:nvPr/>
          </p:nvSpPr>
          <p:spPr>
            <a:xfrm>
              <a:off x="791667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dirty="0">
                  <a:solidFill>
                    <a:srgbClr val="C00000"/>
                  </a:solidFill>
                </a:rPr>
                <a:t>1</a:t>
              </a:r>
            </a:p>
          </p:txBody>
        </p:sp>
        <p:sp>
          <p:nvSpPr>
            <p:cNvPr id="138" name="Rectangle 137"/>
            <p:cNvSpPr/>
            <p:nvPr/>
          </p:nvSpPr>
          <p:spPr>
            <a:xfrm>
              <a:off x="818670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dirty="0">
                  <a:solidFill>
                    <a:srgbClr val="C00000"/>
                  </a:solidFill>
                </a:rPr>
                <a:t>2</a:t>
              </a:r>
            </a:p>
          </p:txBody>
        </p:sp>
        <p:sp>
          <p:nvSpPr>
            <p:cNvPr id="139" name="Rectangle 138"/>
            <p:cNvSpPr/>
            <p:nvPr/>
          </p:nvSpPr>
          <p:spPr>
            <a:xfrm>
              <a:off x="845673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a:solidFill>
                    <a:srgbClr val="C00000"/>
                  </a:solidFill>
                </a:rPr>
                <a:t>3</a:t>
              </a:r>
            </a:p>
          </p:txBody>
        </p:sp>
        <p:sp>
          <p:nvSpPr>
            <p:cNvPr id="140" name="Rectangle 139"/>
            <p:cNvSpPr/>
            <p:nvPr/>
          </p:nvSpPr>
          <p:spPr>
            <a:xfrm>
              <a:off x="872676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dirty="0">
                  <a:solidFill>
                    <a:srgbClr val="C00000"/>
                  </a:solidFill>
                </a:rPr>
                <a:t>4</a:t>
              </a:r>
            </a:p>
          </p:txBody>
        </p:sp>
        <p:sp>
          <p:nvSpPr>
            <p:cNvPr id="141" name="Rectangle 140"/>
            <p:cNvSpPr/>
            <p:nvPr/>
          </p:nvSpPr>
          <p:spPr>
            <a:xfrm>
              <a:off x="899679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a:solidFill>
                    <a:srgbClr val="C00000"/>
                  </a:solidFill>
                </a:rPr>
                <a:t>5</a:t>
              </a:r>
            </a:p>
          </p:txBody>
        </p:sp>
        <p:sp>
          <p:nvSpPr>
            <p:cNvPr id="142" name="Rectangle 141"/>
            <p:cNvSpPr/>
            <p:nvPr/>
          </p:nvSpPr>
          <p:spPr>
            <a:xfrm>
              <a:off x="9266820"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a:solidFill>
                    <a:srgbClr val="C00000"/>
                  </a:solidFill>
                </a:rPr>
                <a:t>6</a:t>
              </a:r>
            </a:p>
          </p:txBody>
        </p:sp>
      </p:grpSp>
      <p:grpSp>
        <p:nvGrpSpPr>
          <p:cNvPr id="194" name="threadIdx"/>
          <p:cNvGrpSpPr/>
          <p:nvPr/>
        </p:nvGrpSpPr>
        <p:grpSpPr>
          <a:xfrm>
            <a:off x="1768932" y="3037114"/>
            <a:ext cx="7200798" cy="345642"/>
            <a:chOff x="1165923" y="2495514"/>
            <a:chExt cx="8640958" cy="311078"/>
          </a:xfrm>
        </p:grpSpPr>
        <p:sp>
          <p:nvSpPr>
            <p:cNvPr id="146" name="TextBox 145"/>
            <p:cNvSpPr txBox="1"/>
            <p:nvPr/>
          </p:nvSpPr>
          <p:spPr bwMode="auto">
            <a:xfrm>
              <a:off x="1165923" y="2501893"/>
              <a:ext cx="2160239" cy="304699"/>
            </a:xfrm>
            <a:prstGeom prst="rect">
              <a:avLst/>
            </a:prstGeom>
            <a:noFill/>
            <a:ln w="9525">
              <a:noFill/>
              <a:miter lim="800000"/>
              <a:headEnd/>
              <a:tailEnd/>
            </a:ln>
          </p:spPr>
          <p:txBody>
            <a:bodyPr wrap="square" rtlCol="0">
              <a:spAutoFit/>
            </a:bodyPr>
            <a:lstStyle/>
            <a:p>
              <a:pPr algn="ctr" eaLnBrk="0" hangingPunct="0"/>
              <a:r>
                <a:rPr lang="en-GB" sz="1600" b="1" dirty="0" err="1">
                  <a:solidFill>
                    <a:schemeClr val="accent2"/>
                  </a:solidFill>
                  <a:latin typeface="Courier New" pitchFamily="49" charset="0"/>
                  <a:cs typeface="Courier New" pitchFamily="49" charset="0"/>
                </a:rPr>
                <a:t>threadIdx.x</a:t>
              </a:r>
              <a:endParaRPr lang="en-GB" sz="1600" b="1" dirty="0">
                <a:solidFill>
                  <a:schemeClr val="accent2"/>
                </a:solidFill>
                <a:latin typeface="Courier New" pitchFamily="49" charset="0"/>
                <a:cs typeface="Courier New" pitchFamily="49" charset="0"/>
              </a:endParaRPr>
            </a:p>
          </p:txBody>
        </p:sp>
        <p:sp>
          <p:nvSpPr>
            <p:cNvPr id="147" name="TextBox 146"/>
            <p:cNvSpPr txBox="1"/>
            <p:nvPr/>
          </p:nvSpPr>
          <p:spPr bwMode="auto">
            <a:xfrm>
              <a:off x="3326159" y="2495514"/>
              <a:ext cx="2160239" cy="304699"/>
            </a:xfrm>
            <a:prstGeom prst="rect">
              <a:avLst/>
            </a:prstGeom>
            <a:noFill/>
            <a:ln w="9525">
              <a:noFill/>
              <a:miter lim="800000"/>
              <a:headEnd/>
              <a:tailEnd/>
            </a:ln>
          </p:spPr>
          <p:txBody>
            <a:bodyPr wrap="square" rtlCol="0">
              <a:spAutoFit/>
            </a:bodyPr>
            <a:lstStyle/>
            <a:p>
              <a:pPr algn="ctr" eaLnBrk="0" hangingPunct="0"/>
              <a:r>
                <a:rPr lang="en-GB" sz="1600" b="1" dirty="0" err="1">
                  <a:solidFill>
                    <a:schemeClr val="accent5">
                      <a:lumMod val="75000"/>
                    </a:schemeClr>
                  </a:solidFill>
                  <a:latin typeface="Courier New" pitchFamily="49" charset="0"/>
                  <a:cs typeface="Courier New" pitchFamily="49" charset="0"/>
                </a:rPr>
                <a:t>threadIdx.x</a:t>
              </a:r>
              <a:endParaRPr lang="en-GB" sz="1600" b="1" dirty="0">
                <a:solidFill>
                  <a:schemeClr val="accent5">
                    <a:lumMod val="75000"/>
                  </a:schemeClr>
                </a:solidFill>
                <a:latin typeface="Courier New" pitchFamily="49" charset="0"/>
                <a:cs typeface="Courier New" pitchFamily="49" charset="0"/>
              </a:endParaRPr>
            </a:p>
          </p:txBody>
        </p:sp>
        <p:sp>
          <p:nvSpPr>
            <p:cNvPr id="148" name="TextBox 147"/>
            <p:cNvSpPr txBox="1"/>
            <p:nvPr/>
          </p:nvSpPr>
          <p:spPr bwMode="auto">
            <a:xfrm>
              <a:off x="5486400" y="2501893"/>
              <a:ext cx="2160239" cy="304699"/>
            </a:xfrm>
            <a:prstGeom prst="rect">
              <a:avLst/>
            </a:prstGeom>
            <a:noFill/>
            <a:ln w="9525">
              <a:noFill/>
              <a:miter lim="800000"/>
              <a:headEnd/>
              <a:tailEnd/>
            </a:ln>
          </p:spPr>
          <p:txBody>
            <a:bodyPr wrap="square" rtlCol="0">
              <a:spAutoFit/>
            </a:bodyPr>
            <a:lstStyle/>
            <a:p>
              <a:pPr algn="ctr" eaLnBrk="0" hangingPunct="0"/>
              <a:r>
                <a:rPr lang="en-GB" sz="1600" b="1" dirty="0" err="1">
                  <a:solidFill>
                    <a:srgbClr val="7030A0"/>
                  </a:solidFill>
                  <a:latin typeface="Courier New" pitchFamily="49" charset="0"/>
                  <a:cs typeface="Courier New" pitchFamily="49" charset="0"/>
                </a:rPr>
                <a:t>threadIdx.x</a:t>
              </a:r>
              <a:endParaRPr lang="en-GB" sz="1600" b="1" dirty="0">
                <a:solidFill>
                  <a:srgbClr val="7030A0"/>
                </a:solidFill>
                <a:latin typeface="Courier New" pitchFamily="49" charset="0"/>
                <a:cs typeface="Courier New" pitchFamily="49" charset="0"/>
              </a:endParaRPr>
            </a:p>
          </p:txBody>
        </p:sp>
        <p:sp>
          <p:nvSpPr>
            <p:cNvPr id="149" name="TextBox 148"/>
            <p:cNvSpPr txBox="1"/>
            <p:nvPr/>
          </p:nvSpPr>
          <p:spPr bwMode="auto">
            <a:xfrm>
              <a:off x="7646642" y="2495514"/>
              <a:ext cx="2160239" cy="304699"/>
            </a:xfrm>
            <a:prstGeom prst="rect">
              <a:avLst/>
            </a:prstGeom>
            <a:noFill/>
            <a:ln w="9525">
              <a:noFill/>
              <a:miter lim="800000"/>
              <a:headEnd/>
              <a:tailEnd/>
            </a:ln>
          </p:spPr>
          <p:txBody>
            <a:bodyPr wrap="square" rtlCol="0">
              <a:spAutoFit/>
            </a:bodyPr>
            <a:lstStyle/>
            <a:p>
              <a:pPr algn="ctr" eaLnBrk="0" hangingPunct="0"/>
              <a:r>
                <a:rPr lang="en-GB" sz="1600" b="1" dirty="0" err="1">
                  <a:solidFill>
                    <a:srgbClr val="C00000"/>
                  </a:solidFill>
                  <a:latin typeface="Courier New" pitchFamily="49" charset="0"/>
                  <a:cs typeface="Courier New" pitchFamily="49" charset="0"/>
                </a:rPr>
                <a:t>threadIdx.x</a:t>
              </a:r>
              <a:endParaRPr lang="en-GB" sz="1600" b="1" dirty="0">
                <a:solidFill>
                  <a:srgbClr val="C00000"/>
                </a:solidFill>
                <a:latin typeface="Courier New" pitchFamily="49" charset="0"/>
                <a:cs typeface="Courier New" pitchFamily="49" charset="0"/>
              </a:endParaRPr>
            </a:p>
          </p:txBody>
        </p:sp>
      </p:grpSp>
      <p:sp>
        <p:nvSpPr>
          <p:cNvPr id="150" name="Left Brace 149"/>
          <p:cNvSpPr/>
          <p:nvPr/>
        </p:nvSpPr>
        <p:spPr>
          <a:xfrm rot="16200000">
            <a:off x="2556518" y="3126344"/>
            <a:ext cx="225023" cy="1800200"/>
          </a:xfrm>
          <a:prstGeom prst="leftBrace">
            <a:avLst>
              <a:gd name="adj1" fmla="val 39890"/>
              <a:gd name="adj2"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1" name="Left Brace 150"/>
          <p:cNvSpPr/>
          <p:nvPr/>
        </p:nvSpPr>
        <p:spPr>
          <a:xfrm rot="16200000">
            <a:off x="4356718" y="3126344"/>
            <a:ext cx="225023" cy="1800200"/>
          </a:xfrm>
          <a:prstGeom prst="leftBrace">
            <a:avLst>
              <a:gd name="adj1" fmla="val 39890"/>
              <a:gd name="adj2" fmla="val 50000"/>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2" name="Left Brace 151"/>
          <p:cNvSpPr/>
          <p:nvPr/>
        </p:nvSpPr>
        <p:spPr>
          <a:xfrm rot="16200000">
            <a:off x="6156920" y="3126344"/>
            <a:ext cx="225023" cy="1800200"/>
          </a:xfrm>
          <a:prstGeom prst="leftBrace">
            <a:avLst>
              <a:gd name="adj1" fmla="val 39890"/>
              <a:gd name="adj2" fmla="val 50000"/>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4" name="Left Brace 153"/>
          <p:cNvSpPr/>
          <p:nvPr/>
        </p:nvSpPr>
        <p:spPr>
          <a:xfrm rot="16200000">
            <a:off x="7957121" y="3126344"/>
            <a:ext cx="225023" cy="1800200"/>
          </a:xfrm>
          <a:prstGeom prst="leftBrace">
            <a:avLst>
              <a:gd name="adj1" fmla="val 39890"/>
              <a:gd name="adj2"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nvGrpSpPr>
          <p:cNvPr id="193" name="blockIdx"/>
          <p:cNvGrpSpPr/>
          <p:nvPr/>
        </p:nvGrpSpPr>
        <p:grpSpPr>
          <a:xfrm>
            <a:off x="1768928" y="4243380"/>
            <a:ext cx="7200798" cy="307779"/>
            <a:chOff x="1165919" y="3581153"/>
            <a:chExt cx="8640957" cy="277001"/>
          </a:xfrm>
        </p:grpSpPr>
        <p:sp>
          <p:nvSpPr>
            <p:cNvPr id="155" name="TextBox 154"/>
            <p:cNvSpPr txBox="1"/>
            <p:nvPr/>
          </p:nvSpPr>
          <p:spPr bwMode="auto">
            <a:xfrm>
              <a:off x="1165919" y="3581155"/>
              <a:ext cx="2160239" cy="276999"/>
            </a:xfrm>
            <a:prstGeom prst="rect">
              <a:avLst/>
            </a:prstGeom>
            <a:noFill/>
            <a:ln w="9525">
              <a:noFill/>
              <a:miter lim="800000"/>
              <a:headEnd/>
              <a:tailEnd/>
            </a:ln>
          </p:spPr>
          <p:txBody>
            <a:bodyPr wrap="square" rtlCol="0">
              <a:spAutoFit/>
            </a:bodyPr>
            <a:lstStyle/>
            <a:p>
              <a:pPr algn="ctr" eaLnBrk="0" hangingPunct="0"/>
              <a:r>
                <a:rPr lang="en-GB" sz="1400" b="1" dirty="0" err="1">
                  <a:solidFill>
                    <a:schemeClr val="accent2"/>
                  </a:solidFill>
                  <a:latin typeface="Courier New" pitchFamily="49" charset="0"/>
                  <a:cs typeface="Courier New" pitchFamily="49" charset="0"/>
                </a:rPr>
                <a:t>blockIdx.x</a:t>
              </a:r>
              <a:r>
                <a:rPr lang="en-GB" sz="1400" b="1" dirty="0">
                  <a:solidFill>
                    <a:schemeClr val="accent2"/>
                  </a:solidFill>
                  <a:latin typeface="Courier New" pitchFamily="49" charset="0"/>
                  <a:cs typeface="Courier New" pitchFamily="49" charset="0"/>
                </a:rPr>
                <a:t> = 0</a:t>
              </a:r>
            </a:p>
          </p:txBody>
        </p:sp>
        <p:sp>
          <p:nvSpPr>
            <p:cNvPr id="157" name="TextBox 156"/>
            <p:cNvSpPr txBox="1"/>
            <p:nvPr/>
          </p:nvSpPr>
          <p:spPr bwMode="auto">
            <a:xfrm>
              <a:off x="3326162" y="3581155"/>
              <a:ext cx="2160239" cy="276999"/>
            </a:xfrm>
            <a:prstGeom prst="rect">
              <a:avLst/>
            </a:prstGeom>
            <a:noFill/>
            <a:ln w="9525">
              <a:noFill/>
              <a:miter lim="800000"/>
              <a:headEnd/>
              <a:tailEnd/>
            </a:ln>
          </p:spPr>
          <p:txBody>
            <a:bodyPr wrap="square" rtlCol="0">
              <a:spAutoFit/>
            </a:bodyPr>
            <a:lstStyle/>
            <a:p>
              <a:pPr algn="ctr" eaLnBrk="0" hangingPunct="0"/>
              <a:r>
                <a:rPr lang="en-GB" sz="1400" b="1" dirty="0" err="1">
                  <a:solidFill>
                    <a:schemeClr val="accent5">
                      <a:lumMod val="75000"/>
                    </a:schemeClr>
                  </a:solidFill>
                  <a:latin typeface="Courier New" pitchFamily="49" charset="0"/>
                  <a:cs typeface="Courier New" pitchFamily="49" charset="0"/>
                </a:rPr>
                <a:t>blockIdx.x</a:t>
              </a:r>
              <a:r>
                <a:rPr lang="en-GB" sz="1400" b="1" dirty="0">
                  <a:solidFill>
                    <a:schemeClr val="accent5">
                      <a:lumMod val="75000"/>
                    </a:schemeClr>
                  </a:solidFill>
                  <a:latin typeface="Courier New" pitchFamily="49" charset="0"/>
                  <a:cs typeface="Courier New" pitchFamily="49" charset="0"/>
                </a:rPr>
                <a:t> = 1</a:t>
              </a:r>
            </a:p>
          </p:txBody>
        </p:sp>
        <p:sp>
          <p:nvSpPr>
            <p:cNvPr id="158" name="TextBox 157"/>
            <p:cNvSpPr txBox="1"/>
            <p:nvPr/>
          </p:nvSpPr>
          <p:spPr bwMode="auto">
            <a:xfrm>
              <a:off x="5486398" y="3581154"/>
              <a:ext cx="2160239" cy="276999"/>
            </a:xfrm>
            <a:prstGeom prst="rect">
              <a:avLst/>
            </a:prstGeom>
            <a:noFill/>
            <a:ln w="9525">
              <a:noFill/>
              <a:miter lim="800000"/>
              <a:headEnd/>
              <a:tailEnd/>
            </a:ln>
          </p:spPr>
          <p:txBody>
            <a:bodyPr wrap="square" rtlCol="0">
              <a:spAutoFit/>
            </a:bodyPr>
            <a:lstStyle/>
            <a:p>
              <a:pPr algn="ctr" eaLnBrk="0" hangingPunct="0"/>
              <a:r>
                <a:rPr lang="en-GB" sz="1400" b="1" dirty="0" err="1">
                  <a:solidFill>
                    <a:srgbClr val="7030A0"/>
                  </a:solidFill>
                  <a:latin typeface="Courier New" pitchFamily="49" charset="0"/>
                  <a:cs typeface="Courier New" pitchFamily="49" charset="0"/>
                </a:rPr>
                <a:t>blockIdx.x</a:t>
              </a:r>
              <a:r>
                <a:rPr lang="en-GB" sz="1400" b="1" dirty="0">
                  <a:solidFill>
                    <a:srgbClr val="7030A0"/>
                  </a:solidFill>
                  <a:latin typeface="Courier New" pitchFamily="49" charset="0"/>
                  <a:cs typeface="Courier New" pitchFamily="49" charset="0"/>
                </a:rPr>
                <a:t> = 2</a:t>
              </a:r>
            </a:p>
          </p:txBody>
        </p:sp>
        <p:sp>
          <p:nvSpPr>
            <p:cNvPr id="159" name="TextBox 158"/>
            <p:cNvSpPr txBox="1"/>
            <p:nvPr/>
          </p:nvSpPr>
          <p:spPr bwMode="auto">
            <a:xfrm>
              <a:off x="7646637" y="3581153"/>
              <a:ext cx="2160239" cy="276999"/>
            </a:xfrm>
            <a:prstGeom prst="rect">
              <a:avLst/>
            </a:prstGeom>
            <a:noFill/>
            <a:ln w="9525">
              <a:noFill/>
              <a:miter lim="800000"/>
              <a:headEnd/>
              <a:tailEnd/>
            </a:ln>
          </p:spPr>
          <p:txBody>
            <a:bodyPr wrap="square" rtlCol="0">
              <a:spAutoFit/>
            </a:bodyPr>
            <a:lstStyle/>
            <a:p>
              <a:pPr algn="ctr" eaLnBrk="0" hangingPunct="0"/>
              <a:r>
                <a:rPr lang="en-GB" sz="1400" b="1" dirty="0" err="1">
                  <a:solidFill>
                    <a:srgbClr val="C00000"/>
                  </a:solidFill>
                  <a:latin typeface="Courier New" pitchFamily="49" charset="0"/>
                  <a:cs typeface="Courier New" pitchFamily="49" charset="0"/>
                </a:rPr>
                <a:t>blockIdx.x</a:t>
              </a:r>
              <a:r>
                <a:rPr lang="en-GB" sz="1400" b="1" dirty="0">
                  <a:solidFill>
                    <a:srgbClr val="C00000"/>
                  </a:solidFill>
                  <a:latin typeface="Courier New" pitchFamily="49" charset="0"/>
                  <a:cs typeface="Courier New" pitchFamily="49" charset="0"/>
                </a:rPr>
                <a:t> = 3</a:t>
              </a:r>
            </a:p>
          </p:txBody>
        </p:sp>
      </p:grpSp>
      <p:grpSp>
        <p:nvGrpSpPr>
          <p:cNvPr id="160" name="Vector (unnumbered)"/>
          <p:cNvGrpSpPr/>
          <p:nvPr/>
        </p:nvGrpSpPr>
        <p:grpSpPr>
          <a:xfrm>
            <a:off x="1768929" y="3413287"/>
            <a:ext cx="7200800" cy="480058"/>
            <a:chOff x="1165920" y="2969084"/>
            <a:chExt cx="8640960" cy="432052"/>
          </a:xfrm>
        </p:grpSpPr>
        <p:sp>
          <p:nvSpPr>
            <p:cNvPr id="161" name="Round Same Side Corner Rectangle 160"/>
            <p:cNvSpPr/>
            <p:nvPr/>
          </p:nvSpPr>
          <p:spPr>
            <a:xfrm rot="16200000">
              <a:off x="1084911" y="3050096"/>
              <a:ext cx="432048" cy="270030"/>
            </a:xfrm>
            <a:prstGeom prst="round2SameRect">
              <a:avLst>
                <a:gd name="adj1" fmla="val 16667"/>
                <a:gd name="adj2" fmla="val 1764"/>
              </a:avLst>
            </a:prstGeom>
            <a:noFill/>
          </p:spPr>
          <p:style>
            <a:lnRef idx="1">
              <a:schemeClr val="accent4"/>
            </a:lnRef>
            <a:fillRef idx="2">
              <a:schemeClr val="accent4"/>
            </a:fillRef>
            <a:effectRef idx="1">
              <a:schemeClr val="accent4"/>
            </a:effectRef>
            <a:fontRef idx="minor">
              <a:schemeClr val="dk1"/>
            </a:fontRef>
          </p:style>
          <p:txBody>
            <a:bodyPr vert="vert" rtlCol="0" anchor="ctr"/>
            <a:lstStyle/>
            <a:p>
              <a:pPr algn="ctr"/>
              <a:endParaRPr lang="en-GB" dirty="0">
                <a:solidFill>
                  <a:schemeClr val="accent2"/>
                </a:solidFill>
              </a:endParaRPr>
            </a:p>
          </p:txBody>
        </p:sp>
        <p:sp>
          <p:nvSpPr>
            <p:cNvPr id="162" name="Rectangle 161"/>
            <p:cNvSpPr/>
            <p:nvPr/>
          </p:nvSpPr>
          <p:spPr>
            <a:xfrm>
              <a:off x="143595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solidFill>
                  <a:schemeClr val="accent2"/>
                </a:solidFill>
              </a:endParaRPr>
            </a:p>
          </p:txBody>
        </p:sp>
        <p:sp>
          <p:nvSpPr>
            <p:cNvPr id="163" name="Round Same Side Corner Rectangle 162"/>
            <p:cNvSpPr/>
            <p:nvPr/>
          </p:nvSpPr>
          <p:spPr>
            <a:xfrm rot="5400000" flipH="1">
              <a:off x="9455841" y="3050094"/>
              <a:ext cx="432048" cy="270030"/>
            </a:xfrm>
            <a:prstGeom prst="round2SameRect">
              <a:avLst>
                <a:gd name="adj1" fmla="val 16667"/>
                <a:gd name="adj2" fmla="val 1764"/>
              </a:avLst>
            </a:prstGeom>
            <a:noFill/>
          </p:spPr>
          <p:style>
            <a:lnRef idx="1">
              <a:schemeClr val="accent4"/>
            </a:lnRef>
            <a:fillRef idx="2">
              <a:schemeClr val="accent4"/>
            </a:fillRef>
            <a:effectRef idx="1">
              <a:schemeClr val="accent4"/>
            </a:effectRef>
            <a:fontRef idx="minor">
              <a:schemeClr val="dk1"/>
            </a:fontRef>
          </p:style>
          <p:txBody>
            <a:bodyPr vert="vert270" rtlCol="0" anchor="ctr"/>
            <a:lstStyle/>
            <a:p>
              <a:pPr algn="ctr"/>
              <a:endParaRPr lang="en-GB" dirty="0">
                <a:solidFill>
                  <a:srgbClr val="FFFF00"/>
                </a:solidFill>
              </a:endParaRPr>
            </a:p>
          </p:txBody>
        </p:sp>
        <p:sp>
          <p:nvSpPr>
            <p:cNvPr id="164" name="Rectangle 163"/>
            <p:cNvSpPr/>
            <p:nvPr/>
          </p:nvSpPr>
          <p:spPr>
            <a:xfrm>
              <a:off x="170598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solidFill>
                  <a:schemeClr val="accent2"/>
                </a:solidFill>
              </a:endParaRPr>
            </a:p>
          </p:txBody>
        </p:sp>
        <p:sp>
          <p:nvSpPr>
            <p:cNvPr id="165" name="Rectangle 164"/>
            <p:cNvSpPr/>
            <p:nvPr/>
          </p:nvSpPr>
          <p:spPr>
            <a:xfrm>
              <a:off x="197601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solidFill>
                  <a:schemeClr val="accent2"/>
                </a:solidFill>
              </a:endParaRPr>
            </a:p>
          </p:txBody>
        </p:sp>
        <p:sp>
          <p:nvSpPr>
            <p:cNvPr id="166" name="Rectangle 165"/>
            <p:cNvSpPr/>
            <p:nvPr/>
          </p:nvSpPr>
          <p:spPr>
            <a:xfrm>
              <a:off x="224604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solidFill>
                  <a:schemeClr val="accent2"/>
                </a:solidFill>
              </a:endParaRPr>
            </a:p>
          </p:txBody>
        </p:sp>
        <p:sp>
          <p:nvSpPr>
            <p:cNvPr id="167" name="Rectangle 166"/>
            <p:cNvSpPr/>
            <p:nvPr/>
          </p:nvSpPr>
          <p:spPr>
            <a:xfrm>
              <a:off x="251607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solidFill>
                  <a:schemeClr val="accent2"/>
                </a:solidFill>
              </a:endParaRPr>
            </a:p>
          </p:txBody>
        </p:sp>
        <p:sp>
          <p:nvSpPr>
            <p:cNvPr id="168" name="Rectangle 167"/>
            <p:cNvSpPr/>
            <p:nvPr/>
          </p:nvSpPr>
          <p:spPr>
            <a:xfrm>
              <a:off x="278610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solidFill>
                  <a:schemeClr val="accent2"/>
                </a:solidFill>
              </a:endParaRPr>
            </a:p>
          </p:txBody>
        </p:sp>
        <p:sp>
          <p:nvSpPr>
            <p:cNvPr id="169" name="Rectangle 168"/>
            <p:cNvSpPr/>
            <p:nvPr/>
          </p:nvSpPr>
          <p:spPr>
            <a:xfrm>
              <a:off x="305613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solidFill>
                  <a:schemeClr val="accent2"/>
                </a:solidFill>
              </a:endParaRPr>
            </a:p>
          </p:txBody>
        </p:sp>
        <p:sp>
          <p:nvSpPr>
            <p:cNvPr id="170" name="Rectangle 169"/>
            <p:cNvSpPr/>
            <p:nvPr/>
          </p:nvSpPr>
          <p:spPr>
            <a:xfrm>
              <a:off x="332616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solidFill>
                  <a:schemeClr val="accent5">
                    <a:lumMod val="75000"/>
                  </a:schemeClr>
                </a:solidFill>
              </a:endParaRPr>
            </a:p>
          </p:txBody>
        </p:sp>
        <p:sp>
          <p:nvSpPr>
            <p:cNvPr id="171" name="Rectangle 170"/>
            <p:cNvSpPr/>
            <p:nvPr/>
          </p:nvSpPr>
          <p:spPr>
            <a:xfrm>
              <a:off x="359619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solidFill>
                  <a:schemeClr val="accent5">
                    <a:lumMod val="75000"/>
                  </a:schemeClr>
                </a:solidFill>
              </a:endParaRPr>
            </a:p>
          </p:txBody>
        </p:sp>
        <p:sp>
          <p:nvSpPr>
            <p:cNvPr id="172" name="Rectangle 171"/>
            <p:cNvSpPr/>
            <p:nvPr/>
          </p:nvSpPr>
          <p:spPr>
            <a:xfrm>
              <a:off x="386622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solidFill>
                  <a:schemeClr val="accent5">
                    <a:lumMod val="75000"/>
                  </a:schemeClr>
                </a:solidFill>
              </a:endParaRPr>
            </a:p>
          </p:txBody>
        </p:sp>
        <p:sp>
          <p:nvSpPr>
            <p:cNvPr id="173" name="Rectangle 172"/>
            <p:cNvSpPr/>
            <p:nvPr/>
          </p:nvSpPr>
          <p:spPr>
            <a:xfrm>
              <a:off x="413625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solidFill>
                  <a:schemeClr val="accent5">
                    <a:lumMod val="75000"/>
                  </a:schemeClr>
                </a:solidFill>
              </a:endParaRPr>
            </a:p>
          </p:txBody>
        </p:sp>
        <p:sp>
          <p:nvSpPr>
            <p:cNvPr id="174" name="Rectangle 173"/>
            <p:cNvSpPr/>
            <p:nvPr/>
          </p:nvSpPr>
          <p:spPr>
            <a:xfrm>
              <a:off x="440628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solidFill>
                  <a:schemeClr val="accent5">
                    <a:lumMod val="75000"/>
                  </a:schemeClr>
                </a:solidFill>
              </a:endParaRPr>
            </a:p>
          </p:txBody>
        </p:sp>
        <p:sp>
          <p:nvSpPr>
            <p:cNvPr id="175" name="Rectangle 174"/>
            <p:cNvSpPr/>
            <p:nvPr/>
          </p:nvSpPr>
          <p:spPr>
            <a:xfrm>
              <a:off x="467631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solidFill>
                  <a:schemeClr val="accent5">
                    <a:lumMod val="75000"/>
                  </a:schemeClr>
                </a:solidFill>
              </a:endParaRPr>
            </a:p>
          </p:txBody>
        </p:sp>
        <p:sp>
          <p:nvSpPr>
            <p:cNvPr id="176" name="Rectangle 175"/>
            <p:cNvSpPr/>
            <p:nvPr/>
          </p:nvSpPr>
          <p:spPr>
            <a:xfrm>
              <a:off x="494634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solidFill>
                  <a:schemeClr val="accent5">
                    <a:lumMod val="75000"/>
                  </a:schemeClr>
                </a:solidFill>
              </a:endParaRPr>
            </a:p>
          </p:txBody>
        </p:sp>
        <p:sp>
          <p:nvSpPr>
            <p:cNvPr id="177" name="Rectangle 176"/>
            <p:cNvSpPr/>
            <p:nvPr/>
          </p:nvSpPr>
          <p:spPr>
            <a:xfrm>
              <a:off x="521637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solidFill>
                  <a:schemeClr val="accent5">
                    <a:lumMod val="75000"/>
                  </a:schemeClr>
                </a:solidFill>
              </a:endParaRPr>
            </a:p>
          </p:txBody>
        </p:sp>
        <p:sp>
          <p:nvSpPr>
            <p:cNvPr id="178" name="Rectangle 177"/>
            <p:cNvSpPr/>
            <p:nvPr/>
          </p:nvSpPr>
          <p:spPr>
            <a:xfrm>
              <a:off x="548640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solidFill>
                  <a:srgbClr val="7030A0"/>
                </a:solidFill>
              </a:endParaRPr>
            </a:p>
          </p:txBody>
        </p:sp>
        <p:sp>
          <p:nvSpPr>
            <p:cNvPr id="179" name="Rectangle 178"/>
            <p:cNvSpPr/>
            <p:nvPr/>
          </p:nvSpPr>
          <p:spPr>
            <a:xfrm>
              <a:off x="575643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solidFill>
                  <a:srgbClr val="7030A0"/>
                </a:solidFill>
              </a:endParaRPr>
            </a:p>
          </p:txBody>
        </p:sp>
        <p:sp>
          <p:nvSpPr>
            <p:cNvPr id="180" name="Rectangle 179"/>
            <p:cNvSpPr/>
            <p:nvPr/>
          </p:nvSpPr>
          <p:spPr>
            <a:xfrm>
              <a:off x="602646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solidFill>
                  <a:srgbClr val="7030A0"/>
                </a:solidFill>
              </a:endParaRPr>
            </a:p>
          </p:txBody>
        </p:sp>
        <p:sp>
          <p:nvSpPr>
            <p:cNvPr id="181" name="Rectangle 180"/>
            <p:cNvSpPr/>
            <p:nvPr/>
          </p:nvSpPr>
          <p:spPr>
            <a:xfrm>
              <a:off x="629649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solidFill>
                  <a:srgbClr val="7030A0"/>
                </a:solidFill>
              </a:endParaRPr>
            </a:p>
          </p:txBody>
        </p:sp>
        <p:sp>
          <p:nvSpPr>
            <p:cNvPr id="182" name="Rectangle 181"/>
            <p:cNvSpPr/>
            <p:nvPr/>
          </p:nvSpPr>
          <p:spPr>
            <a:xfrm>
              <a:off x="656652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solidFill>
                  <a:srgbClr val="7030A0"/>
                </a:solidFill>
              </a:endParaRPr>
            </a:p>
          </p:txBody>
        </p:sp>
        <p:sp>
          <p:nvSpPr>
            <p:cNvPr id="183" name="Rectangle 182"/>
            <p:cNvSpPr/>
            <p:nvPr/>
          </p:nvSpPr>
          <p:spPr>
            <a:xfrm>
              <a:off x="683655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solidFill>
                  <a:srgbClr val="7030A0"/>
                </a:solidFill>
              </a:endParaRPr>
            </a:p>
          </p:txBody>
        </p:sp>
        <p:sp>
          <p:nvSpPr>
            <p:cNvPr id="184" name="Rectangle 183"/>
            <p:cNvSpPr/>
            <p:nvPr/>
          </p:nvSpPr>
          <p:spPr>
            <a:xfrm>
              <a:off x="710658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solidFill>
                  <a:srgbClr val="7030A0"/>
                </a:solidFill>
              </a:endParaRPr>
            </a:p>
          </p:txBody>
        </p:sp>
        <p:sp>
          <p:nvSpPr>
            <p:cNvPr id="185" name="Rectangle 184"/>
            <p:cNvSpPr/>
            <p:nvPr/>
          </p:nvSpPr>
          <p:spPr>
            <a:xfrm>
              <a:off x="737661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solidFill>
                  <a:srgbClr val="7030A0"/>
                </a:solidFill>
              </a:endParaRPr>
            </a:p>
          </p:txBody>
        </p:sp>
        <p:sp>
          <p:nvSpPr>
            <p:cNvPr id="186" name="Rectangle 185"/>
            <p:cNvSpPr/>
            <p:nvPr/>
          </p:nvSpPr>
          <p:spPr>
            <a:xfrm>
              <a:off x="764664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solidFill>
                  <a:srgbClr val="FFFF00"/>
                </a:solidFill>
              </a:endParaRPr>
            </a:p>
          </p:txBody>
        </p:sp>
        <p:sp>
          <p:nvSpPr>
            <p:cNvPr id="187" name="Rectangle 186"/>
            <p:cNvSpPr/>
            <p:nvPr/>
          </p:nvSpPr>
          <p:spPr>
            <a:xfrm>
              <a:off x="791667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solidFill>
                  <a:srgbClr val="FFFF00"/>
                </a:solidFill>
              </a:endParaRPr>
            </a:p>
          </p:txBody>
        </p:sp>
        <p:sp>
          <p:nvSpPr>
            <p:cNvPr id="188" name="Rectangle 187"/>
            <p:cNvSpPr/>
            <p:nvPr/>
          </p:nvSpPr>
          <p:spPr>
            <a:xfrm>
              <a:off x="818670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solidFill>
                  <a:srgbClr val="FFFF00"/>
                </a:solidFill>
              </a:endParaRPr>
            </a:p>
          </p:txBody>
        </p:sp>
        <p:sp>
          <p:nvSpPr>
            <p:cNvPr id="189" name="Rectangle 188"/>
            <p:cNvSpPr/>
            <p:nvPr/>
          </p:nvSpPr>
          <p:spPr>
            <a:xfrm>
              <a:off x="845673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solidFill>
                  <a:srgbClr val="FFFF00"/>
                </a:solidFill>
              </a:endParaRPr>
            </a:p>
          </p:txBody>
        </p:sp>
        <p:sp>
          <p:nvSpPr>
            <p:cNvPr id="190" name="Rectangle 189"/>
            <p:cNvSpPr/>
            <p:nvPr/>
          </p:nvSpPr>
          <p:spPr>
            <a:xfrm>
              <a:off x="872676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solidFill>
                  <a:srgbClr val="FFFF00"/>
                </a:solidFill>
              </a:endParaRPr>
            </a:p>
          </p:txBody>
        </p:sp>
        <p:sp>
          <p:nvSpPr>
            <p:cNvPr id="191" name="Rectangle 190"/>
            <p:cNvSpPr/>
            <p:nvPr/>
          </p:nvSpPr>
          <p:spPr>
            <a:xfrm>
              <a:off x="899679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solidFill>
                  <a:srgbClr val="FFFF00"/>
                </a:solidFill>
              </a:endParaRPr>
            </a:p>
          </p:txBody>
        </p:sp>
        <p:sp>
          <p:nvSpPr>
            <p:cNvPr id="192" name="Rectangle 191"/>
            <p:cNvSpPr/>
            <p:nvPr/>
          </p:nvSpPr>
          <p:spPr>
            <a:xfrm>
              <a:off x="9266820"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solidFill>
                  <a:srgbClr val="FFFF00"/>
                </a:solidFill>
              </a:endParaRPr>
            </a:p>
          </p:txBody>
        </p:sp>
      </p:grpSp>
      <p:sp>
        <p:nvSpPr>
          <p:cNvPr id="153" name="Rectangle 77"/>
          <p:cNvSpPr>
            <a:spLocks noChangeArrowheads="1"/>
          </p:cNvSpPr>
          <p:nvPr/>
        </p:nvSpPr>
        <p:spPr bwMode="auto">
          <a:xfrm>
            <a:off x="92530" y="6642977"/>
            <a:ext cx="623889" cy="200055"/>
          </a:xfrm>
          <a:prstGeom prst="rect">
            <a:avLst/>
          </a:prstGeom>
          <a:noFill/>
          <a:ln w="9525">
            <a:noFill/>
            <a:miter lim="800000"/>
            <a:headEnd/>
            <a:tailEnd/>
          </a:ln>
          <a:effectLst/>
        </p:spPr>
        <p:txBody>
          <a:bodyPr wrap="none">
            <a:spAutoFit/>
          </a:bodyPr>
          <a:lstStyle/>
          <a:p>
            <a:r>
              <a:rPr lang="en-US" sz="700" dirty="0">
                <a:latin typeface="Arial" pitchFamily="34" charset="0"/>
              </a:rPr>
              <a:t>[NVIDIA]</a:t>
            </a:r>
            <a:r>
              <a:rPr lang="en-US" sz="700" dirty="0">
                <a:latin typeface="Garamond"/>
              </a:rPr>
              <a:t>→</a:t>
            </a:r>
            <a:endParaRPr lang="en-US" sz="700" dirty="0">
              <a:latin typeface="Arial" pitchFamily="34" charset="0"/>
            </a:endParaRPr>
          </a:p>
        </p:txBody>
      </p:sp>
      <p:sp>
        <p:nvSpPr>
          <p:cNvPr id="156" name="Title 1"/>
          <p:cNvSpPr txBox="1">
            <a:spLocks/>
          </p:cNvSpPr>
          <p:nvPr/>
        </p:nvSpPr>
        <p:spPr bwMode="auto">
          <a:xfrm>
            <a:off x="2486238" y="952900"/>
            <a:ext cx="6790640" cy="472281"/>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rtl="0" fontAlgn="base">
              <a:spcBef>
                <a:spcPct val="0"/>
              </a:spcBef>
              <a:spcAft>
                <a:spcPct val="0"/>
              </a:spcAft>
              <a:defRPr sz="3900" b="1">
                <a:solidFill>
                  <a:schemeClr val="tx2"/>
                </a:solidFill>
                <a:latin typeface="+mj-lt"/>
                <a:ea typeface="+mj-ea"/>
                <a:cs typeface="+mj-cs"/>
              </a:defRPr>
            </a:lvl1pPr>
            <a:lvl2pPr algn="l" rtl="0" fontAlgn="base">
              <a:spcBef>
                <a:spcPct val="0"/>
              </a:spcBef>
              <a:spcAft>
                <a:spcPct val="0"/>
              </a:spcAft>
              <a:defRPr sz="3900" b="1">
                <a:solidFill>
                  <a:schemeClr val="tx2"/>
                </a:solidFill>
                <a:latin typeface="Arial" pitchFamily="34" charset="0"/>
              </a:defRPr>
            </a:lvl2pPr>
            <a:lvl3pPr algn="l" rtl="0" fontAlgn="base">
              <a:spcBef>
                <a:spcPct val="0"/>
              </a:spcBef>
              <a:spcAft>
                <a:spcPct val="0"/>
              </a:spcAft>
              <a:defRPr sz="3900" b="1">
                <a:solidFill>
                  <a:schemeClr val="tx2"/>
                </a:solidFill>
                <a:latin typeface="Arial" pitchFamily="34" charset="0"/>
              </a:defRPr>
            </a:lvl3pPr>
            <a:lvl4pPr algn="l" rtl="0" fontAlgn="base">
              <a:spcBef>
                <a:spcPct val="0"/>
              </a:spcBef>
              <a:spcAft>
                <a:spcPct val="0"/>
              </a:spcAft>
              <a:defRPr sz="3900" b="1">
                <a:solidFill>
                  <a:schemeClr val="tx2"/>
                </a:solidFill>
                <a:latin typeface="Arial" pitchFamily="34" charset="0"/>
              </a:defRPr>
            </a:lvl4pPr>
            <a:lvl5pPr algn="l" rtl="0" fontAlgn="base">
              <a:spcBef>
                <a:spcPct val="0"/>
              </a:spcBef>
              <a:spcAft>
                <a:spcPct val="0"/>
              </a:spcAft>
              <a:defRPr sz="3900" b="1">
                <a:solidFill>
                  <a:schemeClr val="tx2"/>
                </a:solidFill>
                <a:latin typeface="Arial" pitchFamily="34" charset="0"/>
              </a:defRPr>
            </a:lvl5pPr>
            <a:lvl6pPr marL="457200" algn="l" rtl="0" fontAlgn="base">
              <a:spcBef>
                <a:spcPct val="0"/>
              </a:spcBef>
              <a:spcAft>
                <a:spcPct val="0"/>
              </a:spcAft>
              <a:defRPr sz="3900" b="1">
                <a:solidFill>
                  <a:schemeClr val="tx2"/>
                </a:solidFill>
                <a:latin typeface="Arial" pitchFamily="34" charset="0"/>
              </a:defRPr>
            </a:lvl6pPr>
            <a:lvl7pPr marL="914400" algn="l" rtl="0" fontAlgn="base">
              <a:spcBef>
                <a:spcPct val="0"/>
              </a:spcBef>
              <a:spcAft>
                <a:spcPct val="0"/>
              </a:spcAft>
              <a:defRPr sz="3900" b="1">
                <a:solidFill>
                  <a:schemeClr val="tx2"/>
                </a:solidFill>
                <a:latin typeface="Arial" pitchFamily="34" charset="0"/>
              </a:defRPr>
            </a:lvl7pPr>
            <a:lvl8pPr marL="1371600" algn="l" rtl="0" fontAlgn="base">
              <a:spcBef>
                <a:spcPct val="0"/>
              </a:spcBef>
              <a:spcAft>
                <a:spcPct val="0"/>
              </a:spcAft>
              <a:defRPr sz="3900" b="1">
                <a:solidFill>
                  <a:schemeClr val="tx2"/>
                </a:solidFill>
                <a:latin typeface="Arial" pitchFamily="34" charset="0"/>
              </a:defRPr>
            </a:lvl8pPr>
            <a:lvl9pPr marL="1828800" algn="l" rtl="0" fontAlgn="base">
              <a:spcBef>
                <a:spcPct val="0"/>
              </a:spcBef>
              <a:spcAft>
                <a:spcPct val="0"/>
              </a:spcAft>
              <a:defRPr sz="3900" b="1">
                <a:solidFill>
                  <a:schemeClr val="tx2"/>
                </a:solidFill>
                <a:latin typeface="Arial" pitchFamily="34" charset="0"/>
              </a:defRPr>
            </a:lvl9pPr>
          </a:lstStyle>
          <a:p>
            <a:r>
              <a:rPr lang="en-GB" sz="2000" dirty="0"/>
              <a:t>[Important to grasp: shows </a:t>
            </a:r>
            <a:r>
              <a:rPr lang="en-GB" sz="2000" dirty="0">
                <a:solidFill>
                  <a:srgbClr val="0070C0"/>
                </a:solidFill>
              </a:rPr>
              <a:t>thread-to-task</a:t>
            </a:r>
            <a:r>
              <a:rPr lang="en-GB" sz="2000" dirty="0"/>
              <a:t> mapping</a:t>
            </a:r>
            <a:r>
              <a:rPr lang="en-GB" sz="2400" dirty="0"/>
              <a:t>]</a:t>
            </a:r>
            <a:endParaRPr lang="en-GB" dirty="0"/>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1192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43"/>
                                        </p:tgtEl>
                                      </p:cBhvr>
                                    </p:animEffect>
                                    <p:set>
                                      <p:cBhvr>
                                        <p:cTn id="7" dur="1" fill="hold">
                                          <p:stCondLst>
                                            <p:cond delay="499"/>
                                          </p:stCondLst>
                                        </p:cTn>
                                        <p:tgtEl>
                                          <p:spTgt spid="14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60"/>
                                        </p:tgtEl>
                                        <p:attrNameLst>
                                          <p:attrName>style.visibility</p:attrName>
                                        </p:attrNameLst>
                                      </p:cBhvr>
                                      <p:to>
                                        <p:strVal val="visible"/>
                                      </p:to>
                                    </p:set>
                                    <p:animEffect transition="in" filter="fade">
                                      <p:cBhvr>
                                        <p:cTn id="10" dur="500"/>
                                        <p:tgtEl>
                                          <p:spTgt spid="160"/>
                                        </p:tgtEl>
                                      </p:cBhvr>
                                    </p:animEffect>
                                  </p:childTnLst>
                                </p:cTn>
                              </p:par>
                              <p:par>
                                <p:cTn id="11" presetID="10" presetClass="entr" presetSubtype="0" fill="hold" nodeType="withEffect">
                                  <p:stCondLst>
                                    <p:cond delay="0"/>
                                  </p:stCondLst>
                                  <p:childTnLst>
                                    <p:set>
                                      <p:cBhvr>
                                        <p:cTn id="12" dur="1" fill="hold">
                                          <p:stCondLst>
                                            <p:cond delay="0"/>
                                          </p:stCondLst>
                                        </p:cTn>
                                        <p:tgtEl>
                                          <p:spTgt spid="193"/>
                                        </p:tgtEl>
                                        <p:attrNameLst>
                                          <p:attrName>style.visibility</p:attrName>
                                        </p:attrNameLst>
                                      </p:cBhvr>
                                      <p:to>
                                        <p:strVal val="visible"/>
                                      </p:to>
                                    </p:set>
                                    <p:animEffect transition="in" filter="fade">
                                      <p:cBhvr>
                                        <p:cTn id="13" dur="500"/>
                                        <p:tgtEl>
                                          <p:spTgt spid="19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4"/>
                                        </p:tgtEl>
                                        <p:attrNameLst>
                                          <p:attrName>style.visibility</p:attrName>
                                        </p:attrNameLst>
                                      </p:cBhvr>
                                      <p:to>
                                        <p:strVal val="visible"/>
                                      </p:to>
                                    </p:set>
                                    <p:animEffect transition="in" filter="fade">
                                      <p:cBhvr>
                                        <p:cTn id="18" dur="500"/>
                                        <p:tgtEl>
                                          <p:spTgt spid="144"/>
                                        </p:tgtEl>
                                      </p:cBhvr>
                                    </p:animEffect>
                                  </p:childTnLst>
                                </p:cTn>
                              </p:par>
                              <p:par>
                                <p:cTn id="19" presetID="10" presetClass="entr" presetSubtype="0" fill="hold" nodeType="withEffect">
                                  <p:stCondLst>
                                    <p:cond delay="0"/>
                                  </p:stCondLst>
                                  <p:childTnLst>
                                    <p:set>
                                      <p:cBhvr>
                                        <p:cTn id="20" dur="1" fill="hold">
                                          <p:stCondLst>
                                            <p:cond delay="0"/>
                                          </p:stCondLst>
                                        </p:cTn>
                                        <p:tgtEl>
                                          <p:spTgt spid="194"/>
                                        </p:tgtEl>
                                        <p:attrNameLst>
                                          <p:attrName>style.visibility</p:attrName>
                                        </p:attrNameLst>
                                      </p:cBhvr>
                                      <p:to>
                                        <p:strVal val="visible"/>
                                      </p:to>
                                    </p:set>
                                    <p:animEffect transition="in" filter="fade">
                                      <p:cBhvr>
                                        <p:cTn id="21" dur="500"/>
                                        <p:tgtEl>
                                          <p:spTgt spid="19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0" end="0"/>
                                            </p:txEl>
                                          </p:spTgt>
                                        </p:tgtEl>
                                        <p:attrNameLst>
                                          <p:attrName>style.visibility</p:attrName>
                                        </p:attrNameLst>
                                      </p:cBhvr>
                                      <p:to>
                                        <p:strVal val="visible"/>
                                      </p:to>
                                    </p:set>
                                    <p:animEffect transition="in" filter="fade">
                                      <p:cBhvr>
                                        <p:cTn id="26" dur="500"/>
                                        <p:tgtEl>
                                          <p:spTgt spid="4">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Effect transition="in" filter="fade">
                                      <p:cBhvr>
                                        <p:cTn id="29"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Array Indexing</a:t>
            </a:r>
          </a:p>
        </p:txBody>
      </p:sp>
      <p:sp>
        <p:nvSpPr>
          <p:cNvPr id="3" name="Content Placeholder 2"/>
          <p:cNvSpPr>
            <a:spLocks noGrp="1"/>
          </p:cNvSpPr>
          <p:nvPr>
            <p:ph idx="1"/>
          </p:nvPr>
        </p:nvSpPr>
        <p:spPr/>
        <p:txBody>
          <a:bodyPr/>
          <a:lstStyle/>
          <a:p>
            <a:pPr lvl="0"/>
            <a:endParaRPr lang="en-GB" sz="2000" dirty="0">
              <a:solidFill>
                <a:srgbClr val="000000"/>
              </a:solidFill>
            </a:endParaRPr>
          </a:p>
          <a:p>
            <a:pPr lvl="0"/>
            <a:r>
              <a:rPr lang="en-GB" sz="2000" dirty="0">
                <a:solidFill>
                  <a:srgbClr val="000000"/>
                </a:solidFill>
              </a:rPr>
              <a:t>What is the array index that thread of index 5 in block of index 2 will work on?</a:t>
            </a:r>
          </a:p>
        </p:txBody>
      </p:sp>
      <p:sp>
        <p:nvSpPr>
          <p:cNvPr id="4" name="Content Placeholder 3"/>
          <p:cNvSpPr>
            <a:spLocks noGrp="1"/>
          </p:cNvSpPr>
          <p:nvPr>
            <p:ph idx="4294967295"/>
          </p:nvPr>
        </p:nvSpPr>
        <p:spPr>
          <a:xfrm>
            <a:off x="2015631" y="4366804"/>
            <a:ext cx="8369300" cy="1133475"/>
          </a:xfrm>
        </p:spPr>
        <p:txBody>
          <a:bodyPr/>
          <a:lstStyle/>
          <a:p>
            <a:pPr marL="0" indent="0">
              <a:buNone/>
            </a:pPr>
            <a:r>
              <a:rPr lang="en-GB" sz="2000" dirty="0">
                <a:solidFill>
                  <a:srgbClr val="8AAD00"/>
                </a:solidFill>
                <a:latin typeface="Courier New" pitchFamily="49" charset="0"/>
                <a:cs typeface="Courier New" pitchFamily="49" charset="0"/>
              </a:rPr>
              <a:t>	</a:t>
            </a:r>
            <a:r>
              <a:rPr lang="en-GB" sz="1600" dirty="0" err="1">
                <a:solidFill>
                  <a:srgbClr val="8AAD00"/>
                </a:solidFill>
                <a:latin typeface="Courier New" pitchFamily="49" charset="0"/>
                <a:cs typeface="Courier New" pitchFamily="49" charset="0"/>
              </a:rPr>
              <a:t>int</a:t>
            </a:r>
            <a:r>
              <a:rPr lang="en-GB" sz="1600" dirty="0">
                <a:solidFill>
                  <a:srgbClr val="B9E700"/>
                </a:solidFill>
                <a:latin typeface="Courier New" pitchFamily="49" charset="0"/>
                <a:cs typeface="Courier New" pitchFamily="49" charset="0"/>
              </a:rPr>
              <a:t> </a:t>
            </a:r>
            <a:r>
              <a:rPr lang="en-GB" sz="1600" dirty="0">
                <a:solidFill>
                  <a:srgbClr val="000000"/>
                </a:solidFill>
                <a:latin typeface="Courier New" pitchFamily="49" charset="0"/>
                <a:cs typeface="Courier New" pitchFamily="49" charset="0"/>
              </a:rPr>
              <a:t>index = </a:t>
            </a:r>
            <a:r>
              <a:rPr lang="en-GB" sz="1600" dirty="0" err="1">
                <a:solidFill>
                  <a:srgbClr val="000000"/>
                </a:solidFill>
                <a:latin typeface="Courier New" pitchFamily="49" charset="0"/>
                <a:cs typeface="Courier New" pitchFamily="49" charset="0"/>
              </a:rPr>
              <a:t>threadIdx.x</a:t>
            </a:r>
            <a:r>
              <a:rPr lang="en-GB" sz="1600" dirty="0">
                <a:solidFill>
                  <a:srgbClr val="000000"/>
                </a:solidFill>
                <a:latin typeface="Courier New" pitchFamily="49" charset="0"/>
                <a:cs typeface="Courier New" pitchFamily="49" charset="0"/>
              </a:rPr>
              <a:t> + </a:t>
            </a:r>
            <a:r>
              <a:rPr lang="en-GB" sz="1600" dirty="0" err="1">
                <a:solidFill>
                  <a:srgbClr val="000000"/>
                </a:solidFill>
                <a:latin typeface="Courier New" pitchFamily="49" charset="0"/>
                <a:cs typeface="Courier New" pitchFamily="49" charset="0"/>
              </a:rPr>
              <a:t>blockIdx.x</a:t>
            </a:r>
            <a:r>
              <a:rPr lang="en-GB" sz="1600" dirty="0">
                <a:solidFill>
                  <a:srgbClr val="000000"/>
                </a:solidFill>
                <a:latin typeface="Courier New" pitchFamily="49" charset="0"/>
                <a:cs typeface="Courier New" pitchFamily="49" charset="0"/>
              </a:rPr>
              <a:t> * M;</a:t>
            </a:r>
          </a:p>
          <a:p>
            <a:pPr marL="0" indent="0">
              <a:buNone/>
            </a:pPr>
            <a:r>
              <a:rPr lang="en-GB" sz="1600" dirty="0">
                <a:solidFill>
                  <a:srgbClr val="000000"/>
                </a:solidFill>
                <a:latin typeface="Courier New" pitchFamily="49" charset="0"/>
                <a:cs typeface="Courier New" pitchFamily="49" charset="0"/>
              </a:rPr>
              <a:t>	          =      5      +     2      * 8;</a:t>
            </a:r>
          </a:p>
          <a:p>
            <a:pPr marL="0" indent="0">
              <a:buNone/>
            </a:pPr>
            <a:r>
              <a:rPr lang="en-GB" sz="1600" dirty="0">
                <a:solidFill>
                  <a:srgbClr val="000000"/>
                </a:solidFill>
                <a:latin typeface="Courier New" pitchFamily="49" charset="0"/>
                <a:cs typeface="Courier New" pitchFamily="49" charset="0"/>
              </a:rPr>
              <a:t>	          = 21;</a:t>
            </a:r>
          </a:p>
          <a:p>
            <a:pPr marL="0" indent="0">
              <a:buNone/>
            </a:pPr>
            <a:endParaRPr lang="en-GB" dirty="0"/>
          </a:p>
        </p:txBody>
      </p:sp>
      <p:grpSp>
        <p:nvGrpSpPr>
          <p:cNvPr id="144" name="Vector (numbered)"/>
          <p:cNvGrpSpPr/>
          <p:nvPr/>
        </p:nvGrpSpPr>
        <p:grpSpPr>
          <a:xfrm>
            <a:off x="2133601" y="3126981"/>
            <a:ext cx="7200800" cy="480058"/>
            <a:chOff x="1165920" y="2969084"/>
            <a:chExt cx="8640960" cy="432052"/>
          </a:xfrm>
        </p:grpSpPr>
        <p:sp>
          <p:nvSpPr>
            <p:cNvPr id="67" name="Round Same Side Corner Rectangle 66"/>
            <p:cNvSpPr/>
            <p:nvPr/>
          </p:nvSpPr>
          <p:spPr>
            <a:xfrm rot="16200000">
              <a:off x="1084911" y="3050096"/>
              <a:ext cx="432048" cy="270030"/>
            </a:xfrm>
            <a:prstGeom prst="round2SameRect">
              <a:avLst>
                <a:gd name="adj1" fmla="val 16667"/>
                <a:gd name="adj2" fmla="val 1764"/>
              </a:avLst>
            </a:prstGeom>
            <a:noFill/>
          </p:spPr>
          <p:style>
            <a:lnRef idx="1">
              <a:schemeClr val="accent4"/>
            </a:lnRef>
            <a:fillRef idx="2">
              <a:schemeClr val="accent4"/>
            </a:fillRef>
            <a:effectRef idx="1">
              <a:schemeClr val="accent4"/>
            </a:effectRef>
            <a:fontRef idx="minor">
              <a:schemeClr val="dk1"/>
            </a:fontRef>
          </p:style>
          <p:txBody>
            <a:bodyPr vert="vert" rtlCol="0" anchor="ctr"/>
            <a:lstStyle/>
            <a:p>
              <a:pPr algn="ctr"/>
              <a:r>
                <a:rPr lang="en-GB" sz="1200" dirty="0">
                  <a:solidFill>
                    <a:schemeClr val="accent2"/>
                  </a:solidFill>
                </a:rPr>
                <a:t>0</a:t>
              </a:r>
            </a:p>
          </p:txBody>
        </p:sp>
        <p:sp>
          <p:nvSpPr>
            <p:cNvPr id="68" name="Rectangle 67"/>
            <p:cNvSpPr/>
            <p:nvPr/>
          </p:nvSpPr>
          <p:spPr>
            <a:xfrm>
              <a:off x="143595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200" dirty="0">
                  <a:solidFill>
                    <a:schemeClr val="accent2"/>
                  </a:solidFill>
                </a:rPr>
                <a:t>1</a:t>
              </a:r>
            </a:p>
          </p:txBody>
        </p:sp>
        <p:sp>
          <p:nvSpPr>
            <p:cNvPr id="71" name="Round Same Side Corner Rectangle 70"/>
            <p:cNvSpPr/>
            <p:nvPr/>
          </p:nvSpPr>
          <p:spPr>
            <a:xfrm rot="5400000" flipH="1">
              <a:off x="9455841" y="3050094"/>
              <a:ext cx="432048" cy="270030"/>
            </a:xfrm>
            <a:prstGeom prst="round2SameRect">
              <a:avLst>
                <a:gd name="adj1" fmla="val 16667"/>
                <a:gd name="adj2" fmla="val 1764"/>
              </a:avLst>
            </a:prstGeom>
            <a:noFill/>
          </p:spPr>
          <p:style>
            <a:lnRef idx="1">
              <a:schemeClr val="accent4"/>
            </a:lnRef>
            <a:fillRef idx="2">
              <a:schemeClr val="accent4"/>
            </a:fillRef>
            <a:effectRef idx="1">
              <a:schemeClr val="accent4"/>
            </a:effectRef>
            <a:fontRef idx="minor">
              <a:schemeClr val="dk1"/>
            </a:fontRef>
          </p:style>
          <p:txBody>
            <a:bodyPr vert="vert270" rtlCol="0" anchor="ctr"/>
            <a:lstStyle/>
            <a:p>
              <a:pPr algn="ctr"/>
              <a:r>
                <a:rPr lang="en-GB" sz="1200" dirty="0">
                  <a:solidFill>
                    <a:srgbClr val="C00000"/>
                  </a:solidFill>
                </a:rPr>
                <a:t>7</a:t>
              </a:r>
            </a:p>
          </p:txBody>
        </p:sp>
        <p:sp>
          <p:nvSpPr>
            <p:cNvPr id="106" name="Rectangle 105"/>
            <p:cNvSpPr/>
            <p:nvPr/>
          </p:nvSpPr>
          <p:spPr>
            <a:xfrm>
              <a:off x="170598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200" dirty="0">
                  <a:solidFill>
                    <a:schemeClr val="accent2"/>
                  </a:solidFill>
                </a:rPr>
                <a:t>2</a:t>
              </a:r>
            </a:p>
          </p:txBody>
        </p:sp>
        <p:sp>
          <p:nvSpPr>
            <p:cNvPr id="107" name="Rectangle 106"/>
            <p:cNvSpPr/>
            <p:nvPr/>
          </p:nvSpPr>
          <p:spPr>
            <a:xfrm>
              <a:off x="197601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200" dirty="0">
                  <a:solidFill>
                    <a:schemeClr val="accent2"/>
                  </a:solidFill>
                </a:rPr>
                <a:t>3</a:t>
              </a:r>
            </a:p>
          </p:txBody>
        </p:sp>
        <p:sp>
          <p:nvSpPr>
            <p:cNvPr id="108" name="Rectangle 107"/>
            <p:cNvSpPr/>
            <p:nvPr/>
          </p:nvSpPr>
          <p:spPr>
            <a:xfrm>
              <a:off x="224604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200" dirty="0">
                  <a:solidFill>
                    <a:schemeClr val="accent2"/>
                  </a:solidFill>
                </a:rPr>
                <a:t>4</a:t>
              </a:r>
            </a:p>
          </p:txBody>
        </p:sp>
        <p:sp>
          <p:nvSpPr>
            <p:cNvPr id="117" name="Rectangle 116"/>
            <p:cNvSpPr/>
            <p:nvPr/>
          </p:nvSpPr>
          <p:spPr>
            <a:xfrm>
              <a:off x="251607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200" dirty="0">
                  <a:solidFill>
                    <a:schemeClr val="accent2"/>
                  </a:solidFill>
                </a:rPr>
                <a:t>5</a:t>
              </a:r>
            </a:p>
          </p:txBody>
        </p:sp>
        <p:sp>
          <p:nvSpPr>
            <p:cNvPr id="118" name="Rectangle 117"/>
            <p:cNvSpPr/>
            <p:nvPr/>
          </p:nvSpPr>
          <p:spPr>
            <a:xfrm>
              <a:off x="278610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200" dirty="0">
                  <a:solidFill>
                    <a:schemeClr val="accent2"/>
                  </a:solidFill>
                </a:rPr>
                <a:t>6</a:t>
              </a:r>
            </a:p>
          </p:txBody>
        </p:sp>
        <p:sp>
          <p:nvSpPr>
            <p:cNvPr id="119" name="Rectangle 118"/>
            <p:cNvSpPr/>
            <p:nvPr/>
          </p:nvSpPr>
          <p:spPr>
            <a:xfrm>
              <a:off x="305613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200" dirty="0">
                  <a:solidFill>
                    <a:schemeClr val="accent2"/>
                  </a:solidFill>
                </a:rPr>
                <a:t>7</a:t>
              </a:r>
            </a:p>
          </p:txBody>
        </p:sp>
        <p:sp>
          <p:nvSpPr>
            <p:cNvPr id="120" name="Rectangle 119"/>
            <p:cNvSpPr/>
            <p:nvPr/>
          </p:nvSpPr>
          <p:spPr>
            <a:xfrm>
              <a:off x="332616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200" dirty="0">
                  <a:solidFill>
                    <a:schemeClr val="accent5">
                      <a:lumMod val="75000"/>
                    </a:schemeClr>
                  </a:solidFill>
                </a:rPr>
                <a:t>0</a:t>
              </a:r>
            </a:p>
          </p:txBody>
        </p:sp>
        <p:sp>
          <p:nvSpPr>
            <p:cNvPr id="121" name="Rectangle 120"/>
            <p:cNvSpPr/>
            <p:nvPr/>
          </p:nvSpPr>
          <p:spPr>
            <a:xfrm>
              <a:off x="359619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200" dirty="0">
                  <a:solidFill>
                    <a:schemeClr val="accent5">
                      <a:lumMod val="75000"/>
                    </a:schemeClr>
                  </a:solidFill>
                </a:rPr>
                <a:t>1</a:t>
              </a:r>
            </a:p>
          </p:txBody>
        </p:sp>
        <p:sp>
          <p:nvSpPr>
            <p:cNvPr id="122" name="Rectangle 121"/>
            <p:cNvSpPr/>
            <p:nvPr/>
          </p:nvSpPr>
          <p:spPr>
            <a:xfrm>
              <a:off x="386622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200" dirty="0">
                  <a:solidFill>
                    <a:schemeClr val="accent5">
                      <a:lumMod val="75000"/>
                    </a:schemeClr>
                  </a:solidFill>
                </a:rPr>
                <a:t>2</a:t>
              </a:r>
            </a:p>
          </p:txBody>
        </p:sp>
        <p:sp>
          <p:nvSpPr>
            <p:cNvPr id="123" name="Rectangle 122"/>
            <p:cNvSpPr/>
            <p:nvPr/>
          </p:nvSpPr>
          <p:spPr>
            <a:xfrm>
              <a:off x="413625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200" dirty="0">
                  <a:solidFill>
                    <a:schemeClr val="accent5">
                      <a:lumMod val="75000"/>
                    </a:schemeClr>
                  </a:solidFill>
                </a:rPr>
                <a:t>3</a:t>
              </a:r>
            </a:p>
          </p:txBody>
        </p:sp>
        <p:sp>
          <p:nvSpPr>
            <p:cNvPr id="124" name="Rectangle 123"/>
            <p:cNvSpPr/>
            <p:nvPr/>
          </p:nvSpPr>
          <p:spPr>
            <a:xfrm>
              <a:off x="440628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200" dirty="0">
                  <a:solidFill>
                    <a:schemeClr val="accent5">
                      <a:lumMod val="75000"/>
                    </a:schemeClr>
                  </a:solidFill>
                </a:rPr>
                <a:t>4</a:t>
              </a:r>
            </a:p>
          </p:txBody>
        </p:sp>
        <p:sp>
          <p:nvSpPr>
            <p:cNvPr id="125" name="Rectangle 124"/>
            <p:cNvSpPr/>
            <p:nvPr/>
          </p:nvSpPr>
          <p:spPr>
            <a:xfrm>
              <a:off x="467631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200" dirty="0">
                  <a:solidFill>
                    <a:schemeClr val="accent5">
                      <a:lumMod val="75000"/>
                    </a:schemeClr>
                  </a:solidFill>
                </a:rPr>
                <a:t>5</a:t>
              </a:r>
            </a:p>
          </p:txBody>
        </p:sp>
        <p:sp>
          <p:nvSpPr>
            <p:cNvPr id="126" name="Rectangle 125"/>
            <p:cNvSpPr/>
            <p:nvPr/>
          </p:nvSpPr>
          <p:spPr>
            <a:xfrm>
              <a:off x="494634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200" dirty="0">
                  <a:solidFill>
                    <a:schemeClr val="accent5">
                      <a:lumMod val="75000"/>
                    </a:schemeClr>
                  </a:solidFill>
                </a:rPr>
                <a:t>6</a:t>
              </a:r>
            </a:p>
          </p:txBody>
        </p:sp>
        <p:sp>
          <p:nvSpPr>
            <p:cNvPr id="127" name="Rectangle 126"/>
            <p:cNvSpPr/>
            <p:nvPr/>
          </p:nvSpPr>
          <p:spPr>
            <a:xfrm>
              <a:off x="521637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200" dirty="0">
                  <a:solidFill>
                    <a:schemeClr val="accent5">
                      <a:lumMod val="75000"/>
                    </a:schemeClr>
                  </a:solidFill>
                </a:rPr>
                <a:t>7</a:t>
              </a:r>
            </a:p>
          </p:txBody>
        </p:sp>
        <p:sp>
          <p:nvSpPr>
            <p:cNvPr id="128" name="Rectangle 127"/>
            <p:cNvSpPr/>
            <p:nvPr/>
          </p:nvSpPr>
          <p:spPr>
            <a:xfrm>
              <a:off x="548640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200" dirty="0">
                  <a:solidFill>
                    <a:srgbClr val="7030A0"/>
                  </a:solidFill>
                </a:rPr>
                <a:t>0</a:t>
              </a:r>
            </a:p>
          </p:txBody>
        </p:sp>
        <p:sp>
          <p:nvSpPr>
            <p:cNvPr id="129" name="Rectangle 128"/>
            <p:cNvSpPr/>
            <p:nvPr/>
          </p:nvSpPr>
          <p:spPr>
            <a:xfrm>
              <a:off x="575643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200">
                  <a:solidFill>
                    <a:srgbClr val="7030A0"/>
                  </a:solidFill>
                </a:rPr>
                <a:t>1</a:t>
              </a:r>
            </a:p>
          </p:txBody>
        </p:sp>
        <p:sp>
          <p:nvSpPr>
            <p:cNvPr id="130" name="Rectangle 129"/>
            <p:cNvSpPr/>
            <p:nvPr/>
          </p:nvSpPr>
          <p:spPr>
            <a:xfrm>
              <a:off x="602646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200">
                  <a:solidFill>
                    <a:srgbClr val="7030A0"/>
                  </a:solidFill>
                </a:rPr>
                <a:t>2</a:t>
              </a:r>
            </a:p>
          </p:txBody>
        </p:sp>
        <p:sp>
          <p:nvSpPr>
            <p:cNvPr id="131" name="Rectangle 130"/>
            <p:cNvSpPr/>
            <p:nvPr/>
          </p:nvSpPr>
          <p:spPr>
            <a:xfrm>
              <a:off x="629649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200" dirty="0">
                  <a:solidFill>
                    <a:srgbClr val="7030A0"/>
                  </a:solidFill>
                </a:rPr>
                <a:t>3</a:t>
              </a:r>
            </a:p>
          </p:txBody>
        </p:sp>
        <p:sp>
          <p:nvSpPr>
            <p:cNvPr id="132" name="Rectangle 131"/>
            <p:cNvSpPr/>
            <p:nvPr/>
          </p:nvSpPr>
          <p:spPr>
            <a:xfrm>
              <a:off x="656652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200">
                  <a:solidFill>
                    <a:srgbClr val="7030A0"/>
                  </a:solidFill>
                </a:rPr>
                <a:t>4</a:t>
              </a:r>
            </a:p>
          </p:txBody>
        </p:sp>
        <p:sp>
          <p:nvSpPr>
            <p:cNvPr id="133" name="Rectangle 132"/>
            <p:cNvSpPr/>
            <p:nvPr/>
          </p:nvSpPr>
          <p:spPr>
            <a:xfrm>
              <a:off x="6836551" y="2969084"/>
              <a:ext cx="270029" cy="432049"/>
            </a:xfrm>
            <a:prstGeom prst="rect">
              <a:avLst/>
            </a:prstGeom>
            <a:solidFill>
              <a:srgbClr val="C00000"/>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200" dirty="0">
                  <a:solidFill>
                    <a:schemeClr val="tx1"/>
                  </a:solidFill>
                </a:rPr>
                <a:t>5</a:t>
              </a:r>
            </a:p>
          </p:txBody>
        </p:sp>
        <p:sp>
          <p:nvSpPr>
            <p:cNvPr id="134" name="Rectangle 133"/>
            <p:cNvSpPr/>
            <p:nvPr/>
          </p:nvSpPr>
          <p:spPr>
            <a:xfrm>
              <a:off x="710658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200">
                  <a:solidFill>
                    <a:srgbClr val="7030A0"/>
                  </a:solidFill>
                </a:rPr>
                <a:t>6</a:t>
              </a:r>
            </a:p>
          </p:txBody>
        </p:sp>
        <p:sp>
          <p:nvSpPr>
            <p:cNvPr id="135" name="Rectangle 134"/>
            <p:cNvSpPr/>
            <p:nvPr/>
          </p:nvSpPr>
          <p:spPr>
            <a:xfrm>
              <a:off x="737661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200">
                  <a:solidFill>
                    <a:srgbClr val="7030A0"/>
                  </a:solidFill>
                </a:rPr>
                <a:t>7</a:t>
              </a:r>
            </a:p>
          </p:txBody>
        </p:sp>
        <p:sp>
          <p:nvSpPr>
            <p:cNvPr id="136" name="Rectangle 135"/>
            <p:cNvSpPr/>
            <p:nvPr/>
          </p:nvSpPr>
          <p:spPr>
            <a:xfrm>
              <a:off x="764664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200" dirty="0">
                  <a:solidFill>
                    <a:srgbClr val="C00000"/>
                  </a:solidFill>
                </a:rPr>
                <a:t>0</a:t>
              </a:r>
            </a:p>
          </p:txBody>
        </p:sp>
        <p:sp>
          <p:nvSpPr>
            <p:cNvPr id="137" name="Rectangle 136"/>
            <p:cNvSpPr/>
            <p:nvPr/>
          </p:nvSpPr>
          <p:spPr>
            <a:xfrm>
              <a:off x="791667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200">
                  <a:solidFill>
                    <a:srgbClr val="C00000"/>
                  </a:solidFill>
                </a:rPr>
                <a:t>1</a:t>
              </a:r>
            </a:p>
          </p:txBody>
        </p:sp>
        <p:sp>
          <p:nvSpPr>
            <p:cNvPr id="138" name="Rectangle 137"/>
            <p:cNvSpPr/>
            <p:nvPr/>
          </p:nvSpPr>
          <p:spPr>
            <a:xfrm>
              <a:off x="818670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200">
                  <a:solidFill>
                    <a:srgbClr val="C00000"/>
                  </a:solidFill>
                </a:rPr>
                <a:t>2</a:t>
              </a:r>
            </a:p>
          </p:txBody>
        </p:sp>
        <p:sp>
          <p:nvSpPr>
            <p:cNvPr id="139" name="Rectangle 138"/>
            <p:cNvSpPr/>
            <p:nvPr/>
          </p:nvSpPr>
          <p:spPr>
            <a:xfrm>
              <a:off x="845673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200">
                  <a:solidFill>
                    <a:srgbClr val="C00000"/>
                  </a:solidFill>
                </a:rPr>
                <a:t>3</a:t>
              </a:r>
            </a:p>
          </p:txBody>
        </p:sp>
        <p:sp>
          <p:nvSpPr>
            <p:cNvPr id="140" name="Rectangle 139"/>
            <p:cNvSpPr/>
            <p:nvPr/>
          </p:nvSpPr>
          <p:spPr>
            <a:xfrm>
              <a:off x="872676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200" dirty="0">
                  <a:solidFill>
                    <a:srgbClr val="C00000"/>
                  </a:solidFill>
                </a:rPr>
                <a:t>4</a:t>
              </a:r>
            </a:p>
          </p:txBody>
        </p:sp>
        <p:sp>
          <p:nvSpPr>
            <p:cNvPr id="141" name="Rectangle 140"/>
            <p:cNvSpPr/>
            <p:nvPr/>
          </p:nvSpPr>
          <p:spPr>
            <a:xfrm>
              <a:off x="899679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200">
                  <a:solidFill>
                    <a:srgbClr val="C00000"/>
                  </a:solidFill>
                </a:rPr>
                <a:t>5</a:t>
              </a:r>
            </a:p>
          </p:txBody>
        </p:sp>
        <p:sp>
          <p:nvSpPr>
            <p:cNvPr id="142" name="Rectangle 141"/>
            <p:cNvSpPr/>
            <p:nvPr/>
          </p:nvSpPr>
          <p:spPr>
            <a:xfrm>
              <a:off x="9266820"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200">
                  <a:solidFill>
                    <a:srgbClr val="C00000"/>
                  </a:solidFill>
                </a:rPr>
                <a:t>6</a:t>
              </a:r>
            </a:p>
          </p:txBody>
        </p:sp>
      </p:grpSp>
      <p:sp>
        <p:nvSpPr>
          <p:cNvPr id="148" name="TextBox 147"/>
          <p:cNvSpPr txBox="1"/>
          <p:nvPr/>
        </p:nvSpPr>
        <p:spPr bwMode="auto">
          <a:xfrm>
            <a:off x="6532805" y="2619404"/>
            <a:ext cx="1800199" cy="276999"/>
          </a:xfrm>
          <a:prstGeom prst="rect">
            <a:avLst/>
          </a:prstGeom>
          <a:noFill/>
          <a:ln w="9525">
            <a:noFill/>
            <a:miter lim="800000"/>
            <a:headEnd/>
            <a:tailEnd/>
          </a:ln>
        </p:spPr>
        <p:txBody>
          <a:bodyPr wrap="square" rtlCol="0">
            <a:spAutoFit/>
          </a:bodyPr>
          <a:lstStyle/>
          <a:p>
            <a:pPr algn="ctr" eaLnBrk="0" hangingPunct="0"/>
            <a:r>
              <a:rPr lang="en-GB" sz="1200" b="1" dirty="0" err="1">
                <a:solidFill>
                  <a:srgbClr val="7030A0"/>
                </a:solidFill>
                <a:latin typeface="Courier New" pitchFamily="49" charset="0"/>
                <a:cs typeface="Courier New" pitchFamily="49" charset="0"/>
              </a:rPr>
              <a:t>threadIdx.x</a:t>
            </a:r>
            <a:r>
              <a:rPr lang="en-GB" sz="1200" b="1" dirty="0">
                <a:solidFill>
                  <a:srgbClr val="7030A0"/>
                </a:solidFill>
                <a:latin typeface="Courier New" pitchFamily="49" charset="0"/>
                <a:cs typeface="Courier New" pitchFamily="49" charset="0"/>
              </a:rPr>
              <a:t> = 5</a:t>
            </a:r>
          </a:p>
        </p:txBody>
      </p:sp>
      <p:sp>
        <p:nvSpPr>
          <p:cNvPr id="152" name="Left Brace 151"/>
          <p:cNvSpPr/>
          <p:nvPr/>
        </p:nvSpPr>
        <p:spPr>
          <a:xfrm rot="16200000">
            <a:off x="6521592" y="2840037"/>
            <a:ext cx="225023" cy="1800200"/>
          </a:xfrm>
          <a:prstGeom prst="leftBrace">
            <a:avLst>
              <a:gd name="adj1" fmla="val 39890"/>
              <a:gd name="adj2" fmla="val 50000"/>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8" name="TextBox 157"/>
          <p:cNvSpPr txBox="1"/>
          <p:nvPr/>
        </p:nvSpPr>
        <p:spPr bwMode="auto">
          <a:xfrm>
            <a:off x="5734000" y="3798998"/>
            <a:ext cx="1800199" cy="307777"/>
          </a:xfrm>
          <a:prstGeom prst="rect">
            <a:avLst/>
          </a:prstGeom>
          <a:noFill/>
          <a:ln w="9525">
            <a:noFill/>
            <a:miter lim="800000"/>
            <a:headEnd/>
            <a:tailEnd/>
          </a:ln>
        </p:spPr>
        <p:txBody>
          <a:bodyPr wrap="square" rtlCol="0">
            <a:spAutoFit/>
          </a:bodyPr>
          <a:lstStyle/>
          <a:p>
            <a:pPr algn="ctr" eaLnBrk="0" hangingPunct="0"/>
            <a:r>
              <a:rPr lang="en-GB" sz="1400" b="1" dirty="0" err="1">
                <a:solidFill>
                  <a:srgbClr val="7030A0"/>
                </a:solidFill>
                <a:latin typeface="Courier New" pitchFamily="49" charset="0"/>
                <a:cs typeface="Courier New" pitchFamily="49" charset="0"/>
              </a:rPr>
              <a:t>blockIdx.x</a:t>
            </a:r>
            <a:r>
              <a:rPr lang="en-GB" sz="1400" b="1" dirty="0">
                <a:solidFill>
                  <a:srgbClr val="7030A0"/>
                </a:solidFill>
                <a:latin typeface="Courier New" pitchFamily="49" charset="0"/>
                <a:cs typeface="Courier New" pitchFamily="49" charset="0"/>
              </a:rPr>
              <a:t> = 2</a:t>
            </a:r>
          </a:p>
        </p:txBody>
      </p:sp>
      <p:cxnSp>
        <p:nvCxnSpPr>
          <p:cNvPr id="6" name="Straight Arrow Connector 5"/>
          <p:cNvCxnSpPr/>
          <p:nvPr/>
        </p:nvCxnSpPr>
        <p:spPr>
          <a:xfrm flipH="1">
            <a:off x="6971639" y="2911785"/>
            <a:ext cx="225025" cy="337151"/>
          </a:xfrm>
          <a:prstGeom prst="straightConnector1">
            <a:avLst/>
          </a:prstGeom>
          <a:ln>
            <a:tailEnd type="arrow"/>
          </a:ln>
        </p:spPr>
        <p:style>
          <a:lnRef idx="1">
            <a:schemeClr val="accent4"/>
          </a:lnRef>
          <a:fillRef idx="0">
            <a:schemeClr val="accent4"/>
          </a:fillRef>
          <a:effectRef idx="0">
            <a:schemeClr val="accent4"/>
          </a:effectRef>
          <a:fontRef idx="minor">
            <a:schemeClr val="tx1"/>
          </a:fontRef>
        </p:style>
      </p:cxnSp>
      <p:sp>
        <p:nvSpPr>
          <p:cNvPr id="228" name="Left Brace 227"/>
          <p:cNvSpPr/>
          <p:nvPr/>
        </p:nvSpPr>
        <p:spPr>
          <a:xfrm rot="5400000" flipV="1">
            <a:off x="2924165" y="2114370"/>
            <a:ext cx="225023" cy="1800200"/>
          </a:xfrm>
          <a:prstGeom prst="leftBrace">
            <a:avLst>
              <a:gd name="adj1" fmla="val 39890"/>
              <a:gd name="adj2"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9" name="TextBox 228"/>
          <p:cNvSpPr txBox="1"/>
          <p:nvPr/>
        </p:nvSpPr>
        <p:spPr bwMode="auto">
          <a:xfrm>
            <a:off x="2133601" y="2590801"/>
            <a:ext cx="1800199" cy="307777"/>
          </a:xfrm>
          <a:prstGeom prst="rect">
            <a:avLst/>
          </a:prstGeom>
          <a:noFill/>
          <a:ln w="9525">
            <a:noFill/>
            <a:miter lim="800000"/>
            <a:headEnd/>
            <a:tailEnd/>
          </a:ln>
        </p:spPr>
        <p:txBody>
          <a:bodyPr wrap="square" rtlCol="0">
            <a:spAutoFit/>
          </a:bodyPr>
          <a:lstStyle/>
          <a:p>
            <a:pPr algn="ctr" eaLnBrk="0" hangingPunct="0"/>
            <a:r>
              <a:rPr lang="en-GB" sz="1400" b="1" dirty="0">
                <a:solidFill>
                  <a:schemeClr val="accent2"/>
                </a:solidFill>
                <a:latin typeface="Courier New" pitchFamily="49" charset="0"/>
                <a:cs typeface="Courier New" pitchFamily="49" charset="0"/>
              </a:rPr>
              <a:t>M = 8</a:t>
            </a:r>
          </a:p>
        </p:txBody>
      </p:sp>
      <p:grpSp>
        <p:nvGrpSpPr>
          <p:cNvPr id="5" name="Group 4"/>
          <p:cNvGrpSpPr/>
          <p:nvPr/>
        </p:nvGrpSpPr>
        <p:grpSpPr>
          <a:xfrm>
            <a:off x="2172362" y="1066800"/>
            <a:ext cx="7393912" cy="480058"/>
            <a:chOff x="648363" y="1066800"/>
            <a:chExt cx="7228737" cy="480058"/>
          </a:xfrm>
        </p:grpSpPr>
        <p:sp>
          <p:nvSpPr>
            <p:cNvPr id="243" name="Round Same Side Corner Rectangle 242"/>
            <p:cNvSpPr/>
            <p:nvPr/>
          </p:nvSpPr>
          <p:spPr>
            <a:xfrm rot="16200000">
              <a:off x="520849" y="1194318"/>
              <a:ext cx="480054" cy="225025"/>
            </a:xfrm>
            <a:prstGeom prst="round2SameRect">
              <a:avLst>
                <a:gd name="adj1" fmla="val 16667"/>
                <a:gd name="adj2" fmla="val 1764"/>
              </a:avLst>
            </a:prstGeom>
            <a:noFill/>
          </p:spPr>
          <p:style>
            <a:lnRef idx="1">
              <a:schemeClr val="accent4"/>
            </a:lnRef>
            <a:fillRef idx="2">
              <a:schemeClr val="accent4"/>
            </a:fillRef>
            <a:effectRef idx="1">
              <a:schemeClr val="accent4"/>
            </a:effectRef>
            <a:fontRef idx="minor">
              <a:schemeClr val="dk1"/>
            </a:fontRef>
          </p:style>
          <p:txBody>
            <a:bodyPr vert="vert" lIns="0" rIns="0" rtlCol="0" anchor="ctr"/>
            <a:lstStyle/>
            <a:p>
              <a:pPr algn="ctr"/>
              <a:r>
                <a:rPr lang="en-GB" sz="1050" dirty="0">
                  <a:solidFill>
                    <a:schemeClr val="tx2"/>
                  </a:solidFill>
                </a:rPr>
                <a:t>0</a:t>
              </a:r>
            </a:p>
          </p:txBody>
        </p:sp>
        <p:sp>
          <p:nvSpPr>
            <p:cNvPr id="244" name="Rectangle 243"/>
            <p:cNvSpPr/>
            <p:nvPr/>
          </p:nvSpPr>
          <p:spPr>
            <a:xfrm>
              <a:off x="873389" y="1066802"/>
              <a:ext cx="225024" cy="480055"/>
            </a:xfrm>
            <a:prstGeom prst="rect">
              <a:avLst/>
            </a:prstGeom>
            <a:no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GB" sz="1050" dirty="0">
                  <a:solidFill>
                    <a:schemeClr val="tx2"/>
                  </a:solidFill>
                </a:rPr>
                <a:t>1</a:t>
              </a:r>
            </a:p>
          </p:txBody>
        </p:sp>
        <p:sp>
          <p:nvSpPr>
            <p:cNvPr id="245" name="Round Same Side Corner Rectangle 244"/>
            <p:cNvSpPr/>
            <p:nvPr/>
          </p:nvSpPr>
          <p:spPr>
            <a:xfrm rot="5400000" flipH="1">
              <a:off x="7510592" y="1180347"/>
              <a:ext cx="480054" cy="252962"/>
            </a:xfrm>
            <a:prstGeom prst="round2SameRect">
              <a:avLst>
                <a:gd name="adj1" fmla="val 16667"/>
                <a:gd name="adj2" fmla="val 1764"/>
              </a:avLst>
            </a:prstGeom>
            <a:noFill/>
          </p:spPr>
          <p:style>
            <a:lnRef idx="1">
              <a:schemeClr val="accent4"/>
            </a:lnRef>
            <a:fillRef idx="2">
              <a:schemeClr val="accent4"/>
            </a:fillRef>
            <a:effectRef idx="1">
              <a:schemeClr val="accent4"/>
            </a:effectRef>
            <a:fontRef idx="minor">
              <a:schemeClr val="dk1"/>
            </a:fontRef>
          </p:style>
          <p:txBody>
            <a:bodyPr vert="vert270" lIns="0" rIns="0" rtlCol="0" anchor="ctr"/>
            <a:lstStyle/>
            <a:p>
              <a:pPr algn="ctr"/>
              <a:r>
                <a:rPr lang="en-GB" sz="1050" dirty="0">
                  <a:solidFill>
                    <a:schemeClr val="tx2"/>
                  </a:solidFill>
                </a:rPr>
                <a:t>31</a:t>
              </a:r>
            </a:p>
          </p:txBody>
        </p:sp>
        <p:sp>
          <p:nvSpPr>
            <p:cNvPr id="246" name="Rectangle 245"/>
            <p:cNvSpPr/>
            <p:nvPr/>
          </p:nvSpPr>
          <p:spPr>
            <a:xfrm>
              <a:off x="1098414" y="1066802"/>
              <a:ext cx="225024" cy="480055"/>
            </a:xfrm>
            <a:prstGeom prst="rect">
              <a:avLst/>
            </a:prstGeom>
            <a:no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GB" sz="1050" dirty="0">
                  <a:solidFill>
                    <a:schemeClr val="tx2"/>
                  </a:solidFill>
                </a:rPr>
                <a:t>2</a:t>
              </a:r>
            </a:p>
          </p:txBody>
        </p:sp>
        <p:sp>
          <p:nvSpPr>
            <p:cNvPr id="247" name="Rectangle 246"/>
            <p:cNvSpPr/>
            <p:nvPr/>
          </p:nvSpPr>
          <p:spPr>
            <a:xfrm>
              <a:off x="1323439" y="1066802"/>
              <a:ext cx="225024" cy="480055"/>
            </a:xfrm>
            <a:prstGeom prst="rect">
              <a:avLst/>
            </a:prstGeom>
            <a:no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GB" sz="1050" dirty="0">
                  <a:solidFill>
                    <a:schemeClr val="tx2"/>
                  </a:solidFill>
                </a:rPr>
                <a:t>3</a:t>
              </a:r>
            </a:p>
          </p:txBody>
        </p:sp>
        <p:sp>
          <p:nvSpPr>
            <p:cNvPr id="248" name="Rectangle 247"/>
            <p:cNvSpPr/>
            <p:nvPr/>
          </p:nvSpPr>
          <p:spPr>
            <a:xfrm>
              <a:off x="1548464" y="1066802"/>
              <a:ext cx="225024" cy="480055"/>
            </a:xfrm>
            <a:prstGeom prst="rect">
              <a:avLst/>
            </a:prstGeom>
            <a:no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GB" sz="1050" dirty="0">
                  <a:solidFill>
                    <a:schemeClr val="tx2"/>
                  </a:solidFill>
                </a:rPr>
                <a:t>4</a:t>
              </a:r>
            </a:p>
          </p:txBody>
        </p:sp>
        <p:sp>
          <p:nvSpPr>
            <p:cNvPr id="249" name="Rectangle 248"/>
            <p:cNvSpPr/>
            <p:nvPr/>
          </p:nvSpPr>
          <p:spPr>
            <a:xfrm>
              <a:off x="1773489" y="1066802"/>
              <a:ext cx="225024" cy="480055"/>
            </a:xfrm>
            <a:prstGeom prst="rect">
              <a:avLst/>
            </a:prstGeom>
            <a:no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GB" sz="1050" dirty="0">
                  <a:solidFill>
                    <a:schemeClr val="tx2"/>
                  </a:solidFill>
                </a:rPr>
                <a:t>5</a:t>
              </a:r>
            </a:p>
          </p:txBody>
        </p:sp>
        <p:sp>
          <p:nvSpPr>
            <p:cNvPr id="250" name="Rectangle 249"/>
            <p:cNvSpPr/>
            <p:nvPr/>
          </p:nvSpPr>
          <p:spPr>
            <a:xfrm>
              <a:off x="1998514" y="1066802"/>
              <a:ext cx="225024" cy="480055"/>
            </a:xfrm>
            <a:prstGeom prst="rect">
              <a:avLst/>
            </a:prstGeom>
            <a:no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GB" sz="1050" dirty="0">
                  <a:solidFill>
                    <a:schemeClr val="tx2"/>
                  </a:solidFill>
                </a:rPr>
                <a:t>6</a:t>
              </a:r>
            </a:p>
          </p:txBody>
        </p:sp>
        <p:sp>
          <p:nvSpPr>
            <p:cNvPr id="251" name="Rectangle 250"/>
            <p:cNvSpPr/>
            <p:nvPr/>
          </p:nvSpPr>
          <p:spPr>
            <a:xfrm>
              <a:off x="2223539" y="1066802"/>
              <a:ext cx="225024" cy="480055"/>
            </a:xfrm>
            <a:prstGeom prst="rect">
              <a:avLst/>
            </a:prstGeom>
            <a:no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GB" sz="1050" dirty="0">
                  <a:solidFill>
                    <a:schemeClr val="tx2"/>
                  </a:solidFill>
                </a:rPr>
                <a:t>7</a:t>
              </a:r>
            </a:p>
          </p:txBody>
        </p:sp>
        <p:sp>
          <p:nvSpPr>
            <p:cNvPr id="252" name="Rectangle 251"/>
            <p:cNvSpPr/>
            <p:nvPr/>
          </p:nvSpPr>
          <p:spPr>
            <a:xfrm>
              <a:off x="2448564" y="1066802"/>
              <a:ext cx="225024" cy="480055"/>
            </a:xfrm>
            <a:prstGeom prst="rect">
              <a:avLst/>
            </a:prstGeom>
            <a:no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GB" sz="1050" dirty="0">
                  <a:solidFill>
                    <a:schemeClr val="tx2"/>
                  </a:solidFill>
                </a:rPr>
                <a:t>8</a:t>
              </a:r>
            </a:p>
          </p:txBody>
        </p:sp>
        <p:sp>
          <p:nvSpPr>
            <p:cNvPr id="253" name="Rectangle 252"/>
            <p:cNvSpPr/>
            <p:nvPr/>
          </p:nvSpPr>
          <p:spPr>
            <a:xfrm>
              <a:off x="2673589" y="1066802"/>
              <a:ext cx="225024" cy="480055"/>
            </a:xfrm>
            <a:prstGeom prst="rect">
              <a:avLst/>
            </a:prstGeom>
            <a:no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GB" sz="1050" dirty="0">
                  <a:solidFill>
                    <a:schemeClr val="tx2"/>
                  </a:solidFill>
                </a:rPr>
                <a:t>9</a:t>
              </a:r>
            </a:p>
          </p:txBody>
        </p:sp>
        <p:sp>
          <p:nvSpPr>
            <p:cNvPr id="254" name="Rectangle 253"/>
            <p:cNvSpPr/>
            <p:nvPr/>
          </p:nvSpPr>
          <p:spPr>
            <a:xfrm>
              <a:off x="2898614" y="1066802"/>
              <a:ext cx="225024" cy="480055"/>
            </a:xfrm>
            <a:prstGeom prst="rect">
              <a:avLst/>
            </a:prstGeom>
            <a:no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GB" sz="1050" dirty="0">
                  <a:solidFill>
                    <a:schemeClr val="tx2"/>
                  </a:solidFill>
                </a:rPr>
                <a:t>10</a:t>
              </a:r>
            </a:p>
          </p:txBody>
        </p:sp>
        <p:sp>
          <p:nvSpPr>
            <p:cNvPr id="255" name="Rectangle 254"/>
            <p:cNvSpPr/>
            <p:nvPr/>
          </p:nvSpPr>
          <p:spPr>
            <a:xfrm>
              <a:off x="3123639" y="1066802"/>
              <a:ext cx="225024" cy="480055"/>
            </a:xfrm>
            <a:prstGeom prst="rect">
              <a:avLst/>
            </a:prstGeom>
            <a:no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GB" sz="1050" dirty="0">
                  <a:solidFill>
                    <a:schemeClr val="tx2"/>
                  </a:solidFill>
                </a:rPr>
                <a:t>11</a:t>
              </a:r>
            </a:p>
          </p:txBody>
        </p:sp>
        <p:sp>
          <p:nvSpPr>
            <p:cNvPr id="256" name="Rectangle 255"/>
            <p:cNvSpPr/>
            <p:nvPr/>
          </p:nvSpPr>
          <p:spPr>
            <a:xfrm>
              <a:off x="3348664" y="1066802"/>
              <a:ext cx="225024" cy="480055"/>
            </a:xfrm>
            <a:prstGeom prst="rect">
              <a:avLst/>
            </a:prstGeom>
            <a:no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GB" sz="1050" dirty="0">
                  <a:solidFill>
                    <a:schemeClr val="tx2"/>
                  </a:solidFill>
                </a:rPr>
                <a:t>12</a:t>
              </a:r>
            </a:p>
          </p:txBody>
        </p:sp>
        <p:sp>
          <p:nvSpPr>
            <p:cNvPr id="257" name="Rectangle 256"/>
            <p:cNvSpPr/>
            <p:nvPr/>
          </p:nvSpPr>
          <p:spPr>
            <a:xfrm>
              <a:off x="3573689" y="1066800"/>
              <a:ext cx="225024" cy="480055"/>
            </a:xfrm>
            <a:prstGeom prst="rect">
              <a:avLst/>
            </a:prstGeom>
            <a:no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GB" sz="1050" dirty="0">
                  <a:solidFill>
                    <a:schemeClr val="tx2"/>
                  </a:solidFill>
                </a:rPr>
                <a:t>13</a:t>
              </a:r>
            </a:p>
          </p:txBody>
        </p:sp>
        <p:sp>
          <p:nvSpPr>
            <p:cNvPr id="258" name="Rectangle 257"/>
            <p:cNvSpPr/>
            <p:nvPr/>
          </p:nvSpPr>
          <p:spPr>
            <a:xfrm>
              <a:off x="3798714" y="1066800"/>
              <a:ext cx="225024" cy="480055"/>
            </a:xfrm>
            <a:prstGeom prst="rect">
              <a:avLst/>
            </a:prstGeom>
            <a:no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GB" sz="1050" dirty="0">
                  <a:solidFill>
                    <a:schemeClr val="tx2"/>
                  </a:solidFill>
                </a:rPr>
                <a:t>14</a:t>
              </a:r>
            </a:p>
          </p:txBody>
        </p:sp>
        <p:sp>
          <p:nvSpPr>
            <p:cNvPr id="259" name="Rectangle 258"/>
            <p:cNvSpPr/>
            <p:nvPr/>
          </p:nvSpPr>
          <p:spPr>
            <a:xfrm>
              <a:off x="4023739" y="1066800"/>
              <a:ext cx="225024" cy="480055"/>
            </a:xfrm>
            <a:prstGeom prst="rect">
              <a:avLst/>
            </a:prstGeom>
            <a:no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GB" sz="1050" dirty="0">
                  <a:solidFill>
                    <a:schemeClr val="tx2"/>
                  </a:solidFill>
                </a:rPr>
                <a:t>15</a:t>
              </a:r>
            </a:p>
          </p:txBody>
        </p:sp>
        <p:sp>
          <p:nvSpPr>
            <p:cNvPr id="260" name="Rectangle 259"/>
            <p:cNvSpPr/>
            <p:nvPr/>
          </p:nvSpPr>
          <p:spPr>
            <a:xfrm>
              <a:off x="4248764" y="1066800"/>
              <a:ext cx="225024" cy="480055"/>
            </a:xfrm>
            <a:prstGeom prst="rect">
              <a:avLst/>
            </a:prstGeom>
            <a:no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GB" sz="1050" dirty="0">
                  <a:solidFill>
                    <a:schemeClr val="tx2"/>
                  </a:solidFill>
                </a:rPr>
                <a:t>16</a:t>
              </a:r>
            </a:p>
          </p:txBody>
        </p:sp>
        <p:sp>
          <p:nvSpPr>
            <p:cNvPr id="261" name="Rectangle 260"/>
            <p:cNvSpPr/>
            <p:nvPr/>
          </p:nvSpPr>
          <p:spPr>
            <a:xfrm>
              <a:off x="4473789" y="1066800"/>
              <a:ext cx="225024" cy="480055"/>
            </a:xfrm>
            <a:prstGeom prst="rect">
              <a:avLst/>
            </a:prstGeom>
            <a:no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GB" sz="1050" dirty="0">
                  <a:solidFill>
                    <a:schemeClr val="tx2"/>
                  </a:solidFill>
                </a:rPr>
                <a:t>17</a:t>
              </a:r>
            </a:p>
          </p:txBody>
        </p:sp>
        <p:sp>
          <p:nvSpPr>
            <p:cNvPr id="262" name="Rectangle 261"/>
            <p:cNvSpPr/>
            <p:nvPr/>
          </p:nvSpPr>
          <p:spPr>
            <a:xfrm>
              <a:off x="4698814" y="1066800"/>
              <a:ext cx="225024" cy="480055"/>
            </a:xfrm>
            <a:prstGeom prst="rect">
              <a:avLst/>
            </a:prstGeom>
            <a:no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GB" sz="1050" dirty="0">
                  <a:solidFill>
                    <a:schemeClr val="tx2"/>
                  </a:solidFill>
                </a:rPr>
                <a:t>18</a:t>
              </a:r>
            </a:p>
          </p:txBody>
        </p:sp>
        <p:sp>
          <p:nvSpPr>
            <p:cNvPr id="263" name="Rectangle 262"/>
            <p:cNvSpPr/>
            <p:nvPr/>
          </p:nvSpPr>
          <p:spPr>
            <a:xfrm>
              <a:off x="4923839" y="1066800"/>
              <a:ext cx="225024" cy="480055"/>
            </a:xfrm>
            <a:prstGeom prst="rect">
              <a:avLst/>
            </a:prstGeom>
            <a:no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GB" sz="1050" dirty="0">
                  <a:solidFill>
                    <a:schemeClr val="tx2"/>
                  </a:solidFill>
                </a:rPr>
                <a:t>19</a:t>
              </a:r>
            </a:p>
          </p:txBody>
        </p:sp>
        <p:sp>
          <p:nvSpPr>
            <p:cNvPr id="264" name="Rectangle 263"/>
            <p:cNvSpPr/>
            <p:nvPr/>
          </p:nvSpPr>
          <p:spPr>
            <a:xfrm>
              <a:off x="5148864" y="1066800"/>
              <a:ext cx="225024" cy="480055"/>
            </a:xfrm>
            <a:prstGeom prst="rect">
              <a:avLst/>
            </a:prstGeom>
            <a:no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GB" sz="1050" dirty="0">
                  <a:solidFill>
                    <a:schemeClr val="tx2"/>
                  </a:solidFill>
                </a:rPr>
                <a:t>20</a:t>
              </a:r>
            </a:p>
          </p:txBody>
        </p:sp>
        <p:sp>
          <p:nvSpPr>
            <p:cNvPr id="265" name="Rectangle 264"/>
            <p:cNvSpPr/>
            <p:nvPr/>
          </p:nvSpPr>
          <p:spPr>
            <a:xfrm>
              <a:off x="5373889" y="1066800"/>
              <a:ext cx="225024" cy="480055"/>
            </a:xfrm>
            <a:prstGeom prst="rect">
              <a:avLst/>
            </a:prstGeom>
            <a:no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GB" sz="1050" dirty="0">
                  <a:solidFill>
                    <a:schemeClr val="tx2"/>
                  </a:solidFill>
                </a:rPr>
                <a:t>21</a:t>
              </a:r>
            </a:p>
          </p:txBody>
        </p:sp>
        <p:sp>
          <p:nvSpPr>
            <p:cNvPr id="266" name="Rectangle 265"/>
            <p:cNvSpPr/>
            <p:nvPr/>
          </p:nvSpPr>
          <p:spPr>
            <a:xfrm>
              <a:off x="5598914" y="1066800"/>
              <a:ext cx="225024" cy="480055"/>
            </a:xfrm>
            <a:prstGeom prst="rect">
              <a:avLst/>
            </a:prstGeom>
            <a:no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GB" sz="1050" dirty="0">
                  <a:solidFill>
                    <a:schemeClr val="tx2"/>
                  </a:solidFill>
                </a:rPr>
                <a:t>22</a:t>
              </a:r>
            </a:p>
          </p:txBody>
        </p:sp>
        <p:sp>
          <p:nvSpPr>
            <p:cNvPr id="267" name="Rectangle 266"/>
            <p:cNvSpPr/>
            <p:nvPr/>
          </p:nvSpPr>
          <p:spPr>
            <a:xfrm>
              <a:off x="5823939" y="1066800"/>
              <a:ext cx="225024" cy="480055"/>
            </a:xfrm>
            <a:prstGeom prst="rect">
              <a:avLst/>
            </a:prstGeom>
            <a:no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GB" sz="1050" dirty="0">
                  <a:solidFill>
                    <a:schemeClr val="tx2"/>
                  </a:solidFill>
                </a:rPr>
                <a:t>23</a:t>
              </a:r>
            </a:p>
          </p:txBody>
        </p:sp>
        <p:sp>
          <p:nvSpPr>
            <p:cNvPr id="268" name="Rectangle 267"/>
            <p:cNvSpPr/>
            <p:nvPr/>
          </p:nvSpPr>
          <p:spPr>
            <a:xfrm>
              <a:off x="6048964" y="1066800"/>
              <a:ext cx="225024" cy="480055"/>
            </a:xfrm>
            <a:prstGeom prst="rect">
              <a:avLst/>
            </a:prstGeom>
            <a:no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GB" sz="1050" dirty="0">
                  <a:solidFill>
                    <a:schemeClr val="tx2"/>
                  </a:solidFill>
                </a:rPr>
                <a:t>24</a:t>
              </a:r>
            </a:p>
          </p:txBody>
        </p:sp>
        <p:sp>
          <p:nvSpPr>
            <p:cNvPr id="269" name="Rectangle 268"/>
            <p:cNvSpPr/>
            <p:nvPr/>
          </p:nvSpPr>
          <p:spPr>
            <a:xfrm>
              <a:off x="6273989" y="1066803"/>
              <a:ext cx="225024" cy="480055"/>
            </a:xfrm>
            <a:prstGeom prst="rect">
              <a:avLst/>
            </a:prstGeom>
            <a:no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GB" sz="1050" dirty="0">
                  <a:solidFill>
                    <a:schemeClr val="tx2"/>
                  </a:solidFill>
                </a:rPr>
                <a:t>25</a:t>
              </a:r>
            </a:p>
          </p:txBody>
        </p:sp>
        <p:sp>
          <p:nvSpPr>
            <p:cNvPr id="270" name="Rectangle 269"/>
            <p:cNvSpPr/>
            <p:nvPr/>
          </p:nvSpPr>
          <p:spPr>
            <a:xfrm>
              <a:off x="6499014" y="1066803"/>
              <a:ext cx="225024" cy="480055"/>
            </a:xfrm>
            <a:prstGeom prst="rect">
              <a:avLst/>
            </a:prstGeom>
            <a:no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GB" sz="1050" dirty="0">
                  <a:solidFill>
                    <a:schemeClr val="tx2"/>
                  </a:solidFill>
                </a:rPr>
                <a:t>26</a:t>
              </a:r>
            </a:p>
          </p:txBody>
        </p:sp>
        <p:sp>
          <p:nvSpPr>
            <p:cNvPr id="271" name="Rectangle 270"/>
            <p:cNvSpPr/>
            <p:nvPr/>
          </p:nvSpPr>
          <p:spPr>
            <a:xfrm>
              <a:off x="6724039" y="1066803"/>
              <a:ext cx="225024" cy="480055"/>
            </a:xfrm>
            <a:prstGeom prst="rect">
              <a:avLst/>
            </a:prstGeom>
            <a:no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GB" sz="1050" dirty="0">
                  <a:solidFill>
                    <a:schemeClr val="tx2"/>
                  </a:solidFill>
                </a:rPr>
                <a:t>27</a:t>
              </a:r>
            </a:p>
          </p:txBody>
        </p:sp>
        <p:sp>
          <p:nvSpPr>
            <p:cNvPr id="272" name="Rectangle 271"/>
            <p:cNvSpPr/>
            <p:nvPr/>
          </p:nvSpPr>
          <p:spPr>
            <a:xfrm>
              <a:off x="6949064" y="1066803"/>
              <a:ext cx="225024" cy="480055"/>
            </a:xfrm>
            <a:prstGeom prst="rect">
              <a:avLst/>
            </a:prstGeom>
            <a:no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GB" sz="1050" dirty="0">
                  <a:solidFill>
                    <a:schemeClr val="tx2"/>
                  </a:solidFill>
                </a:rPr>
                <a:t>28</a:t>
              </a:r>
            </a:p>
          </p:txBody>
        </p:sp>
        <p:sp>
          <p:nvSpPr>
            <p:cNvPr id="273" name="Rectangle 272"/>
            <p:cNvSpPr/>
            <p:nvPr/>
          </p:nvSpPr>
          <p:spPr>
            <a:xfrm>
              <a:off x="7174089" y="1066803"/>
              <a:ext cx="225024" cy="480055"/>
            </a:xfrm>
            <a:prstGeom prst="rect">
              <a:avLst/>
            </a:prstGeom>
            <a:no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GB" sz="1050" dirty="0">
                  <a:solidFill>
                    <a:schemeClr val="tx2"/>
                  </a:solidFill>
                </a:rPr>
                <a:t>29</a:t>
              </a:r>
            </a:p>
          </p:txBody>
        </p:sp>
        <p:sp>
          <p:nvSpPr>
            <p:cNvPr id="274" name="Rectangle 273"/>
            <p:cNvSpPr/>
            <p:nvPr/>
          </p:nvSpPr>
          <p:spPr>
            <a:xfrm>
              <a:off x="7399113" y="1066803"/>
              <a:ext cx="225024" cy="480055"/>
            </a:xfrm>
            <a:prstGeom prst="rect">
              <a:avLst/>
            </a:prstGeom>
            <a:no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GB" sz="1050" dirty="0">
                  <a:solidFill>
                    <a:schemeClr val="tx2"/>
                  </a:solidFill>
                </a:rPr>
                <a:t>30</a:t>
              </a:r>
            </a:p>
          </p:txBody>
        </p:sp>
      </p:grpSp>
      <p:grpSp>
        <p:nvGrpSpPr>
          <p:cNvPr id="341" name="Vector (numbered)"/>
          <p:cNvGrpSpPr/>
          <p:nvPr/>
        </p:nvGrpSpPr>
        <p:grpSpPr>
          <a:xfrm>
            <a:off x="2098402" y="5719908"/>
            <a:ext cx="7235998" cy="480058"/>
            <a:chOff x="1165920" y="2969084"/>
            <a:chExt cx="8683198" cy="432052"/>
          </a:xfrm>
        </p:grpSpPr>
        <p:sp>
          <p:nvSpPr>
            <p:cNvPr id="342" name="Round Same Side Corner Rectangle 341"/>
            <p:cNvSpPr/>
            <p:nvPr/>
          </p:nvSpPr>
          <p:spPr>
            <a:xfrm rot="16200000">
              <a:off x="1084911" y="3050096"/>
              <a:ext cx="432048" cy="270030"/>
            </a:xfrm>
            <a:prstGeom prst="round2SameRect">
              <a:avLst>
                <a:gd name="adj1" fmla="val 16667"/>
                <a:gd name="adj2" fmla="val 1764"/>
              </a:avLst>
            </a:prstGeom>
            <a:noFill/>
          </p:spPr>
          <p:style>
            <a:lnRef idx="1">
              <a:schemeClr val="accent4"/>
            </a:lnRef>
            <a:fillRef idx="2">
              <a:schemeClr val="accent4"/>
            </a:fillRef>
            <a:effectRef idx="1">
              <a:schemeClr val="accent4"/>
            </a:effectRef>
            <a:fontRef idx="minor">
              <a:schemeClr val="dk1"/>
            </a:fontRef>
          </p:style>
          <p:txBody>
            <a:bodyPr vert="vert" lIns="0" rIns="0" rtlCol="0" anchor="ctr"/>
            <a:lstStyle/>
            <a:p>
              <a:pPr algn="ctr"/>
              <a:r>
                <a:rPr lang="en-GB" sz="1050" dirty="0">
                  <a:solidFill>
                    <a:schemeClr val="tx2"/>
                  </a:solidFill>
                </a:rPr>
                <a:t>0</a:t>
              </a:r>
            </a:p>
          </p:txBody>
        </p:sp>
        <p:sp>
          <p:nvSpPr>
            <p:cNvPr id="343" name="Rectangle 342"/>
            <p:cNvSpPr/>
            <p:nvPr/>
          </p:nvSpPr>
          <p:spPr>
            <a:xfrm>
              <a:off x="143595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GB" sz="1050" dirty="0">
                  <a:solidFill>
                    <a:schemeClr val="tx2"/>
                  </a:solidFill>
                </a:rPr>
                <a:t>1</a:t>
              </a:r>
            </a:p>
          </p:txBody>
        </p:sp>
        <p:sp>
          <p:nvSpPr>
            <p:cNvPr id="344" name="Round Same Side Corner Rectangle 343"/>
            <p:cNvSpPr/>
            <p:nvPr/>
          </p:nvSpPr>
          <p:spPr>
            <a:xfrm rot="5400000" flipH="1">
              <a:off x="9476960" y="3028975"/>
              <a:ext cx="432048" cy="312269"/>
            </a:xfrm>
            <a:prstGeom prst="round2SameRect">
              <a:avLst>
                <a:gd name="adj1" fmla="val 16667"/>
                <a:gd name="adj2" fmla="val 1764"/>
              </a:avLst>
            </a:prstGeom>
            <a:noFill/>
          </p:spPr>
          <p:style>
            <a:lnRef idx="1">
              <a:schemeClr val="accent4"/>
            </a:lnRef>
            <a:fillRef idx="2">
              <a:schemeClr val="accent4"/>
            </a:fillRef>
            <a:effectRef idx="1">
              <a:schemeClr val="accent4"/>
            </a:effectRef>
            <a:fontRef idx="minor">
              <a:schemeClr val="dk1"/>
            </a:fontRef>
          </p:style>
          <p:txBody>
            <a:bodyPr vert="vert270" lIns="0" rIns="0" rtlCol="0" anchor="ctr"/>
            <a:lstStyle/>
            <a:p>
              <a:pPr algn="ctr"/>
              <a:r>
                <a:rPr lang="en-GB" sz="1050" dirty="0">
                  <a:solidFill>
                    <a:schemeClr val="tx2"/>
                  </a:solidFill>
                </a:rPr>
                <a:t>31</a:t>
              </a:r>
            </a:p>
          </p:txBody>
        </p:sp>
        <p:sp>
          <p:nvSpPr>
            <p:cNvPr id="345" name="Rectangle 344"/>
            <p:cNvSpPr/>
            <p:nvPr/>
          </p:nvSpPr>
          <p:spPr>
            <a:xfrm>
              <a:off x="170598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GB" sz="1050" dirty="0">
                  <a:solidFill>
                    <a:schemeClr val="tx2"/>
                  </a:solidFill>
                </a:rPr>
                <a:t>2</a:t>
              </a:r>
            </a:p>
          </p:txBody>
        </p:sp>
        <p:sp>
          <p:nvSpPr>
            <p:cNvPr id="346" name="Rectangle 345"/>
            <p:cNvSpPr/>
            <p:nvPr/>
          </p:nvSpPr>
          <p:spPr>
            <a:xfrm>
              <a:off x="197601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GB" sz="1050" dirty="0">
                  <a:solidFill>
                    <a:schemeClr val="tx2"/>
                  </a:solidFill>
                </a:rPr>
                <a:t>3</a:t>
              </a:r>
            </a:p>
          </p:txBody>
        </p:sp>
        <p:sp>
          <p:nvSpPr>
            <p:cNvPr id="347" name="Rectangle 346"/>
            <p:cNvSpPr/>
            <p:nvPr/>
          </p:nvSpPr>
          <p:spPr>
            <a:xfrm>
              <a:off x="224604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GB" sz="1050" dirty="0">
                  <a:solidFill>
                    <a:schemeClr val="tx2"/>
                  </a:solidFill>
                </a:rPr>
                <a:t>4</a:t>
              </a:r>
            </a:p>
          </p:txBody>
        </p:sp>
        <p:sp>
          <p:nvSpPr>
            <p:cNvPr id="348" name="Rectangle 347"/>
            <p:cNvSpPr/>
            <p:nvPr/>
          </p:nvSpPr>
          <p:spPr>
            <a:xfrm>
              <a:off x="251607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GB" sz="1050" dirty="0">
                  <a:solidFill>
                    <a:schemeClr val="tx2"/>
                  </a:solidFill>
                </a:rPr>
                <a:t>5</a:t>
              </a:r>
            </a:p>
          </p:txBody>
        </p:sp>
        <p:sp>
          <p:nvSpPr>
            <p:cNvPr id="349" name="Rectangle 348"/>
            <p:cNvSpPr/>
            <p:nvPr/>
          </p:nvSpPr>
          <p:spPr>
            <a:xfrm>
              <a:off x="278610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GB" sz="1050" dirty="0">
                  <a:solidFill>
                    <a:schemeClr val="tx2"/>
                  </a:solidFill>
                </a:rPr>
                <a:t>6</a:t>
              </a:r>
            </a:p>
          </p:txBody>
        </p:sp>
        <p:sp>
          <p:nvSpPr>
            <p:cNvPr id="350" name="Rectangle 349"/>
            <p:cNvSpPr/>
            <p:nvPr/>
          </p:nvSpPr>
          <p:spPr>
            <a:xfrm>
              <a:off x="305613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GB" sz="1050" dirty="0">
                  <a:solidFill>
                    <a:schemeClr val="tx2"/>
                  </a:solidFill>
                </a:rPr>
                <a:t>7</a:t>
              </a:r>
            </a:p>
          </p:txBody>
        </p:sp>
        <p:sp>
          <p:nvSpPr>
            <p:cNvPr id="351" name="Rectangle 350"/>
            <p:cNvSpPr/>
            <p:nvPr/>
          </p:nvSpPr>
          <p:spPr>
            <a:xfrm>
              <a:off x="332616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GB" sz="1050" dirty="0">
                  <a:solidFill>
                    <a:schemeClr val="tx2"/>
                  </a:solidFill>
                </a:rPr>
                <a:t>8</a:t>
              </a:r>
            </a:p>
          </p:txBody>
        </p:sp>
        <p:sp>
          <p:nvSpPr>
            <p:cNvPr id="352" name="Rectangle 351"/>
            <p:cNvSpPr/>
            <p:nvPr/>
          </p:nvSpPr>
          <p:spPr>
            <a:xfrm>
              <a:off x="359619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GB" sz="1050" dirty="0">
                  <a:solidFill>
                    <a:schemeClr val="tx2"/>
                  </a:solidFill>
                </a:rPr>
                <a:t>9</a:t>
              </a:r>
            </a:p>
          </p:txBody>
        </p:sp>
        <p:sp>
          <p:nvSpPr>
            <p:cNvPr id="353" name="Rectangle 352"/>
            <p:cNvSpPr/>
            <p:nvPr/>
          </p:nvSpPr>
          <p:spPr>
            <a:xfrm>
              <a:off x="386622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GB" sz="1050" dirty="0">
                  <a:solidFill>
                    <a:schemeClr val="tx2"/>
                  </a:solidFill>
                </a:rPr>
                <a:t>10</a:t>
              </a:r>
            </a:p>
          </p:txBody>
        </p:sp>
        <p:sp>
          <p:nvSpPr>
            <p:cNvPr id="354" name="Rectangle 353"/>
            <p:cNvSpPr/>
            <p:nvPr/>
          </p:nvSpPr>
          <p:spPr>
            <a:xfrm>
              <a:off x="413625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GB" sz="1050" dirty="0">
                  <a:solidFill>
                    <a:schemeClr val="tx2"/>
                  </a:solidFill>
                </a:rPr>
                <a:t>11</a:t>
              </a:r>
            </a:p>
          </p:txBody>
        </p:sp>
        <p:sp>
          <p:nvSpPr>
            <p:cNvPr id="355" name="Rectangle 354"/>
            <p:cNvSpPr/>
            <p:nvPr/>
          </p:nvSpPr>
          <p:spPr>
            <a:xfrm>
              <a:off x="4406281" y="2969086"/>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GB" sz="1050" dirty="0">
                  <a:solidFill>
                    <a:schemeClr val="tx2"/>
                  </a:solidFill>
                </a:rPr>
                <a:t>12</a:t>
              </a:r>
            </a:p>
          </p:txBody>
        </p:sp>
        <p:sp>
          <p:nvSpPr>
            <p:cNvPr id="356" name="Rectangle 355"/>
            <p:cNvSpPr/>
            <p:nvPr/>
          </p:nvSpPr>
          <p:spPr>
            <a:xfrm>
              <a:off x="467631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GB" sz="1050" dirty="0">
                  <a:solidFill>
                    <a:schemeClr val="tx2"/>
                  </a:solidFill>
                </a:rPr>
                <a:t>13</a:t>
              </a:r>
            </a:p>
          </p:txBody>
        </p:sp>
        <p:sp>
          <p:nvSpPr>
            <p:cNvPr id="357" name="Rectangle 356"/>
            <p:cNvSpPr/>
            <p:nvPr/>
          </p:nvSpPr>
          <p:spPr>
            <a:xfrm>
              <a:off x="494634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GB" sz="1050" dirty="0">
                  <a:solidFill>
                    <a:schemeClr val="tx2"/>
                  </a:solidFill>
                </a:rPr>
                <a:t>14</a:t>
              </a:r>
            </a:p>
          </p:txBody>
        </p:sp>
        <p:sp>
          <p:nvSpPr>
            <p:cNvPr id="358" name="Rectangle 357"/>
            <p:cNvSpPr/>
            <p:nvPr/>
          </p:nvSpPr>
          <p:spPr>
            <a:xfrm>
              <a:off x="521637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GB" sz="1050" dirty="0">
                  <a:solidFill>
                    <a:schemeClr val="tx2"/>
                  </a:solidFill>
                </a:rPr>
                <a:t>15</a:t>
              </a:r>
            </a:p>
          </p:txBody>
        </p:sp>
        <p:sp>
          <p:nvSpPr>
            <p:cNvPr id="359" name="Rectangle 358"/>
            <p:cNvSpPr/>
            <p:nvPr/>
          </p:nvSpPr>
          <p:spPr>
            <a:xfrm>
              <a:off x="548640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GB" sz="1050" dirty="0">
                  <a:solidFill>
                    <a:schemeClr val="tx2"/>
                  </a:solidFill>
                </a:rPr>
                <a:t>16</a:t>
              </a:r>
            </a:p>
          </p:txBody>
        </p:sp>
        <p:sp>
          <p:nvSpPr>
            <p:cNvPr id="360" name="Rectangle 359"/>
            <p:cNvSpPr/>
            <p:nvPr/>
          </p:nvSpPr>
          <p:spPr>
            <a:xfrm>
              <a:off x="575643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GB" sz="1050" dirty="0">
                  <a:solidFill>
                    <a:schemeClr val="tx2"/>
                  </a:solidFill>
                </a:rPr>
                <a:t>17</a:t>
              </a:r>
            </a:p>
          </p:txBody>
        </p:sp>
        <p:sp>
          <p:nvSpPr>
            <p:cNvPr id="361" name="Rectangle 360"/>
            <p:cNvSpPr/>
            <p:nvPr/>
          </p:nvSpPr>
          <p:spPr>
            <a:xfrm>
              <a:off x="602646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GB" sz="1050" dirty="0">
                  <a:solidFill>
                    <a:schemeClr val="tx2"/>
                  </a:solidFill>
                </a:rPr>
                <a:t>18</a:t>
              </a:r>
            </a:p>
          </p:txBody>
        </p:sp>
        <p:sp>
          <p:nvSpPr>
            <p:cNvPr id="362" name="Rectangle 361"/>
            <p:cNvSpPr/>
            <p:nvPr/>
          </p:nvSpPr>
          <p:spPr>
            <a:xfrm>
              <a:off x="629649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GB" sz="1050" dirty="0">
                  <a:solidFill>
                    <a:schemeClr val="tx2"/>
                  </a:solidFill>
                </a:rPr>
                <a:t>19</a:t>
              </a:r>
            </a:p>
          </p:txBody>
        </p:sp>
        <p:sp>
          <p:nvSpPr>
            <p:cNvPr id="363" name="Rectangle 362"/>
            <p:cNvSpPr/>
            <p:nvPr/>
          </p:nvSpPr>
          <p:spPr>
            <a:xfrm>
              <a:off x="656652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GB" sz="1050" dirty="0">
                  <a:solidFill>
                    <a:schemeClr val="tx2"/>
                  </a:solidFill>
                </a:rPr>
                <a:t>20</a:t>
              </a:r>
            </a:p>
          </p:txBody>
        </p:sp>
        <p:sp>
          <p:nvSpPr>
            <p:cNvPr id="364" name="Rectangle 363"/>
            <p:cNvSpPr/>
            <p:nvPr/>
          </p:nvSpPr>
          <p:spPr>
            <a:xfrm>
              <a:off x="6836551" y="2969084"/>
              <a:ext cx="270029" cy="432049"/>
            </a:xfrm>
            <a:prstGeom prst="rect">
              <a:avLst/>
            </a:prstGeom>
            <a:solidFill>
              <a:srgbClr val="C00000"/>
            </a:solid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GB" sz="1050" dirty="0">
                  <a:solidFill>
                    <a:schemeClr val="tx1"/>
                  </a:solidFill>
                </a:rPr>
                <a:t>21</a:t>
              </a:r>
            </a:p>
          </p:txBody>
        </p:sp>
        <p:sp>
          <p:nvSpPr>
            <p:cNvPr id="365" name="Rectangle 364"/>
            <p:cNvSpPr/>
            <p:nvPr/>
          </p:nvSpPr>
          <p:spPr>
            <a:xfrm>
              <a:off x="710658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GB" sz="1050" dirty="0">
                  <a:solidFill>
                    <a:schemeClr val="tx2"/>
                  </a:solidFill>
                </a:rPr>
                <a:t>22</a:t>
              </a:r>
            </a:p>
          </p:txBody>
        </p:sp>
        <p:sp>
          <p:nvSpPr>
            <p:cNvPr id="366" name="Rectangle 365"/>
            <p:cNvSpPr/>
            <p:nvPr/>
          </p:nvSpPr>
          <p:spPr>
            <a:xfrm>
              <a:off x="737661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GB" sz="1050" dirty="0">
                  <a:solidFill>
                    <a:schemeClr val="tx2"/>
                  </a:solidFill>
                </a:rPr>
                <a:t>23</a:t>
              </a:r>
            </a:p>
          </p:txBody>
        </p:sp>
        <p:sp>
          <p:nvSpPr>
            <p:cNvPr id="367" name="Rectangle 366"/>
            <p:cNvSpPr/>
            <p:nvPr/>
          </p:nvSpPr>
          <p:spPr>
            <a:xfrm>
              <a:off x="7646641" y="2969084"/>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GB" sz="1050" dirty="0">
                  <a:solidFill>
                    <a:schemeClr val="tx2"/>
                  </a:solidFill>
                </a:rPr>
                <a:t>24</a:t>
              </a:r>
            </a:p>
          </p:txBody>
        </p:sp>
        <p:sp>
          <p:nvSpPr>
            <p:cNvPr id="368" name="Rectangle 367"/>
            <p:cNvSpPr/>
            <p:nvPr/>
          </p:nvSpPr>
          <p:spPr>
            <a:xfrm>
              <a:off x="791667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GB" sz="1050" dirty="0">
                  <a:solidFill>
                    <a:schemeClr val="tx2"/>
                  </a:solidFill>
                </a:rPr>
                <a:t>25</a:t>
              </a:r>
            </a:p>
          </p:txBody>
        </p:sp>
        <p:sp>
          <p:nvSpPr>
            <p:cNvPr id="369" name="Rectangle 368"/>
            <p:cNvSpPr/>
            <p:nvPr/>
          </p:nvSpPr>
          <p:spPr>
            <a:xfrm>
              <a:off x="818670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GB" sz="1050" dirty="0">
                  <a:solidFill>
                    <a:schemeClr val="tx2"/>
                  </a:solidFill>
                </a:rPr>
                <a:t>26</a:t>
              </a:r>
            </a:p>
          </p:txBody>
        </p:sp>
        <p:sp>
          <p:nvSpPr>
            <p:cNvPr id="370" name="Rectangle 369"/>
            <p:cNvSpPr/>
            <p:nvPr/>
          </p:nvSpPr>
          <p:spPr>
            <a:xfrm>
              <a:off x="845673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GB" sz="1050" dirty="0">
                  <a:solidFill>
                    <a:schemeClr val="tx2"/>
                  </a:solidFill>
                </a:rPr>
                <a:t>27</a:t>
              </a:r>
            </a:p>
          </p:txBody>
        </p:sp>
        <p:sp>
          <p:nvSpPr>
            <p:cNvPr id="371" name="Rectangle 370"/>
            <p:cNvSpPr/>
            <p:nvPr/>
          </p:nvSpPr>
          <p:spPr>
            <a:xfrm>
              <a:off x="872676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GB" sz="1050" dirty="0">
                  <a:solidFill>
                    <a:schemeClr val="tx2"/>
                  </a:solidFill>
                </a:rPr>
                <a:t>28</a:t>
              </a:r>
            </a:p>
          </p:txBody>
        </p:sp>
        <p:sp>
          <p:nvSpPr>
            <p:cNvPr id="372" name="Rectangle 371"/>
            <p:cNvSpPr/>
            <p:nvPr/>
          </p:nvSpPr>
          <p:spPr>
            <a:xfrm>
              <a:off x="8996791"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GB" sz="1050" dirty="0">
                  <a:solidFill>
                    <a:schemeClr val="tx2"/>
                  </a:solidFill>
                </a:rPr>
                <a:t>29</a:t>
              </a:r>
            </a:p>
          </p:txBody>
        </p:sp>
        <p:sp>
          <p:nvSpPr>
            <p:cNvPr id="373" name="Rectangle 372"/>
            <p:cNvSpPr/>
            <p:nvPr/>
          </p:nvSpPr>
          <p:spPr>
            <a:xfrm>
              <a:off x="9266820" y="2969087"/>
              <a:ext cx="270029" cy="432049"/>
            </a:xfrm>
            <a:prstGeom prst="rect">
              <a:avLst/>
            </a:prstGeom>
            <a:no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GB" sz="1050" dirty="0">
                  <a:solidFill>
                    <a:schemeClr val="tx2"/>
                  </a:solidFill>
                </a:rPr>
                <a:t>30</a:t>
              </a:r>
            </a:p>
          </p:txBody>
        </p:sp>
      </p:grpSp>
      <p:sp>
        <p:nvSpPr>
          <p:cNvPr id="111" name="Rectangle 77"/>
          <p:cNvSpPr>
            <a:spLocks noChangeArrowheads="1"/>
          </p:cNvSpPr>
          <p:nvPr/>
        </p:nvSpPr>
        <p:spPr bwMode="auto">
          <a:xfrm>
            <a:off x="101601" y="6623816"/>
            <a:ext cx="688009" cy="215444"/>
          </a:xfrm>
          <a:prstGeom prst="rect">
            <a:avLst/>
          </a:prstGeom>
          <a:noFill/>
          <a:ln w="9525">
            <a:noFill/>
            <a:miter lim="800000"/>
            <a:headEnd/>
            <a:tailEnd/>
          </a:ln>
          <a:effectLst/>
        </p:spPr>
        <p:txBody>
          <a:bodyPr wrap="none">
            <a:spAutoFit/>
          </a:bodyPr>
          <a:lstStyle/>
          <a:p>
            <a:r>
              <a:rPr lang="en-US" sz="800" dirty="0">
                <a:latin typeface="Arial" pitchFamily="34" charset="0"/>
              </a:rPr>
              <a:t>[NVIDIA]</a:t>
            </a:r>
            <a:r>
              <a:rPr lang="en-US" sz="800" dirty="0">
                <a:latin typeface="Garamond"/>
              </a:rPr>
              <a:t>→</a:t>
            </a:r>
            <a:endParaRPr lang="en-US" sz="800" dirty="0">
              <a:latin typeface="Arial" pitchFamily="34" charset="0"/>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129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500"/>
                                        <p:tgtEl>
                                          <p:spTgt spid="1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8"/>
                                        </p:tgtEl>
                                        <p:attrNameLst>
                                          <p:attrName>style.visibility</p:attrName>
                                        </p:attrNameLst>
                                      </p:cBhvr>
                                      <p:to>
                                        <p:strVal val="visible"/>
                                      </p:to>
                                    </p:set>
                                    <p:animEffect transition="in" filter="fade">
                                      <p:cBhvr>
                                        <p:cTn id="10" dur="500"/>
                                        <p:tgtEl>
                                          <p:spTgt spid="15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2"/>
                                        </p:tgtEl>
                                        <p:attrNameLst>
                                          <p:attrName>style.visibility</p:attrName>
                                        </p:attrNameLst>
                                      </p:cBhvr>
                                      <p:to>
                                        <p:strVal val="visible"/>
                                      </p:to>
                                    </p:set>
                                    <p:animEffect transition="in" filter="fade">
                                      <p:cBhvr>
                                        <p:cTn id="13" dur="500"/>
                                        <p:tgtEl>
                                          <p:spTgt spid="15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8"/>
                                        </p:tgtEl>
                                        <p:attrNameLst>
                                          <p:attrName>style.visibility</p:attrName>
                                        </p:attrNameLst>
                                      </p:cBhvr>
                                      <p:to>
                                        <p:strVal val="visible"/>
                                      </p:to>
                                    </p:set>
                                    <p:animEffect transition="in" filter="fade">
                                      <p:cBhvr>
                                        <p:cTn id="16" dur="500"/>
                                        <p:tgtEl>
                                          <p:spTgt spid="14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9"/>
                                        </p:tgtEl>
                                        <p:attrNameLst>
                                          <p:attrName>style.visibility</p:attrName>
                                        </p:attrNameLst>
                                      </p:cBhvr>
                                      <p:to>
                                        <p:strVal val="visible"/>
                                      </p:to>
                                    </p:set>
                                    <p:animEffect transition="in" filter="fade">
                                      <p:cBhvr>
                                        <p:cTn id="19" dur="500"/>
                                        <p:tgtEl>
                                          <p:spTgt spid="2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8"/>
                                        </p:tgtEl>
                                        <p:attrNameLst>
                                          <p:attrName>style.visibility</p:attrName>
                                        </p:attrNameLst>
                                      </p:cBhvr>
                                      <p:to>
                                        <p:strVal val="visible"/>
                                      </p:to>
                                    </p:set>
                                    <p:animEffect transition="in" filter="fade">
                                      <p:cBhvr>
                                        <p:cTn id="22" dur="500"/>
                                        <p:tgtEl>
                                          <p:spTgt spid="228"/>
                                        </p:tgtEl>
                                      </p:cBhvr>
                                    </p:animEffect>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0" end="0"/>
                                            </p:txEl>
                                          </p:spTgt>
                                        </p:tgtEl>
                                        <p:attrNameLst>
                                          <p:attrName>style.visibility</p:attrName>
                                        </p:attrNameLst>
                                      </p:cBhvr>
                                      <p:to>
                                        <p:strVal val="visible"/>
                                      </p:to>
                                    </p:set>
                                    <p:animEffect transition="in" filter="fade">
                                      <p:cBhvr>
                                        <p:cTn id="30" dur="500"/>
                                        <p:tgtEl>
                                          <p:spTgt spid="4">
                                            <p:txEl>
                                              <p:pRg st="0" end="0"/>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4">
                                            <p:txEl>
                                              <p:pRg st="1" end="1"/>
                                            </p:txEl>
                                          </p:spTgt>
                                        </p:tgtEl>
                                        <p:attrNameLst>
                                          <p:attrName>style.visibility</p:attrName>
                                        </p:attrNameLst>
                                      </p:cBhvr>
                                      <p:to>
                                        <p:strVal val="visible"/>
                                      </p:to>
                                    </p:set>
                                    <p:animEffect transition="in" filter="fade">
                                      <p:cBhvr>
                                        <p:cTn id="33" dur="500"/>
                                        <p:tgtEl>
                                          <p:spTgt spid="4">
                                            <p:txEl>
                                              <p:pRg st="1" end="1"/>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4">
                                            <p:txEl>
                                              <p:pRg st="2" end="2"/>
                                            </p:txEl>
                                          </p:spTgt>
                                        </p:tgtEl>
                                        <p:attrNameLst>
                                          <p:attrName>style.visibility</p:attrName>
                                        </p:attrNameLst>
                                      </p:cBhvr>
                                      <p:to>
                                        <p:strVal val="visible"/>
                                      </p:to>
                                    </p:set>
                                    <p:animEffect transition="in" filter="fade">
                                      <p:cBhvr>
                                        <p:cTn id="36" dur="500"/>
                                        <p:tgtEl>
                                          <p:spTgt spid="4">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52" grpId="0" animBg="1"/>
      <p:bldP spid="158" grpId="0"/>
      <p:bldP spid="228" grpId="0" animBg="1"/>
      <p:bldP spid="22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074" name="Rectangle 2"/>
          <p:cNvSpPr>
            <a:spLocks noGrp="1" noChangeArrowheads="1"/>
          </p:cNvSpPr>
          <p:nvPr>
            <p:ph type="title"/>
          </p:nvPr>
        </p:nvSpPr>
        <p:spPr/>
        <p:txBody>
          <a:bodyPr/>
          <a:lstStyle/>
          <a:p>
            <a:r>
              <a:rPr lang="en-US" sz="3000" dirty="0"/>
              <a:t>Recurring Theme in CUDA Programming</a:t>
            </a:r>
            <a:br>
              <a:rPr lang="en-US" sz="3000" dirty="0"/>
            </a:br>
            <a:r>
              <a:rPr lang="en-US" sz="1800" dirty="0"/>
              <a:t>[summarizing previous discussion, started after CUDA Example]</a:t>
            </a:r>
            <a:endParaRPr lang="en-US" sz="3000" dirty="0"/>
          </a:p>
        </p:txBody>
      </p:sp>
      <p:sp>
        <p:nvSpPr>
          <p:cNvPr id="899075" name="Rectangle 3"/>
          <p:cNvSpPr>
            <a:spLocks noGrp="1" noChangeArrowheads="1"/>
          </p:cNvSpPr>
          <p:nvPr>
            <p:ph idx="1"/>
          </p:nvPr>
        </p:nvSpPr>
        <p:spPr/>
        <p:txBody>
          <a:bodyPr>
            <a:normAutofit/>
          </a:bodyPr>
          <a:lstStyle/>
          <a:p>
            <a:endParaRPr lang="en-US" sz="2000" dirty="0"/>
          </a:p>
          <a:p>
            <a:r>
              <a:rPr lang="en-US" sz="2000" dirty="0"/>
              <a:t>Imagine </a:t>
            </a:r>
            <a:r>
              <a:rPr lang="en-US" sz="2000" dirty="0">
                <a:solidFill>
                  <a:srgbClr val="0070C0"/>
                </a:solidFill>
              </a:rPr>
              <a:t>you are one of many threads</a:t>
            </a:r>
            <a:r>
              <a:rPr lang="en-US" sz="2000" dirty="0"/>
              <a:t>; you have your thread index &amp; block index</a:t>
            </a:r>
          </a:p>
          <a:p>
            <a:endParaRPr lang="en-US" sz="2000" dirty="0"/>
          </a:p>
          <a:p>
            <a:endParaRPr lang="en-US" sz="2000" dirty="0"/>
          </a:p>
          <a:p>
            <a:r>
              <a:rPr lang="en-US" sz="2000" dirty="0"/>
              <a:t>Two things need to be addressed</a:t>
            </a:r>
          </a:p>
          <a:p>
            <a:endParaRPr lang="en-US" sz="2000" dirty="0"/>
          </a:p>
          <a:p>
            <a:pPr lvl="1">
              <a:buFont typeface="+mj-lt"/>
              <a:buAutoNum type="arabicPeriod"/>
            </a:pPr>
            <a:r>
              <a:rPr lang="en-US" sz="1800" dirty="0">
                <a:solidFill>
                  <a:srgbClr val="C00000"/>
                </a:solidFill>
              </a:rPr>
              <a:t>You need to figure out the work, or the job, you need to take care of</a:t>
            </a:r>
          </a:p>
          <a:p>
            <a:pPr lvl="2"/>
            <a:r>
              <a:rPr lang="en-US" sz="1600" dirty="0"/>
              <a:t>Just like we did on previous slide, where thread 5 in block 2 realized it needed to work on entry 21</a:t>
            </a:r>
          </a:p>
          <a:p>
            <a:pPr lvl="1">
              <a:buFont typeface="+mj-lt"/>
              <a:buAutoNum type="arabicPeriod"/>
            </a:pPr>
            <a:endParaRPr lang="en-US" sz="1800" dirty="0"/>
          </a:p>
          <a:p>
            <a:pPr lvl="1">
              <a:buFont typeface="+mj-lt"/>
              <a:buAutoNum type="arabicPeriod"/>
            </a:pPr>
            <a:r>
              <a:rPr lang="en-US" sz="1800" dirty="0">
                <a:solidFill>
                  <a:srgbClr val="C00000"/>
                </a:solidFill>
              </a:rPr>
              <a:t>You have to make sure you actually need to do that work</a:t>
            </a:r>
          </a:p>
          <a:p>
            <a:pPr lvl="2"/>
            <a:r>
              <a:rPr lang="en-US" sz="1600" dirty="0"/>
              <a:t>In many problems there are threads that need not do any work</a:t>
            </a:r>
          </a:p>
          <a:p>
            <a:pPr lvl="2"/>
            <a:r>
              <a:rPr lang="en-US" sz="1600" dirty="0"/>
              <a:t>Example: you launch 2 blocks with 512 threads; your array is only 1000 elements long; 24 threads at the end might do nothing </a:t>
            </a:r>
          </a:p>
          <a:p>
            <a:pPr lvl="3"/>
            <a:r>
              <a:rPr lang="en-US" sz="1400" dirty="0"/>
              <a:t>“24 threads at the end might do nothing” – depending on the implementation</a:t>
            </a:r>
          </a:p>
        </p:txBody>
      </p:sp>
      <p:sp>
        <p:nvSpPr>
          <p:cNvPr id="4" name="Slide Number Placeholder 3"/>
          <p:cNvSpPr>
            <a:spLocks noGrp="1"/>
          </p:cNvSpPr>
          <p:nvPr>
            <p:ph type="sldNum" sz="quarter" idx="12"/>
          </p:nvPr>
        </p:nvSpPr>
        <p:spPr/>
        <p:txBody>
          <a:bodyPr/>
          <a:lstStyle/>
          <a:p>
            <a:fld id="{2607EFA3-406F-4E56-9DD2-4C036976C4CD}" type="slidenum">
              <a:rPr lang="en-US" altLang="en-US" smtClean="0"/>
              <a:pPr/>
              <a:t>26</a:t>
            </a:fld>
            <a:endParaRPr lang="en-US" altLang="en-US" dirty="0"/>
          </a:p>
        </p:txBody>
      </p:sp>
    </p:spTree>
    <p:extLst>
      <p:ext uri="{BB962C8B-B14F-4D97-AF65-F5344CB8AC3E}">
        <p14:creationId xmlns:p14="http://schemas.microsoft.com/office/powerpoint/2010/main" val="40040117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[short topic]: </a:t>
            </a:r>
            <a:r>
              <a:rPr lang="en-US" sz="3200" dirty="0"/>
              <a:t>Timing Your Application</a:t>
            </a:r>
          </a:p>
        </p:txBody>
      </p:sp>
      <p:sp>
        <p:nvSpPr>
          <p:cNvPr id="3" name="Text Placeholder 2"/>
          <p:cNvSpPr>
            <a:spLocks noGrp="1"/>
          </p:cNvSpPr>
          <p:nvPr>
            <p:ph idx="1"/>
          </p:nvPr>
        </p:nvSpPr>
        <p:spPr/>
        <p:txBody>
          <a:bodyPr/>
          <a:lstStyle/>
          <a:p>
            <a:endParaRPr lang="en-US" sz="2000" dirty="0"/>
          </a:p>
          <a:p>
            <a:r>
              <a:rPr lang="en-US" sz="2000" dirty="0"/>
              <a:t>Timing support – part of the CUDA API</a:t>
            </a:r>
          </a:p>
          <a:p>
            <a:pPr lvl="1"/>
            <a:r>
              <a:rPr lang="en-US" sz="1800" dirty="0"/>
              <a:t>You pick it up as soon as you include </a:t>
            </a:r>
            <a:r>
              <a:rPr lang="en-US" sz="1800" dirty="0">
                <a:solidFill>
                  <a:srgbClr val="C00000"/>
                </a:solidFill>
                <a:latin typeface="Consolas" pitchFamily="49" charset="0"/>
                <a:cs typeface="Consolas" pitchFamily="49" charset="0"/>
              </a:rPr>
              <a:t>&lt;</a:t>
            </a:r>
            <a:r>
              <a:rPr lang="en-US" sz="1800" dirty="0" err="1">
                <a:solidFill>
                  <a:srgbClr val="C00000"/>
                </a:solidFill>
                <a:latin typeface="Consolas" pitchFamily="49" charset="0"/>
                <a:cs typeface="Consolas" pitchFamily="49" charset="0"/>
              </a:rPr>
              <a:t>cuda.h</a:t>
            </a:r>
            <a:r>
              <a:rPr lang="en-US" sz="1800" dirty="0">
                <a:solidFill>
                  <a:srgbClr val="C00000"/>
                </a:solidFill>
                <a:latin typeface="Consolas" pitchFamily="49" charset="0"/>
                <a:cs typeface="Consolas" pitchFamily="49" charset="0"/>
              </a:rPr>
              <a:t>&gt;</a:t>
            </a:r>
            <a:endParaRPr lang="en-US" sz="1800" dirty="0"/>
          </a:p>
          <a:p>
            <a:pPr lvl="1"/>
            <a:r>
              <a:rPr lang="en-US" sz="1800" dirty="0"/>
              <a:t>Provides cross-platform compatibility </a:t>
            </a:r>
          </a:p>
          <a:p>
            <a:pPr lvl="1"/>
            <a:r>
              <a:rPr lang="en-US" sz="1800" dirty="0"/>
              <a:t>Deals with the asynchronous nature of the device calls by relying on events and forced synchronization</a:t>
            </a:r>
          </a:p>
          <a:p>
            <a:pPr lvl="1"/>
            <a:endParaRPr lang="en-US" dirty="0"/>
          </a:p>
          <a:p>
            <a:r>
              <a:rPr lang="en-US" sz="2000" dirty="0"/>
              <a:t>Reports time in milliseconds, accurate within 0.5 microseconds</a:t>
            </a:r>
          </a:p>
          <a:p>
            <a:pPr marL="0" indent="0">
              <a:buNone/>
            </a:pPr>
            <a:endParaRPr lang="en-US" sz="2000" dirty="0"/>
          </a:p>
          <a:p>
            <a:r>
              <a:rPr lang="en-US" sz="2000" dirty="0"/>
              <a:t>From NVIDIA CUDA Library Documentation:</a:t>
            </a:r>
          </a:p>
          <a:p>
            <a:pPr marL="400050" lvl="1" indent="0">
              <a:buNone/>
            </a:pPr>
            <a:r>
              <a:rPr lang="en-US" sz="1800" i="1" dirty="0"/>
              <a:t>Computes the elapsed time between two events (in milliseconds with a resolution of around 0.5 microseconds). If either event has not been recorded yet, this function returns </a:t>
            </a:r>
            <a:r>
              <a:rPr lang="en-US" sz="1800" dirty="0" err="1">
                <a:latin typeface="Courier New" panose="02070309020205020404" pitchFamily="49" charset="0"/>
                <a:cs typeface="Courier New" panose="02070309020205020404" pitchFamily="49" charset="0"/>
              </a:rPr>
              <a:t>cudaErrorInvalidValue</a:t>
            </a:r>
            <a:r>
              <a:rPr lang="en-US" sz="1800" i="1" dirty="0"/>
              <a:t>. If either event has been recorded with a non-zero stream, the result is undefined.</a:t>
            </a:r>
          </a:p>
        </p:txBody>
      </p:sp>
      <p:sp>
        <p:nvSpPr>
          <p:cNvPr id="5" name="Slide Number Placeholder 4"/>
          <p:cNvSpPr>
            <a:spLocks noGrp="1"/>
          </p:cNvSpPr>
          <p:nvPr>
            <p:ph type="sldNum" sz="quarter" idx="12"/>
          </p:nvPr>
        </p:nvSpPr>
        <p:spPr/>
        <p:txBody>
          <a:bodyPr/>
          <a:lstStyle/>
          <a:p>
            <a:fld id="{866889CB-F60A-4C2A-81E8-30C53FF816FA}" type="slidenum">
              <a:rPr lang="en-US" altLang="en-US" smtClean="0"/>
              <a:pPr/>
              <a:t>27</a:t>
            </a:fld>
            <a:endParaRPr lang="en-US" altLang="en-US"/>
          </a:p>
        </p:txBody>
      </p:sp>
    </p:spTree>
    <p:extLst>
      <p:ext uri="{BB962C8B-B14F-4D97-AF65-F5344CB8AC3E}">
        <p14:creationId xmlns:p14="http://schemas.microsoft.com/office/powerpoint/2010/main" val="17917981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Timing Example: timing a GPU call</a:t>
            </a:r>
          </a:p>
        </p:txBody>
      </p:sp>
      <p:sp>
        <p:nvSpPr>
          <p:cNvPr id="5" name="Slide Number Placeholder 4"/>
          <p:cNvSpPr>
            <a:spLocks noGrp="1"/>
          </p:cNvSpPr>
          <p:nvPr>
            <p:ph type="sldNum" sz="quarter" idx="12"/>
          </p:nvPr>
        </p:nvSpPr>
        <p:spPr/>
        <p:txBody>
          <a:bodyPr/>
          <a:lstStyle/>
          <a:p>
            <a:fld id="{866889CB-F60A-4C2A-81E8-30C53FF816FA}" type="slidenum">
              <a:rPr lang="en-US" altLang="en-US" smtClean="0"/>
              <a:pPr/>
              <a:t>28</a:t>
            </a:fld>
            <a:endParaRPr lang="en-US" altLang="en-US"/>
          </a:p>
        </p:txBody>
      </p:sp>
      <p:sp>
        <p:nvSpPr>
          <p:cNvPr id="6" name="Rectangle 5"/>
          <p:cNvSpPr/>
          <p:nvPr/>
        </p:nvSpPr>
        <p:spPr>
          <a:xfrm>
            <a:off x="2013358" y="1568708"/>
            <a:ext cx="7892642" cy="4832092"/>
          </a:xfrm>
          <a:prstGeom prst="rect">
            <a:avLst/>
          </a:prstGeom>
          <a:solidFill>
            <a:schemeClr val="bg1">
              <a:lumMod val="95000"/>
            </a:schemeClr>
          </a:solidFill>
          <a:ln>
            <a:solidFill>
              <a:schemeClr val="tx1"/>
            </a:solidFill>
          </a:ln>
        </p:spPr>
        <p:txBody>
          <a:bodyPr wrap="square">
            <a:spAutoFit/>
          </a:bodyPr>
          <a:lstStyle/>
          <a:p>
            <a:r>
              <a:rPr lang="en-US" sz="1400" dirty="0">
                <a:solidFill>
                  <a:srgbClr val="0000FF"/>
                </a:solidFill>
                <a:latin typeface="Consolas" pitchFamily="49" charset="0"/>
                <a:cs typeface="Consolas" pitchFamily="49" charset="0"/>
              </a:rPr>
              <a:t>#include</a:t>
            </a:r>
            <a:r>
              <a:rPr lang="en-US" sz="1400" dirty="0">
                <a:solidFill>
                  <a:srgbClr val="A31515"/>
                </a:solidFill>
                <a:latin typeface="Consolas" pitchFamily="49" charset="0"/>
                <a:cs typeface="Consolas" pitchFamily="49" charset="0"/>
              </a:rPr>
              <a:t>&lt;</a:t>
            </a:r>
            <a:r>
              <a:rPr lang="en-US" sz="1400" dirty="0" err="1">
                <a:solidFill>
                  <a:srgbClr val="A31515"/>
                </a:solidFill>
                <a:latin typeface="Consolas" pitchFamily="49" charset="0"/>
                <a:cs typeface="Consolas" pitchFamily="49" charset="0"/>
              </a:rPr>
              <a:t>iostream</a:t>
            </a:r>
            <a:r>
              <a:rPr lang="en-US" sz="1400" dirty="0">
                <a:solidFill>
                  <a:srgbClr val="A31515"/>
                </a:solidFill>
                <a:latin typeface="Consolas" pitchFamily="49" charset="0"/>
                <a:cs typeface="Consolas" pitchFamily="49" charset="0"/>
              </a:rPr>
              <a:t>&gt;</a:t>
            </a:r>
          </a:p>
          <a:p>
            <a:r>
              <a:rPr lang="en-US" sz="1400" dirty="0">
                <a:solidFill>
                  <a:srgbClr val="0000FF"/>
                </a:solidFill>
                <a:latin typeface="Consolas" pitchFamily="49" charset="0"/>
                <a:cs typeface="Consolas" pitchFamily="49" charset="0"/>
              </a:rPr>
              <a:t>#include</a:t>
            </a:r>
            <a:r>
              <a:rPr lang="en-US" sz="1400" dirty="0">
                <a:solidFill>
                  <a:srgbClr val="A31515"/>
                </a:solidFill>
                <a:latin typeface="Consolas" pitchFamily="49" charset="0"/>
                <a:cs typeface="Consolas" pitchFamily="49" charset="0"/>
              </a:rPr>
              <a:t>&lt;</a:t>
            </a:r>
            <a:r>
              <a:rPr lang="en-US" sz="1400" dirty="0" err="1">
                <a:solidFill>
                  <a:srgbClr val="A31515"/>
                </a:solidFill>
                <a:latin typeface="Consolas" pitchFamily="49" charset="0"/>
                <a:cs typeface="Consolas" pitchFamily="49" charset="0"/>
              </a:rPr>
              <a:t>cuda.h</a:t>
            </a:r>
            <a:r>
              <a:rPr lang="en-US" sz="1400" dirty="0">
                <a:solidFill>
                  <a:srgbClr val="A31515"/>
                </a:solidFill>
                <a:latin typeface="Consolas" pitchFamily="49" charset="0"/>
                <a:cs typeface="Consolas" pitchFamily="49" charset="0"/>
              </a:rPr>
              <a:t>&gt;</a:t>
            </a:r>
          </a:p>
          <a:p>
            <a:endParaRPr lang="en-US" sz="1400" dirty="0">
              <a:solidFill>
                <a:srgbClr val="A31515"/>
              </a:solidFill>
              <a:latin typeface="Consolas" pitchFamily="49" charset="0"/>
              <a:cs typeface="Consolas" pitchFamily="49" charset="0"/>
            </a:endParaRPr>
          </a:p>
          <a:p>
            <a:r>
              <a:rPr lang="en-US" sz="1400" dirty="0" err="1">
                <a:solidFill>
                  <a:srgbClr val="0000FF"/>
                </a:solidFill>
                <a:latin typeface="Consolas" pitchFamily="49" charset="0"/>
                <a:cs typeface="Consolas" pitchFamily="49" charset="0"/>
              </a:rPr>
              <a:t>int</a:t>
            </a:r>
            <a:r>
              <a:rPr lang="en-US" sz="1400" dirty="0">
                <a:solidFill>
                  <a:prstClr val="black"/>
                </a:solidFill>
                <a:latin typeface="Consolas" pitchFamily="49" charset="0"/>
                <a:cs typeface="Consolas" pitchFamily="49" charset="0"/>
              </a:rPr>
              <a:t> main() {</a:t>
            </a:r>
          </a:p>
          <a:p>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cudaEvent_t</a:t>
            </a:r>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startEvent</a:t>
            </a:r>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stopEvent</a:t>
            </a:r>
            <a:r>
              <a:rPr lang="en-US" sz="1400" dirty="0">
                <a:solidFill>
                  <a:prstClr val="black"/>
                </a:solidFill>
                <a:latin typeface="Consolas" pitchFamily="49" charset="0"/>
                <a:cs typeface="Consolas" pitchFamily="49" charset="0"/>
              </a:rPr>
              <a:t>; </a:t>
            </a:r>
          </a:p>
          <a:p>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cudaEventCreate</a:t>
            </a:r>
            <a:r>
              <a:rPr lang="en-US" sz="1400" dirty="0">
                <a:solidFill>
                  <a:prstClr val="black"/>
                </a:solidFill>
                <a:latin typeface="Consolas" pitchFamily="49" charset="0"/>
                <a:cs typeface="Consolas" pitchFamily="49" charset="0"/>
              </a:rPr>
              <a:t>(&amp;</a:t>
            </a:r>
            <a:r>
              <a:rPr lang="en-US" sz="1400" dirty="0" err="1">
                <a:solidFill>
                  <a:prstClr val="black"/>
                </a:solidFill>
                <a:latin typeface="Consolas" pitchFamily="49" charset="0"/>
                <a:cs typeface="Consolas" pitchFamily="49" charset="0"/>
              </a:rPr>
              <a:t>startEvent</a:t>
            </a:r>
            <a:r>
              <a:rPr lang="en-US" sz="1400" dirty="0">
                <a:solidFill>
                  <a:prstClr val="black"/>
                </a:solidFill>
                <a:latin typeface="Consolas" pitchFamily="49" charset="0"/>
                <a:cs typeface="Consolas" pitchFamily="49" charset="0"/>
              </a:rPr>
              <a:t>); </a:t>
            </a:r>
          </a:p>
          <a:p>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cudaEventCreate</a:t>
            </a:r>
            <a:r>
              <a:rPr lang="en-US" sz="1400" dirty="0">
                <a:solidFill>
                  <a:prstClr val="black"/>
                </a:solidFill>
                <a:latin typeface="Consolas" pitchFamily="49" charset="0"/>
                <a:cs typeface="Consolas" pitchFamily="49" charset="0"/>
              </a:rPr>
              <a:t>(&amp;</a:t>
            </a:r>
            <a:r>
              <a:rPr lang="en-US" sz="1400" dirty="0" err="1">
                <a:solidFill>
                  <a:prstClr val="black"/>
                </a:solidFill>
                <a:latin typeface="Consolas" pitchFamily="49" charset="0"/>
                <a:cs typeface="Consolas" pitchFamily="49" charset="0"/>
              </a:rPr>
              <a:t>stopEvent</a:t>
            </a:r>
            <a:r>
              <a:rPr lang="en-US" sz="1400" dirty="0">
                <a:solidFill>
                  <a:prstClr val="black"/>
                </a:solidFill>
                <a:latin typeface="Consolas" pitchFamily="49" charset="0"/>
                <a:cs typeface="Consolas" pitchFamily="49" charset="0"/>
              </a:rPr>
              <a:t>);</a:t>
            </a:r>
          </a:p>
          <a:p>
            <a:endParaRPr lang="en-US" sz="1400" dirty="0">
              <a:solidFill>
                <a:prstClr val="black"/>
              </a:solidFill>
              <a:latin typeface="Consolas" pitchFamily="49" charset="0"/>
              <a:cs typeface="Consolas" pitchFamily="49" charset="0"/>
            </a:endParaRPr>
          </a:p>
          <a:p>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cudaEventRecord</a:t>
            </a:r>
            <a:r>
              <a:rPr lang="en-US" sz="1400" dirty="0">
                <a:solidFill>
                  <a:prstClr val="black"/>
                </a:solidFill>
                <a:latin typeface="Consolas" pitchFamily="49" charset="0"/>
                <a:cs typeface="Consolas" pitchFamily="49" charset="0"/>
              </a:rPr>
              <a:t>(</a:t>
            </a:r>
            <a:r>
              <a:rPr lang="en-US" sz="1400" dirty="0" err="1">
                <a:solidFill>
                  <a:prstClr val="black"/>
                </a:solidFill>
                <a:latin typeface="Consolas" pitchFamily="49" charset="0"/>
                <a:cs typeface="Consolas" pitchFamily="49" charset="0"/>
              </a:rPr>
              <a:t>startEvent</a:t>
            </a:r>
            <a:r>
              <a:rPr lang="en-US" sz="1400" dirty="0">
                <a:solidFill>
                  <a:prstClr val="black"/>
                </a:solidFill>
                <a:latin typeface="Consolas" pitchFamily="49" charset="0"/>
                <a:cs typeface="Consolas" pitchFamily="49" charset="0"/>
              </a:rPr>
              <a:t>, 0);</a:t>
            </a:r>
          </a:p>
          <a:p>
            <a:endParaRPr lang="en-US" sz="1400" dirty="0">
              <a:solidFill>
                <a:prstClr val="black"/>
              </a:solidFill>
              <a:latin typeface="Consolas" pitchFamily="49" charset="0"/>
              <a:cs typeface="Consolas" pitchFamily="49" charset="0"/>
            </a:endParaRPr>
          </a:p>
          <a:p>
            <a:r>
              <a:rPr lang="en-US" sz="1400" dirty="0">
                <a:solidFill>
                  <a:prstClr val="black"/>
                </a:solidFill>
                <a:latin typeface="Consolas" pitchFamily="49" charset="0"/>
                <a:cs typeface="Consolas" pitchFamily="49" charset="0"/>
              </a:rPr>
              <a:t>    </a:t>
            </a:r>
            <a:r>
              <a:rPr lang="en-US" sz="1400" b="1" dirty="0" err="1">
                <a:solidFill>
                  <a:srgbClr val="C00000"/>
                </a:solidFill>
                <a:latin typeface="Consolas" pitchFamily="49" charset="0"/>
                <a:cs typeface="Consolas" pitchFamily="49" charset="0"/>
              </a:rPr>
              <a:t>yourKernelCallComesHere</a:t>
            </a:r>
            <a:r>
              <a:rPr lang="en-US" sz="1400" b="1" dirty="0">
                <a:solidFill>
                  <a:srgbClr val="C00000"/>
                </a:solidFill>
                <a:latin typeface="Consolas" pitchFamily="49" charset="0"/>
                <a:cs typeface="Consolas" pitchFamily="49" charset="0"/>
              </a:rPr>
              <a:t>&lt;&lt;&lt;</a:t>
            </a:r>
            <a:r>
              <a:rPr lang="en-US" sz="1400" b="1" dirty="0" err="1">
                <a:solidFill>
                  <a:srgbClr val="C00000"/>
                </a:solidFill>
                <a:latin typeface="Consolas" pitchFamily="49" charset="0"/>
                <a:cs typeface="Consolas" pitchFamily="49" charset="0"/>
              </a:rPr>
              <a:t>NumBlk,NumThrds</a:t>
            </a:r>
            <a:r>
              <a:rPr lang="en-US" sz="1400" b="1" dirty="0">
                <a:solidFill>
                  <a:srgbClr val="C00000"/>
                </a:solidFill>
                <a:latin typeface="Consolas" pitchFamily="49" charset="0"/>
                <a:cs typeface="Consolas" pitchFamily="49" charset="0"/>
              </a:rPr>
              <a:t>&gt;&gt;&gt;(</a:t>
            </a:r>
            <a:r>
              <a:rPr lang="en-US" sz="1400" b="1" dirty="0" err="1">
                <a:solidFill>
                  <a:srgbClr val="C00000"/>
                </a:solidFill>
                <a:latin typeface="Consolas" pitchFamily="49" charset="0"/>
                <a:cs typeface="Consolas" pitchFamily="49" charset="0"/>
              </a:rPr>
              <a:t>args</a:t>
            </a:r>
            <a:r>
              <a:rPr lang="en-US" sz="1400" b="1" dirty="0">
                <a:solidFill>
                  <a:srgbClr val="C00000"/>
                </a:solidFill>
                <a:latin typeface="Consolas" pitchFamily="49" charset="0"/>
                <a:cs typeface="Consolas" pitchFamily="49" charset="0"/>
              </a:rPr>
              <a:t>);</a:t>
            </a:r>
          </a:p>
          <a:p>
            <a:endParaRPr lang="en-US" sz="1400" dirty="0">
              <a:solidFill>
                <a:prstClr val="black"/>
              </a:solidFill>
              <a:latin typeface="Consolas" pitchFamily="49" charset="0"/>
              <a:cs typeface="Consolas" pitchFamily="49" charset="0"/>
            </a:endParaRPr>
          </a:p>
          <a:p>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cudaEventRecord</a:t>
            </a:r>
            <a:r>
              <a:rPr lang="en-US" sz="1400" dirty="0">
                <a:solidFill>
                  <a:prstClr val="black"/>
                </a:solidFill>
                <a:latin typeface="Consolas" pitchFamily="49" charset="0"/>
                <a:cs typeface="Consolas" pitchFamily="49" charset="0"/>
              </a:rPr>
              <a:t>(</a:t>
            </a:r>
            <a:r>
              <a:rPr lang="en-US" sz="1400" dirty="0" err="1">
                <a:solidFill>
                  <a:prstClr val="black"/>
                </a:solidFill>
                <a:latin typeface="Consolas" pitchFamily="49" charset="0"/>
                <a:cs typeface="Consolas" pitchFamily="49" charset="0"/>
              </a:rPr>
              <a:t>stopEvent</a:t>
            </a:r>
            <a:r>
              <a:rPr lang="en-US" sz="1400" dirty="0">
                <a:solidFill>
                  <a:prstClr val="black"/>
                </a:solidFill>
                <a:latin typeface="Consolas" pitchFamily="49" charset="0"/>
                <a:cs typeface="Consolas" pitchFamily="49" charset="0"/>
              </a:rPr>
              <a:t>, 0); </a:t>
            </a:r>
          </a:p>
          <a:p>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cudaEventSynchronize</a:t>
            </a:r>
            <a:r>
              <a:rPr lang="en-US" sz="1400" dirty="0">
                <a:solidFill>
                  <a:prstClr val="black"/>
                </a:solidFill>
                <a:latin typeface="Consolas" pitchFamily="49" charset="0"/>
                <a:cs typeface="Consolas" pitchFamily="49" charset="0"/>
              </a:rPr>
              <a:t>(</a:t>
            </a:r>
            <a:r>
              <a:rPr lang="en-US" sz="1400" dirty="0" err="1">
                <a:solidFill>
                  <a:prstClr val="black"/>
                </a:solidFill>
                <a:latin typeface="Consolas" pitchFamily="49" charset="0"/>
                <a:cs typeface="Consolas" pitchFamily="49" charset="0"/>
              </a:rPr>
              <a:t>stopEvent</a:t>
            </a:r>
            <a:r>
              <a:rPr lang="en-US" sz="1400" dirty="0">
                <a:solidFill>
                  <a:prstClr val="black"/>
                </a:solidFill>
                <a:latin typeface="Consolas" pitchFamily="49" charset="0"/>
                <a:cs typeface="Consolas" pitchFamily="49" charset="0"/>
              </a:rPr>
              <a:t>); </a:t>
            </a:r>
          </a:p>
          <a:p>
            <a:r>
              <a:rPr lang="en-US" sz="1400" dirty="0">
                <a:solidFill>
                  <a:prstClr val="black"/>
                </a:solidFill>
                <a:latin typeface="Consolas" pitchFamily="49" charset="0"/>
                <a:cs typeface="Consolas" pitchFamily="49" charset="0"/>
              </a:rPr>
              <a:t>    </a:t>
            </a:r>
            <a:r>
              <a:rPr lang="en-US" sz="1400" dirty="0">
                <a:solidFill>
                  <a:srgbClr val="0000FF"/>
                </a:solidFill>
                <a:latin typeface="Consolas" pitchFamily="49" charset="0"/>
                <a:cs typeface="Consolas" pitchFamily="49" charset="0"/>
              </a:rPr>
              <a:t>float</a:t>
            </a:r>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elapsedTime</a:t>
            </a:r>
            <a:r>
              <a:rPr lang="en-US" sz="1400" dirty="0">
                <a:solidFill>
                  <a:prstClr val="black"/>
                </a:solidFill>
                <a:latin typeface="Consolas" pitchFamily="49" charset="0"/>
                <a:cs typeface="Consolas" pitchFamily="49" charset="0"/>
              </a:rPr>
              <a:t>; </a:t>
            </a:r>
          </a:p>
          <a:p>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cudaEventElapsedTime</a:t>
            </a:r>
            <a:r>
              <a:rPr lang="en-US" sz="1400" dirty="0">
                <a:solidFill>
                  <a:prstClr val="black"/>
                </a:solidFill>
                <a:latin typeface="Consolas" pitchFamily="49" charset="0"/>
                <a:cs typeface="Consolas" pitchFamily="49" charset="0"/>
              </a:rPr>
              <a:t>(&amp;</a:t>
            </a:r>
            <a:r>
              <a:rPr lang="en-US" sz="1400" dirty="0" err="1">
                <a:solidFill>
                  <a:prstClr val="black"/>
                </a:solidFill>
                <a:latin typeface="Consolas" pitchFamily="49" charset="0"/>
                <a:cs typeface="Consolas" pitchFamily="49" charset="0"/>
              </a:rPr>
              <a:t>elapsedTime</a:t>
            </a:r>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startEvent</a:t>
            </a:r>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stopEvent</a:t>
            </a:r>
            <a:r>
              <a:rPr lang="en-US" sz="1400" dirty="0">
                <a:solidFill>
                  <a:prstClr val="black"/>
                </a:solidFill>
                <a:latin typeface="Consolas" pitchFamily="49" charset="0"/>
                <a:cs typeface="Consolas" pitchFamily="49" charset="0"/>
              </a:rPr>
              <a:t>);</a:t>
            </a:r>
          </a:p>
          <a:p>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std</a:t>
            </a:r>
            <a:r>
              <a:rPr lang="en-US" sz="1400" dirty="0">
                <a:solidFill>
                  <a:prstClr val="black"/>
                </a:solidFill>
                <a:latin typeface="Consolas" pitchFamily="49" charset="0"/>
                <a:cs typeface="Consolas" pitchFamily="49" charset="0"/>
              </a:rPr>
              <a:t>::</a:t>
            </a:r>
            <a:r>
              <a:rPr lang="en-US" sz="1400" dirty="0" err="1">
                <a:solidFill>
                  <a:prstClr val="black"/>
                </a:solidFill>
                <a:latin typeface="Consolas" pitchFamily="49" charset="0"/>
                <a:cs typeface="Consolas" pitchFamily="49" charset="0"/>
              </a:rPr>
              <a:t>cout</a:t>
            </a:r>
            <a:r>
              <a:rPr lang="en-US" sz="1400" dirty="0">
                <a:solidFill>
                  <a:prstClr val="black"/>
                </a:solidFill>
                <a:latin typeface="Consolas" pitchFamily="49" charset="0"/>
                <a:cs typeface="Consolas" pitchFamily="49" charset="0"/>
              </a:rPr>
              <a:t> &lt;&lt; </a:t>
            </a:r>
            <a:r>
              <a:rPr lang="en-US" sz="1400" dirty="0">
                <a:solidFill>
                  <a:srgbClr val="A31515"/>
                </a:solidFill>
                <a:latin typeface="Consolas" pitchFamily="49" charset="0"/>
                <a:cs typeface="Consolas" pitchFamily="49" charset="0"/>
              </a:rPr>
              <a:t>"Time to get device properties: "</a:t>
            </a:r>
            <a:r>
              <a:rPr lang="en-US" sz="1400" dirty="0">
                <a:solidFill>
                  <a:prstClr val="black"/>
                </a:solidFill>
                <a:latin typeface="Consolas" pitchFamily="49" charset="0"/>
                <a:cs typeface="Consolas" pitchFamily="49" charset="0"/>
              </a:rPr>
              <a:t> &lt;&lt; </a:t>
            </a:r>
            <a:r>
              <a:rPr lang="en-US" sz="1400" dirty="0" err="1">
                <a:solidFill>
                  <a:prstClr val="black"/>
                </a:solidFill>
                <a:latin typeface="Consolas" pitchFamily="49" charset="0"/>
                <a:cs typeface="Consolas" pitchFamily="49" charset="0"/>
              </a:rPr>
              <a:t>elapsedTime</a:t>
            </a:r>
            <a:r>
              <a:rPr lang="en-US" sz="1400" dirty="0">
                <a:solidFill>
                  <a:prstClr val="black"/>
                </a:solidFill>
                <a:latin typeface="Consolas" pitchFamily="49" charset="0"/>
                <a:cs typeface="Consolas" pitchFamily="49" charset="0"/>
              </a:rPr>
              <a:t> &lt;&lt; </a:t>
            </a:r>
            <a:r>
              <a:rPr lang="en-US" sz="1400" dirty="0">
                <a:solidFill>
                  <a:srgbClr val="A31515"/>
                </a:solidFill>
                <a:latin typeface="Consolas" pitchFamily="49" charset="0"/>
                <a:cs typeface="Consolas" pitchFamily="49" charset="0"/>
              </a:rPr>
              <a:t>" </a:t>
            </a:r>
            <a:r>
              <a:rPr lang="en-US" sz="1400" dirty="0" err="1">
                <a:solidFill>
                  <a:srgbClr val="A31515"/>
                </a:solidFill>
                <a:latin typeface="Consolas" pitchFamily="49" charset="0"/>
                <a:cs typeface="Consolas" pitchFamily="49" charset="0"/>
              </a:rPr>
              <a:t>ms</a:t>
            </a:r>
            <a:r>
              <a:rPr lang="en-US" sz="1400" dirty="0">
                <a:solidFill>
                  <a:srgbClr val="A31515"/>
                </a:solidFill>
                <a:latin typeface="Consolas" pitchFamily="49" charset="0"/>
                <a:cs typeface="Consolas" pitchFamily="49" charset="0"/>
              </a:rPr>
              <a:t>\n"</a:t>
            </a:r>
            <a:r>
              <a:rPr lang="en-US" sz="1400" dirty="0">
                <a:solidFill>
                  <a:prstClr val="black"/>
                </a:solidFill>
                <a:latin typeface="Consolas" pitchFamily="49" charset="0"/>
                <a:cs typeface="Consolas" pitchFamily="49" charset="0"/>
              </a:rPr>
              <a:t>;</a:t>
            </a:r>
          </a:p>
          <a:p>
            <a:endParaRPr lang="en-US" sz="1400" dirty="0">
              <a:solidFill>
                <a:prstClr val="black"/>
              </a:solidFill>
              <a:latin typeface="Consolas" pitchFamily="49" charset="0"/>
              <a:cs typeface="Consolas" pitchFamily="49" charset="0"/>
            </a:endParaRPr>
          </a:p>
          <a:p>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cudaEventDestroy</a:t>
            </a:r>
            <a:r>
              <a:rPr lang="en-US" sz="1400" dirty="0">
                <a:solidFill>
                  <a:prstClr val="black"/>
                </a:solidFill>
                <a:latin typeface="Consolas" pitchFamily="49" charset="0"/>
                <a:cs typeface="Consolas" pitchFamily="49" charset="0"/>
              </a:rPr>
              <a:t>(</a:t>
            </a:r>
            <a:r>
              <a:rPr lang="en-US" sz="1400" dirty="0" err="1">
                <a:solidFill>
                  <a:prstClr val="black"/>
                </a:solidFill>
                <a:latin typeface="Consolas" pitchFamily="49" charset="0"/>
                <a:cs typeface="Consolas" pitchFamily="49" charset="0"/>
              </a:rPr>
              <a:t>startEvent</a:t>
            </a:r>
            <a:r>
              <a:rPr lang="en-US" sz="1400" dirty="0">
                <a:solidFill>
                  <a:prstClr val="black"/>
                </a:solidFill>
                <a:latin typeface="Consolas" pitchFamily="49" charset="0"/>
                <a:cs typeface="Consolas" pitchFamily="49" charset="0"/>
              </a:rPr>
              <a:t>); </a:t>
            </a:r>
          </a:p>
          <a:p>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cudaEventDestroy</a:t>
            </a:r>
            <a:r>
              <a:rPr lang="en-US" sz="1400" dirty="0">
                <a:solidFill>
                  <a:prstClr val="black"/>
                </a:solidFill>
                <a:latin typeface="Consolas" pitchFamily="49" charset="0"/>
                <a:cs typeface="Consolas" pitchFamily="49" charset="0"/>
              </a:rPr>
              <a:t>(</a:t>
            </a:r>
            <a:r>
              <a:rPr lang="en-US" sz="1400" dirty="0" err="1">
                <a:solidFill>
                  <a:prstClr val="black"/>
                </a:solidFill>
                <a:latin typeface="Consolas" pitchFamily="49" charset="0"/>
                <a:cs typeface="Consolas" pitchFamily="49" charset="0"/>
              </a:rPr>
              <a:t>stopEvent</a:t>
            </a:r>
            <a:r>
              <a:rPr lang="en-US" sz="1400" dirty="0">
                <a:solidFill>
                  <a:prstClr val="black"/>
                </a:solidFill>
                <a:latin typeface="Consolas" pitchFamily="49" charset="0"/>
                <a:cs typeface="Consolas" pitchFamily="49" charset="0"/>
              </a:rPr>
              <a:t>);</a:t>
            </a:r>
          </a:p>
          <a:p>
            <a:r>
              <a:rPr lang="en-US" sz="1400" dirty="0">
                <a:solidFill>
                  <a:prstClr val="black"/>
                </a:solidFill>
                <a:latin typeface="Consolas" pitchFamily="49" charset="0"/>
                <a:cs typeface="Consolas" pitchFamily="49" charset="0"/>
              </a:rPr>
              <a:t>    </a:t>
            </a:r>
            <a:r>
              <a:rPr lang="en-US" sz="1400" dirty="0">
                <a:solidFill>
                  <a:srgbClr val="0000FF"/>
                </a:solidFill>
                <a:latin typeface="Consolas" pitchFamily="49" charset="0"/>
                <a:cs typeface="Consolas" pitchFamily="49" charset="0"/>
              </a:rPr>
              <a:t>return</a:t>
            </a:r>
            <a:r>
              <a:rPr lang="en-US" sz="1400" dirty="0">
                <a:solidFill>
                  <a:prstClr val="black"/>
                </a:solidFill>
                <a:latin typeface="Consolas" pitchFamily="49" charset="0"/>
                <a:cs typeface="Consolas" pitchFamily="49" charset="0"/>
              </a:rPr>
              <a:t> 0;</a:t>
            </a:r>
          </a:p>
          <a:p>
            <a:r>
              <a:rPr lang="en-US" sz="1400" dirty="0">
                <a:solidFill>
                  <a:prstClr val="black"/>
                </a:solidFill>
                <a:latin typeface="Consolas" pitchFamily="49" charset="0"/>
                <a:cs typeface="Consolas" pitchFamily="49" charset="0"/>
              </a:rPr>
              <a:t>}</a:t>
            </a:r>
          </a:p>
        </p:txBody>
      </p:sp>
      <p:sp>
        <p:nvSpPr>
          <p:cNvPr id="4" name="Right Arrow 3"/>
          <p:cNvSpPr/>
          <p:nvPr/>
        </p:nvSpPr>
        <p:spPr>
          <a:xfrm>
            <a:off x="1695189" y="4419600"/>
            <a:ext cx="685800" cy="15240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463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1149350" y="3848101"/>
            <a:ext cx="5518150" cy="781049"/>
          </a:xfrm>
          <a:prstGeom prst="rect">
            <a:avLst/>
          </a:prstGeom>
          <a:solidFill>
            <a:schemeClr val="accent1">
              <a:lumMod val="50000"/>
            </a:schemeClr>
          </a:solidFill>
        </p:spPr>
        <p:txBody>
          <a:bodyPr vert="horz" lIns="91440" tIns="45720" rIns="91440" bIns="45720" rtlCol="0" anchor="ctr">
            <a:normAutofit/>
          </a:bodyPr>
          <a:lstStyle>
            <a:lvl1pPr>
              <a:lnSpc>
                <a:spcPct val="90000"/>
              </a:lnSpc>
              <a:spcBef>
                <a:spcPct val="0"/>
              </a:spcBef>
              <a:buNone/>
              <a:defRPr sz="3600">
                <a:solidFill>
                  <a:schemeClr val="bg1"/>
                </a:solidFill>
                <a:latin typeface="+mj-lt"/>
                <a:ea typeface="+mj-ea"/>
                <a:cs typeface="+mj-cs"/>
              </a:defRPr>
            </a:lvl1pPr>
          </a:lstStyle>
          <a:p>
            <a:r>
              <a:rPr lang="en-US" dirty="0"/>
              <a:t>Execution Scheduling Issues</a:t>
            </a:r>
          </a:p>
        </p:txBody>
      </p:sp>
      <p:sp>
        <p:nvSpPr>
          <p:cNvPr id="2" name="Slide Number Placeholder 1"/>
          <p:cNvSpPr>
            <a:spLocks noGrp="1"/>
          </p:cNvSpPr>
          <p:nvPr>
            <p:ph type="sldNum" sz="quarter" idx="12"/>
          </p:nvPr>
        </p:nvSpPr>
        <p:spPr/>
        <p:txBody>
          <a:bodyPr/>
          <a:lstStyle/>
          <a:p>
            <a:fld id="{A9896A52-3313-4A10-8B45-3E5624BFC511}" type="slidenum">
              <a:rPr lang="en-US" altLang="en-US" smtClean="0">
                <a:solidFill>
                  <a:srgbClr val="000000"/>
                </a:solidFill>
              </a:rPr>
              <a:pPr/>
              <a:t>29</a:t>
            </a:fld>
            <a:endParaRPr lang="en-US" altLang="en-US">
              <a:solidFill>
                <a:srgbClr val="000000"/>
              </a:solidFill>
            </a:endParaRPr>
          </a:p>
        </p:txBody>
      </p:sp>
    </p:spTree>
    <p:extLst>
      <p:ext uri="{BB962C8B-B14F-4D97-AF65-F5344CB8AC3E}">
        <p14:creationId xmlns:p14="http://schemas.microsoft.com/office/powerpoint/2010/main" val="1672962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0"/>
            <a:ext cx="12192000" cy="823393"/>
          </a:xfrm>
        </p:spPr>
        <p:txBody>
          <a:bodyPr/>
          <a:lstStyle/>
          <a:p>
            <a:r>
              <a:rPr lang="en-US" dirty="0"/>
              <a:t>Before </a:t>
            </a:r>
            <a:r>
              <a:rPr lang="en-US"/>
              <a:t>we get going…</a:t>
            </a:r>
          </a:p>
        </p:txBody>
      </p:sp>
      <p:sp>
        <p:nvSpPr>
          <p:cNvPr id="6" name="Content Placeholder 5"/>
          <p:cNvSpPr>
            <a:spLocks noGrp="1"/>
          </p:cNvSpPr>
          <p:nvPr>
            <p:ph sz="half" idx="1"/>
          </p:nvPr>
        </p:nvSpPr>
        <p:spPr/>
        <p:txBody>
          <a:bodyPr>
            <a:normAutofit fontScale="70000" lnSpcReduction="20000"/>
          </a:bodyPr>
          <a:lstStyle/>
          <a:p>
            <a:r>
              <a:rPr lang="en-US" dirty="0" smtClean="0"/>
              <a:t>Last time</a:t>
            </a:r>
            <a:r>
              <a:rPr lang="en-US" dirty="0"/>
              <a:t>: The basics of GPU </a:t>
            </a:r>
            <a:r>
              <a:rPr lang="en-US" dirty="0" smtClean="0"/>
              <a:t>computing</a:t>
            </a:r>
            <a:endParaRPr lang="en-US" dirty="0"/>
          </a:p>
          <a:p>
            <a:pPr lvl="1"/>
            <a:r>
              <a:rPr lang="en-US" dirty="0" smtClean="0"/>
              <a:t>The unit of scaling in GPU computing is the SM (see pic, for Fermi)</a:t>
            </a:r>
          </a:p>
          <a:p>
            <a:pPr lvl="2"/>
            <a:r>
              <a:rPr lang="en-US" dirty="0" smtClean="0"/>
              <a:t>Not a lot of CU brain, but lots of ALU muscle</a:t>
            </a:r>
          </a:p>
          <a:p>
            <a:pPr lvl="1"/>
            <a:r>
              <a:rPr lang="en-US" dirty="0" smtClean="0"/>
              <a:t>GPU computing happens through kernel execution</a:t>
            </a:r>
          </a:p>
          <a:p>
            <a:pPr lvl="2"/>
            <a:r>
              <a:rPr lang="en-US" dirty="0" smtClean="0"/>
              <a:t>A collection of threads executes the kernel</a:t>
            </a:r>
          </a:p>
          <a:p>
            <a:pPr lvl="2"/>
            <a:r>
              <a:rPr lang="en-US" dirty="0" smtClean="0"/>
              <a:t>Each thread executes the same kernel</a:t>
            </a:r>
          </a:p>
          <a:p>
            <a:pPr lvl="1"/>
            <a:r>
              <a:rPr lang="en-US" dirty="0"/>
              <a:t>Execution configuration</a:t>
            </a:r>
            <a:r>
              <a:rPr lang="en-US" dirty="0" smtClean="0"/>
              <a:t>: how many threads execute your kernel</a:t>
            </a:r>
            <a:endParaRPr lang="en-US" dirty="0"/>
          </a:p>
          <a:p>
            <a:pPr lvl="1"/>
            <a:r>
              <a:rPr lang="en-US" dirty="0" smtClean="0"/>
              <a:t>GPU kernel execution is asynchronous</a:t>
            </a:r>
          </a:p>
          <a:p>
            <a:pPr lvl="2"/>
            <a:r>
              <a:rPr lang="en-US" dirty="0" smtClean="0"/>
              <a:t>One program calls the GPU to execute </a:t>
            </a:r>
            <a:r>
              <a:rPr lang="en-US" dirty="0" err="1" smtClean="0"/>
              <a:t>kernelFOO</a:t>
            </a:r>
            <a:r>
              <a:rPr lang="en-US" dirty="0" smtClean="0"/>
              <a:t>, then later on </a:t>
            </a:r>
            <a:r>
              <a:rPr lang="en-US" dirty="0" err="1" smtClean="0"/>
              <a:t>kernelBAR</a:t>
            </a:r>
            <a:r>
              <a:rPr lang="en-US" dirty="0" smtClean="0"/>
              <a:t>, then later yet </a:t>
            </a:r>
            <a:r>
              <a:rPr lang="en-US" dirty="0" err="1" smtClean="0"/>
              <a:t>kernelWrapUp</a:t>
            </a:r>
            <a:r>
              <a:rPr lang="en-US" dirty="0" smtClean="0"/>
              <a:t>, etc.</a:t>
            </a:r>
          </a:p>
          <a:p>
            <a:pPr lvl="1"/>
            <a:endParaRPr lang="en-US" dirty="0" smtClean="0"/>
          </a:p>
          <a:p>
            <a:r>
              <a:rPr lang="en-US" dirty="0" smtClean="0"/>
              <a:t>Today</a:t>
            </a:r>
            <a:endParaRPr lang="en-US" dirty="0"/>
          </a:p>
          <a:p>
            <a:pPr lvl="1"/>
            <a:r>
              <a:rPr lang="en-US" dirty="0" smtClean="0"/>
              <a:t>More on execution configuration</a:t>
            </a:r>
          </a:p>
          <a:p>
            <a:pPr lvl="1"/>
            <a:r>
              <a:rPr lang="en-US" dirty="0" smtClean="0"/>
              <a:t>GPU “scheduling for execution” issues</a:t>
            </a:r>
            <a:endParaRPr lang="en-US" dirty="0"/>
          </a:p>
          <a:p>
            <a:pPr lvl="1"/>
            <a:endParaRPr lang="en-US" dirty="0"/>
          </a:p>
          <a:p>
            <a:r>
              <a:rPr lang="en-US" dirty="0"/>
              <a:t>Other tidbits:</a:t>
            </a:r>
          </a:p>
          <a:p>
            <a:pPr lvl="1"/>
            <a:r>
              <a:rPr lang="en-US" dirty="0"/>
              <a:t>Dan leaving </a:t>
            </a:r>
            <a:r>
              <a:rPr lang="en-US" dirty="0" smtClean="0"/>
              <a:t>town: today lecture short &amp; no lecture on Friday </a:t>
            </a:r>
            <a:endParaRPr lang="en-US" dirty="0"/>
          </a:p>
          <a:p>
            <a:pPr lvl="1"/>
            <a:r>
              <a:rPr lang="en-US" dirty="0"/>
              <a:t>Assignment due on </a:t>
            </a:r>
            <a:r>
              <a:rPr lang="en-US" dirty="0" err="1"/>
              <a:t>Th</a:t>
            </a:r>
            <a:r>
              <a:rPr lang="en-US" dirty="0"/>
              <a:t> at 9 pm</a:t>
            </a:r>
          </a:p>
          <a:p>
            <a:pPr lvl="1"/>
            <a:r>
              <a:rPr lang="en-US" dirty="0" smtClean="0"/>
              <a:t>Tonight on-line office hours: Lijing will be in charge</a:t>
            </a:r>
          </a:p>
          <a:p>
            <a:pPr lvl="1"/>
            <a:r>
              <a:rPr lang="en-US" dirty="0"/>
              <a:t>Anonymous feedback: </a:t>
            </a:r>
            <a:r>
              <a:rPr lang="en-US" dirty="0">
                <a:hlinkClick r:id="rId2"/>
              </a:rPr>
              <a:t>https://</a:t>
            </a:r>
            <a:r>
              <a:rPr lang="en-US" dirty="0" smtClean="0">
                <a:hlinkClick r:id="rId2"/>
              </a:rPr>
              <a:t>forms.gle/ZUCbyKX87mJvK61M7</a:t>
            </a:r>
            <a:r>
              <a:rPr lang="en-US" dirty="0"/>
              <a:t> </a:t>
            </a:r>
          </a:p>
        </p:txBody>
      </p:sp>
      <p:sp>
        <p:nvSpPr>
          <p:cNvPr id="3" name="Slide Number Placeholder 2"/>
          <p:cNvSpPr>
            <a:spLocks noGrp="1"/>
          </p:cNvSpPr>
          <p:nvPr>
            <p:ph type="sldNum" sz="quarter" idx="12"/>
          </p:nvPr>
        </p:nvSpPr>
        <p:spPr/>
        <p:txBody>
          <a:bodyPr/>
          <a:lstStyle/>
          <a:p>
            <a:fld id="{67D2203D-769A-4D5A-AE4C-EA73FDE6A130}" type="slidenum">
              <a:rPr lang="en-US" smtClean="0"/>
              <a:t>3</a:t>
            </a:fld>
            <a:endParaRPr lang="en-US"/>
          </a:p>
        </p:txBody>
      </p:sp>
      <p:grpSp>
        <p:nvGrpSpPr>
          <p:cNvPr id="11" name="Group 10"/>
          <p:cNvGrpSpPr>
            <a:grpSpLocks noChangeAspect="1"/>
          </p:cNvGrpSpPr>
          <p:nvPr/>
        </p:nvGrpSpPr>
        <p:grpSpPr>
          <a:xfrm>
            <a:off x="8135773" y="1708628"/>
            <a:ext cx="3030578" cy="3763632"/>
            <a:chOff x="5770246" y="1399540"/>
            <a:chExt cx="4745354" cy="5458460"/>
          </a:xfrm>
        </p:grpSpPr>
        <p:pic>
          <p:nvPicPr>
            <p:cNvPr id="12" name="Picture 11"/>
            <p:cNvPicPr/>
            <p:nvPr/>
          </p:nvPicPr>
          <p:blipFill>
            <a:blip r:embed="rId3" cstate="print">
              <a:extLst>
                <a:ext uri="{28A0092B-C50C-407E-A947-70E740481C1C}">
                  <a14:useLocalDpi xmlns:a14="http://schemas.microsoft.com/office/drawing/2010/main" val="0"/>
                </a:ext>
              </a:extLst>
            </a:blip>
            <a:stretch>
              <a:fillRect/>
            </a:stretch>
          </p:blipFill>
          <p:spPr>
            <a:xfrm>
              <a:off x="5770246" y="4048760"/>
              <a:ext cx="1316355" cy="1846580"/>
            </a:xfrm>
            <a:prstGeom prst="rect">
              <a:avLst/>
            </a:prstGeom>
          </p:spPr>
        </p:pic>
        <p:pic>
          <p:nvPicPr>
            <p:cNvPr id="13" name="Picture 12"/>
            <p:cNvPicPr/>
            <p:nvPr/>
          </p:nvPicPr>
          <p:blipFill>
            <a:blip r:embed="rId4" cstate="print">
              <a:extLst>
                <a:ext uri="{28A0092B-C50C-407E-A947-70E740481C1C}">
                  <a14:useLocalDpi xmlns:a14="http://schemas.microsoft.com/office/drawing/2010/main" val="0"/>
                </a:ext>
              </a:extLst>
            </a:blip>
            <a:stretch>
              <a:fillRect/>
            </a:stretch>
          </p:blipFill>
          <p:spPr>
            <a:xfrm>
              <a:off x="7178040" y="1399540"/>
              <a:ext cx="3337560" cy="5458460"/>
            </a:xfrm>
            <a:prstGeom prst="rect">
              <a:avLst/>
            </a:prstGeom>
          </p:spPr>
        </p:pic>
        <p:sp>
          <p:nvSpPr>
            <p:cNvPr id="14" name="Right Arrow 13"/>
            <p:cNvSpPr/>
            <p:nvPr/>
          </p:nvSpPr>
          <p:spPr>
            <a:xfrm flipH="1">
              <a:off x="7010400" y="4124961"/>
              <a:ext cx="417830" cy="147955"/>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Tree>
    <p:extLst>
      <p:ext uri="{BB962C8B-B14F-4D97-AF65-F5344CB8AC3E}">
        <p14:creationId xmlns:p14="http://schemas.microsoft.com/office/powerpoint/2010/main" val="6189229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09345" y="2123340"/>
            <a:ext cx="11272727" cy="3669361"/>
          </a:xfrm>
          <a:prstGeom prst="rect">
            <a:avLst/>
          </a:prstGeom>
          <a:noFill/>
          <a:ln/>
          <a:effectLst/>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3200" dirty="0"/>
                  <a:t>[short/important topic]: </a:t>
                </a:r>
                <a:r>
                  <a:rPr lang="en-US" sz="3200" dirty="0">
                    <a:solidFill>
                      <a:srgbClr val="FFFF00"/>
                    </a:solidFill>
                  </a:rPr>
                  <a:t>Thread </a:t>
                </a:r>
                <a:r>
                  <a:rPr lang="en-US" sz="3200" u="sng" dirty="0">
                    <a:solidFill>
                      <a:srgbClr val="FFFF00"/>
                    </a:solidFill>
                  </a:rPr>
                  <a:t>Index</a:t>
                </a:r>
                <a:r>
                  <a:rPr lang="en-US" sz="3200" dirty="0"/>
                  <a:t> vs. </a:t>
                </a:r>
                <a:r>
                  <a:rPr lang="en-US" sz="3200" dirty="0">
                    <a:solidFill>
                      <a:srgbClr val="FFC000"/>
                    </a:solidFill>
                  </a:rPr>
                  <a:t>Thread </a:t>
                </a:r>
                <a:r>
                  <a:rPr lang="en-US" sz="3200" u="sng" dirty="0">
                    <a:solidFill>
                      <a:srgbClr val="FFC000"/>
                    </a:solidFill>
                  </a:rPr>
                  <a:t>ID</a:t>
                </a:r>
                <a:r>
                  <a:rPr lang="en-US" sz="3200" dirty="0"/>
                  <a:t/>
                </a:r>
                <a:br>
                  <a:rPr lang="en-US" sz="3200" dirty="0"/>
                </a:br>
                <a:r>
                  <a:rPr lang="en-US" sz="1800" dirty="0"/>
                  <a:t>[critical in (</a:t>
                </a:r>
                <a14:m>
                  <m:oMath xmlns:m="http://schemas.openxmlformats.org/officeDocument/2006/math">
                    <m:r>
                      <a:rPr lang="en-US" sz="1800" i="1" dirty="0">
                        <a:latin typeface="Cambria Math" panose="02040503050406030204" pitchFamily="18" charset="0"/>
                      </a:rPr>
                      <m:t>𝑖</m:t>
                    </m:r>
                  </m:oMath>
                </a14:m>
                <a:r>
                  <a:rPr lang="en-US" sz="1800" dirty="0"/>
                  <a:t>) understanding how SIMD is supported in CUDA,  and (</a:t>
                </a:r>
                <a14:m>
                  <m:oMath xmlns:m="http://schemas.openxmlformats.org/officeDocument/2006/math">
                    <m:r>
                      <a:rPr lang="en-US" sz="1800" i="1" dirty="0">
                        <a:latin typeface="Cambria Math" panose="02040503050406030204" pitchFamily="18" charset="0"/>
                      </a:rPr>
                      <m:t>𝑖𝑖</m:t>
                    </m:r>
                  </m:oMath>
                </a14:m>
                <a:r>
                  <a:rPr lang="en-US" sz="1800" dirty="0"/>
                  <a:t>) understanding the concept of “warp”]</a:t>
                </a:r>
                <a:endParaRPr lang="en-US" sz="20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5"/>
                <a:stretch>
                  <a:fillRect l="-1250" t="-12593" b="-963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2607EFA3-406F-4E56-9DD2-4C036976C4CD}" type="slidenum">
              <a:rPr lang="en-US" altLang="en-US" smtClean="0"/>
              <a:pPr/>
              <a:t>30</a:t>
            </a:fld>
            <a:endParaRPr lang="en-US" altLang="en-US" dirty="0"/>
          </a:p>
        </p:txBody>
      </p:sp>
      <p:sp>
        <p:nvSpPr>
          <p:cNvPr id="9" name="Rectangle 8"/>
          <p:cNvSpPr/>
          <p:nvPr/>
        </p:nvSpPr>
        <p:spPr>
          <a:xfrm>
            <a:off x="8273609" y="4303059"/>
            <a:ext cx="2894785" cy="288500"/>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95194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p:txBody>
          <a:bodyPr/>
          <a:lstStyle/>
          <a:p>
            <a:r>
              <a:rPr lang="en-US" sz="3200" dirty="0"/>
              <a:t>Thread Execution Scheduling</a:t>
            </a:r>
          </a:p>
        </p:txBody>
      </p:sp>
      <p:sp>
        <p:nvSpPr>
          <p:cNvPr id="166915" name="Rectangle 3"/>
          <p:cNvSpPr>
            <a:spLocks noGrp="1" noChangeArrowheads="1"/>
          </p:cNvSpPr>
          <p:nvPr>
            <p:ph idx="1"/>
          </p:nvPr>
        </p:nvSpPr>
        <p:spPr/>
        <p:txBody>
          <a:bodyPr>
            <a:normAutofit/>
          </a:bodyPr>
          <a:lstStyle/>
          <a:p>
            <a:pPr marL="457200" indent="-457200"/>
            <a:endParaRPr lang="en-US" sz="2800" dirty="0"/>
          </a:p>
          <a:p>
            <a:pPr marL="457200" indent="-457200"/>
            <a:r>
              <a:rPr lang="en-US" sz="2800" dirty="0"/>
              <a:t>Starting point observation:</a:t>
            </a:r>
          </a:p>
          <a:p>
            <a:pPr marL="806450" lvl="1" indent="-457200"/>
            <a:r>
              <a:rPr lang="en-US" sz="2400" dirty="0"/>
              <a:t>You launch on the device many blocks, each containing many threads</a:t>
            </a:r>
          </a:p>
          <a:p>
            <a:pPr marL="806450" lvl="1" indent="-457200"/>
            <a:endParaRPr lang="en-US" sz="2400" dirty="0"/>
          </a:p>
          <a:p>
            <a:pPr marL="457200" indent="-457200"/>
            <a:endParaRPr lang="en-US" sz="2800" dirty="0"/>
          </a:p>
          <a:p>
            <a:pPr marL="457200" indent="-457200"/>
            <a:r>
              <a:rPr lang="en-US" sz="2800" dirty="0"/>
              <a:t>Questions in this segment:</a:t>
            </a:r>
          </a:p>
          <a:p>
            <a:pPr marL="806450" lvl="1" indent="-457200"/>
            <a:r>
              <a:rPr lang="en-US" sz="2400" dirty="0"/>
              <a:t>In which order are these blocks executed?</a:t>
            </a:r>
          </a:p>
          <a:p>
            <a:pPr marL="806450" lvl="1" indent="-457200"/>
            <a:r>
              <a:rPr lang="en-US" sz="2400" dirty="0"/>
              <a:t>How is this execution process managed?</a:t>
            </a:r>
          </a:p>
          <a:p>
            <a:pPr marL="806450" lvl="1" indent="-457200"/>
            <a:r>
              <a:rPr lang="en-US" sz="2400" dirty="0"/>
              <a:t>When/How are the threads in a block executed?</a:t>
            </a:r>
          </a:p>
          <a:p>
            <a:pPr marL="806450" lvl="1" indent="-457200"/>
            <a:r>
              <a:rPr lang="en-US" sz="2400" dirty="0"/>
              <a:t>Etc…</a:t>
            </a:r>
          </a:p>
        </p:txBody>
      </p:sp>
      <p:sp>
        <p:nvSpPr>
          <p:cNvPr id="3" name="Slide Number Placeholder 2"/>
          <p:cNvSpPr>
            <a:spLocks noGrp="1"/>
          </p:cNvSpPr>
          <p:nvPr>
            <p:ph type="sldNum" sz="quarter" idx="12"/>
          </p:nvPr>
        </p:nvSpPr>
        <p:spPr/>
        <p:txBody>
          <a:bodyPr/>
          <a:lstStyle/>
          <a:p>
            <a:fld id="{5D9186D4-8051-4F9A-BA48-7511C20FFC00}" type="slidenum">
              <a:rPr lang="en-US" altLang="en-US" smtClean="0">
                <a:solidFill>
                  <a:srgbClr val="000000"/>
                </a:solidFill>
              </a:rPr>
              <a:pPr/>
              <a:t>31</a:t>
            </a:fld>
            <a:endParaRPr lang="en-US" altLang="en-US">
              <a:solidFill>
                <a:srgbClr val="000000"/>
              </a:solidFill>
            </a:endParaRPr>
          </a:p>
        </p:txBody>
      </p:sp>
    </p:spTree>
    <p:extLst>
      <p:ext uri="{BB962C8B-B14F-4D97-AF65-F5344CB8AC3E}">
        <p14:creationId xmlns:p14="http://schemas.microsoft.com/office/powerpoint/2010/main" val="3220582185"/>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200" dirty="0"/>
              <a:t>High-level Perspective</a:t>
            </a:r>
          </a:p>
        </p:txBody>
      </p:sp>
      <p:sp>
        <p:nvSpPr>
          <p:cNvPr id="7" name="Content Placeholder 6"/>
          <p:cNvSpPr>
            <a:spLocks noGrp="1"/>
          </p:cNvSpPr>
          <p:nvPr>
            <p:ph idx="1"/>
          </p:nvPr>
        </p:nvSpPr>
        <p:spPr/>
        <p:txBody>
          <a:bodyPr/>
          <a:lstStyle/>
          <a:p>
            <a:endParaRPr lang="en-US" dirty="0"/>
          </a:p>
          <a:p>
            <a:r>
              <a:rPr lang="en-US" dirty="0"/>
              <a:t>There are two schedulers at work in GPU computing</a:t>
            </a:r>
          </a:p>
          <a:p>
            <a:pPr lvl="1"/>
            <a:endParaRPr lang="en-US" dirty="0"/>
          </a:p>
          <a:p>
            <a:pPr lvl="1"/>
            <a:endParaRPr lang="en-US" dirty="0"/>
          </a:p>
          <a:p>
            <a:pPr lvl="1"/>
            <a:endParaRPr lang="en-US" dirty="0"/>
          </a:p>
          <a:p>
            <a:pPr lvl="1"/>
            <a:r>
              <a:rPr lang="en-US" dirty="0"/>
              <a:t>A </a:t>
            </a:r>
            <a:r>
              <a:rPr lang="en-US" dirty="0">
                <a:solidFill>
                  <a:srgbClr val="00B050"/>
                </a:solidFill>
              </a:rPr>
              <a:t>device-level</a:t>
            </a:r>
            <a:r>
              <a:rPr lang="en-US" dirty="0"/>
              <a:t> scheduler: assigns blocks to SM that indicate at a given time “excess capacity” </a:t>
            </a:r>
          </a:p>
          <a:p>
            <a:pPr lvl="2"/>
            <a:r>
              <a:rPr lang="en-US" dirty="0"/>
              <a:t>This scheduler called by </a:t>
            </a:r>
            <a:r>
              <a:rPr lang="en-US"/>
              <a:t>NVIDIA the “GigaThread</a:t>
            </a:r>
            <a:r>
              <a:rPr lang="en-US" dirty="0"/>
              <a:t> engine”</a:t>
            </a:r>
          </a:p>
          <a:p>
            <a:pPr lvl="1"/>
            <a:endParaRPr lang="en-US" dirty="0"/>
          </a:p>
          <a:p>
            <a:pPr lvl="1"/>
            <a:endParaRPr lang="en-US" dirty="0"/>
          </a:p>
          <a:p>
            <a:pPr lvl="1"/>
            <a:endParaRPr lang="en-US" dirty="0"/>
          </a:p>
          <a:p>
            <a:pPr lvl="1"/>
            <a:r>
              <a:rPr lang="en-US" dirty="0"/>
              <a:t>An </a:t>
            </a:r>
            <a:r>
              <a:rPr lang="en-US" dirty="0">
                <a:solidFill>
                  <a:srgbClr val="0070C0"/>
                </a:solidFill>
              </a:rPr>
              <a:t>SM-level</a:t>
            </a:r>
            <a:r>
              <a:rPr lang="en-US" dirty="0"/>
              <a:t> scheduler: schedules the execution of the threads in a block onto the SM functional units </a:t>
            </a:r>
          </a:p>
          <a:p>
            <a:pPr lvl="2"/>
            <a:r>
              <a:rPr lang="en-US" dirty="0"/>
              <a:t>This is the more interesting scheduler</a:t>
            </a:r>
            <a:endParaRPr lang="en-US" sz="1500" dirty="0"/>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solidFill>
                  <a:srgbClr val="000000"/>
                </a:solidFill>
              </a:rPr>
              <a:pPr/>
              <a:t>32</a:t>
            </a:fld>
            <a:endParaRPr lang="en-US" altLang="en-US">
              <a:solidFill>
                <a:srgbClr val="000000"/>
              </a:solidFill>
            </a:endParaRPr>
          </a:p>
        </p:txBody>
      </p:sp>
    </p:spTree>
    <p:extLst>
      <p:ext uri="{BB962C8B-B14F-4D97-AF65-F5344CB8AC3E}">
        <p14:creationId xmlns:p14="http://schemas.microsoft.com/office/powerpoint/2010/main" val="36618215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dirty="0">
                <a:solidFill>
                  <a:srgbClr val="00B050"/>
                </a:solidFill>
              </a:rPr>
              <a:t>Device-Level</a:t>
            </a:r>
            <a:r>
              <a:rPr lang="en-US" dirty="0"/>
              <a:t> Scheduler</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solidFill>
                  <a:srgbClr val="000000"/>
                </a:solidFill>
              </a:rPr>
              <a:pPr/>
              <a:t>33</a:t>
            </a:fld>
            <a:endParaRPr lang="en-US" altLang="en-US">
              <a:solidFill>
                <a:srgbClr val="000000"/>
              </a:solidFill>
            </a:endParaRPr>
          </a:p>
        </p:txBody>
      </p:sp>
      <p:sp>
        <p:nvSpPr>
          <p:cNvPr id="181251" name="Rectangle 3"/>
          <p:cNvSpPr>
            <a:spLocks noGrp="1" noChangeArrowheads="1"/>
          </p:cNvSpPr>
          <p:nvPr>
            <p:ph type="body" idx="4294967295"/>
          </p:nvPr>
        </p:nvSpPr>
        <p:spPr>
          <a:xfrm>
            <a:off x="368300" y="996950"/>
            <a:ext cx="5537200" cy="5638800"/>
          </a:xfrm>
        </p:spPr>
        <p:txBody>
          <a:bodyPr>
            <a:normAutofit/>
          </a:bodyPr>
          <a:lstStyle/>
          <a:p>
            <a:pPr marL="457200" indent="-457200"/>
            <a:r>
              <a:rPr lang="en-US" sz="1800" dirty="0"/>
              <a:t>Grid is launched on the device</a:t>
            </a:r>
          </a:p>
          <a:p>
            <a:pPr marL="457200" indent="-457200"/>
            <a:endParaRPr lang="en-US" sz="1800" dirty="0"/>
          </a:p>
          <a:p>
            <a:pPr marL="457200" indent="-457200"/>
            <a:r>
              <a:rPr lang="en-US" sz="1800" dirty="0"/>
              <a:t>Thread Blocks are distributed to the SMs</a:t>
            </a:r>
          </a:p>
          <a:p>
            <a:pPr marL="806450" lvl="1" indent="-457200"/>
            <a:r>
              <a:rPr lang="en-US" sz="1400" dirty="0">
                <a:solidFill>
                  <a:srgbClr val="0070C0"/>
                </a:solidFill>
              </a:rPr>
              <a:t>Potentially more than one block per SM</a:t>
            </a:r>
          </a:p>
          <a:p>
            <a:pPr marL="806450" lvl="1" indent="-457200"/>
            <a:r>
              <a:rPr lang="en-US" sz="1400" dirty="0"/>
              <a:t>There is a limit on the number of blocks an SM can take. </a:t>
            </a:r>
          </a:p>
          <a:p>
            <a:pPr marL="457200" indent="-457200"/>
            <a:endParaRPr lang="en-US" sz="1800" dirty="0"/>
          </a:p>
          <a:p>
            <a:pPr marL="457200" indent="-457200"/>
            <a:r>
              <a:rPr lang="en-US" sz="1800" dirty="0"/>
              <a:t>As Thread Blocks complete kernel execution, resources are freed</a:t>
            </a:r>
          </a:p>
          <a:p>
            <a:pPr marL="349250" lvl="1" indent="0">
              <a:buNone/>
            </a:pPr>
            <a:r>
              <a:rPr lang="en-US" sz="1400" dirty="0"/>
              <a:t>Device-level scheduler can launch next block(s) in line</a:t>
            </a:r>
          </a:p>
          <a:p>
            <a:pPr marL="457200" indent="-457200"/>
            <a:endParaRPr lang="en-US" sz="1800" dirty="0"/>
          </a:p>
          <a:p>
            <a:pPr marL="457200" indent="-457200"/>
            <a:r>
              <a:rPr lang="en-US" sz="1800" dirty="0"/>
              <a:t>This is the first levels of scheduling:</a:t>
            </a:r>
          </a:p>
          <a:p>
            <a:pPr marL="349250" lvl="1" indent="0">
              <a:buNone/>
            </a:pPr>
            <a:r>
              <a:rPr lang="en-US" sz="1400" dirty="0"/>
              <a:t>For running [desirably] a large number of blocks (thousands) on a relatively small number of SMs (60/16/14/etc.)</a:t>
            </a:r>
          </a:p>
          <a:p>
            <a:pPr marL="457200" indent="-457200"/>
            <a:endParaRPr lang="en-US" sz="1800" dirty="0"/>
          </a:p>
          <a:p>
            <a:pPr marL="457200" indent="-457200"/>
            <a:r>
              <a:rPr lang="en-US" sz="1800" dirty="0"/>
              <a:t>Limits, for </a:t>
            </a:r>
            <a:r>
              <a:rPr lang="en-US" sz="1800" dirty="0">
                <a:solidFill>
                  <a:srgbClr val="FF0000"/>
                </a:solidFill>
              </a:rPr>
              <a:t>resident</a:t>
            </a:r>
            <a:r>
              <a:rPr lang="en-US" sz="1800" dirty="0"/>
              <a:t> blocks/SM:</a:t>
            </a:r>
          </a:p>
          <a:p>
            <a:pPr marL="806450" lvl="1" indent="-457200"/>
            <a:r>
              <a:rPr lang="en-US" sz="1400" dirty="0"/>
              <a:t>32 blocks on the Maxwell SM, Pascal SM, and Volta SM</a:t>
            </a:r>
          </a:p>
          <a:p>
            <a:pPr marL="806450" lvl="1" indent="-457200"/>
            <a:r>
              <a:rPr lang="en-US" sz="1400" dirty="0"/>
              <a:t>16 blocks can be resident on a Kepler SM</a:t>
            </a:r>
          </a:p>
          <a:p>
            <a:pPr marL="806450" lvl="1" indent="-457200"/>
            <a:r>
              <a:rPr lang="en-US" sz="1400" dirty="0"/>
              <a:t>8 blocks can be resident on a Fermi &amp; Tesla SM</a:t>
            </a:r>
          </a:p>
        </p:txBody>
      </p:sp>
      <p:grpSp>
        <p:nvGrpSpPr>
          <p:cNvPr id="181252" name="Group 4"/>
          <p:cNvGrpSpPr>
            <a:grpSpLocks/>
          </p:cNvGrpSpPr>
          <p:nvPr/>
        </p:nvGrpSpPr>
        <p:grpSpPr bwMode="auto">
          <a:xfrm>
            <a:off x="6400801" y="1219201"/>
            <a:ext cx="4056063" cy="5381625"/>
            <a:chOff x="3034" y="690"/>
            <a:chExt cx="2555" cy="3390"/>
          </a:xfrm>
        </p:grpSpPr>
        <p:sp>
          <p:nvSpPr>
            <p:cNvPr id="181253" name="AutoShape 5"/>
            <p:cNvSpPr>
              <a:spLocks noChangeAspect="1" noChangeArrowheads="1"/>
            </p:cNvSpPr>
            <p:nvPr/>
          </p:nvSpPr>
          <p:spPr bwMode="auto">
            <a:xfrm>
              <a:off x="3034" y="690"/>
              <a:ext cx="2555" cy="3390"/>
            </a:xfrm>
            <a:prstGeom prst="rect">
              <a:avLst/>
            </a:prstGeom>
            <a:noFill/>
            <a:ln w="9525">
              <a:noFill/>
              <a:miter lim="800000"/>
              <a:headEnd/>
              <a:tailEnd/>
            </a:ln>
          </p:spPr>
          <p:txBody>
            <a:bodyPr/>
            <a:lstStyle/>
            <a:p>
              <a:endParaRPr lang="en-US">
                <a:solidFill>
                  <a:srgbClr val="000000"/>
                </a:solidFill>
                <a:latin typeface="Times New Roman" pitchFamily="18" charset="0"/>
              </a:endParaRPr>
            </a:p>
          </p:txBody>
        </p:sp>
        <p:sp>
          <p:nvSpPr>
            <p:cNvPr id="181254" name="Text Box 6"/>
            <p:cNvSpPr txBox="1">
              <a:spLocks noChangeArrowheads="1"/>
            </p:cNvSpPr>
            <p:nvPr/>
          </p:nvSpPr>
          <p:spPr bwMode="auto">
            <a:xfrm>
              <a:off x="3037" y="693"/>
              <a:ext cx="671" cy="2864"/>
            </a:xfrm>
            <a:prstGeom prst="rect">
              <a:avLst/>
            </a:prstGeom>
            <a:solidFill>
              <a:srgbClr val="99CCFF"/>
            </a:solidFill>
            <a:ln w="9525">
              <a:solidFill>
                <a:srgbClr val="969696"/>
              </a:solidFill>
              <a:miter lim="800000"/>
              <a:headEnd/>
              <a:tailEnd/>
            </a:ln>
          </p:spPr>
          <p:txBody>
            <a:bodyPr/>
            <a:lstStyle/>
            <a:p>
              <a:r>
                <a:rPr lang="en-US" sz="1200" b="1">
                  <a:solidFill>
                    <a:srgbClr val="003300"/>
                  </a:solidFill>
                  <a:latin typeface="Arial" pitchFamily="34" charset="0"/>
                </a:rPr>
                <a:t>Host</a:t>
              </a:r>
              <a:endParaRPr lang="en-US">
                <a:solidFill>
                  <a:srgbClr val="003300"/>
                </a:solidFill>
                <a:latin typeface="Arial" pitchFamily="34" charset="0"/>
              </a:endParaRPr>
            </a:p>
          </p:txBody>
        </p:sp>
        <p:sp>
          <p:nvSpPr>
            <p:cNvPr id="181255" name="Text Box 7"/>
            <p:cNvSpPr txBox="1">
              <a:spLocks noChangeArrowheads="1"/>
            </p:cNvSpPr>
            <p:nvPr/>
          </p:nvSpPr>
          <p:spPr bwMode="auto">
            <a:xfrm>
              <a:off x="3199" y="1171"/>
              <a:ext cx="432" cy="336"/>
            </a:xfrm>
            <a:prstGeom prst="rect">
              <a:avLst/>
            </a:prstGeom>
            <a:solidFill>
              <a:srgbClr val="99FF66"/>
            </a:solidFill>
            <a:ln w="9525">
              <a:solidFill>
                <a:srgbClr val="969696"/>
              </a:solidFill>
              <a:miter lim="800000"/>
              <a:headEnd/>
              <a:tailEnd/>
            </a:ln>
          </p:spPr>
          <p:txBody>
            <a:bodyPr/>
            <a:lstStyle/>
            <a:p>
              <a:pPr algn="ctr"/>
              <a:r>
                <a:rPr lang="en-US" sz="1200" b="1">
                  <a:solidFill>
                    <a:srgbClr val="003300"/>
                  </a:solidFill>
                  <a:latin typeface="Arial" pitchFamily="34" charset="0"/>
                </a:rPr>
                <a:t>Kernel 1</a:t>
              </a:r>
              <a:endParaRPr lang="en-US">
                <a:solidFill>
                  <a:srgbClr val="003300"/>
                </a:solidFill>
                <a:latin typeface="Arial" pitchFamily="34" charset="0"/>
              </a:endParaRPr>
            </a:p>
          </p:txBody>
        </p:sp>
        <p:sp>
          <p:nvSpPr>
            <p:cNvPr id="181256" name="Text Box 8"/>
            <p:cNvSpPr txBox="1">
              <a:spLocks noChangeArrowheads="1"/>
            </p:cNvSpPr>
            <p:nvPr/>
          </p:nvSpPr>
          <p:spPr bwMode="auto">
            <a:xfrm>
              <a:off x="3185" y="2275"/>
              <a:ext cx="430" cy="334"/>
            </a:xfrm>
            <a:prstGeom prst="rect">
              <a:avLst/>
            </a:prstGeom>
            <a:solidFill>
              <a:srgbClr val="99FF66"/>
            </a:solidFill>
            <a:ln w="9525">
              <a:solidFill>
                <a:srgbClr val="969696"/>
              </a:solidFill>
              <a:miter lim="800000"/>
              <a:headEnd/>
              <a:tailEnd/>
            </a:ln>
          </p:spPr>
          <p:txBody>
            <a:bodyPr/>
            <a:lstStyle/>
            <a:p>
              <a:pPr algn="ctr"/>
              <a:r>
                <a:rPr lang="en-US" sz="1200" b="1">
                  <a:solidFill>
                    <a:srgbClr val="003300"/>
                  </a:solidFill>
                  <a:latin typeface="Arial" pitchFamily="34" charset="0"/>
                </a:rPr>
                <a:t>Kernel 2</a:t>
              </a:r>
              <a:endParaRPr lang="en-US">
                <a:solidFill>
                  <a:srgbClr val="003300"/>
                </a:solidFill>
                <a:latin typeface="Arial" pitchFamily="34" charset="0"/>
              </a:endParaRPr>
            </a:p>
          </p:txBody>
        </p:sp>
        <p:sp>
          <p:nvSpPr>
            <p:cNvPr id="181257" name="Line 9"/>
            <p:cNvSpPr>
              <a:spLocks noChangeShapeType="1"/>
            </p:cNvSpPr>
            <p:nvPr/>
          </p:nvSpPr>
          <p:spPr bwMode="auto">
            <a:xfrm>
              <a:off x="3118" y="1110"/>
              <a:ext cx="1" cy="1699"/>
            </a:xfrm>
            <a:prstGeom prst="line">
              <a:avLst/>
            </a:prstGeom>
            <a:noFill/>
            <a:ln w="12700">
              <a:solidFill>
                <a:schemeClr val="bg1"/>
              </a:solidFill>
              <a:round/>
              <a:headEnd/>
              <a:tailEnd type="triangle" w="med" len="lg"/>
            </a:ln>
          </p:spPr>
          <p:txBody>
            <a:bodyPr/>
            <a:lstStyle/>
            <a:p>
              <a:endParaRPr lang="en-US">
                <a:solidFill>
                  <a:srgbClr val="000000"/>
                </a:solidFill>
                <a:latin typeface="Times New Roman" pitchFamily="18" charset="0"/>
              </a:endParaRPr>
            </a:p>
          </p:txBody>
        </p:sp>
        <p:sp>
          <p:nvSpPr>
            <p:cNvPr id="181258" name="Text Box 10"/>
            <p:cNvSpPr txBox="1">
              <a:spLocks noChangeArrowheads="1"/>
            </p:cNvSpPr>
            <p:nvPr/>
          </p:nvSpPr>
          <p:spPr bwMode="auto">
            <a:xfrm>
              <a:off x="3827" y="698"/>
              <a:ext cx="1759" cy="2864"/>
            </a:xfrm>
            <a:prstGeom prst="rect">
              <a:avLst/>
            </a:prstGeom>
            <a:solidFill>
              <a:srgbClr val="99CCFF"/>
            </a:solidFill>
            <a:ln w="9525">
              <a:solidFill>
                <a:srgbClr val="969696"/>
              </a:solidFill>
              <a:miter lim="800000"/>
              <a:headEnd/>
              <a:tailEnd/>
            </a:ln>
          </p:spPr>
          <p:txBody>
            <a:bodyPr/>
            <a:lstStyle/>
            <a:p>
              <a:r>
                <a:rPr lang="en-US" sz="1200" b="1">
                  <a:solidFill>
                    <a:srgbClr val="003300"/>
                  </a:solidFill>
                  <a:latin typeface="Arial" pitchFamily="34" charset="0"/>
                </a:rPr>
                <a:t>Device</a:t>
              </a:r>
              <a:endParaRPr lang="en-US">
                <a:solidFill>
                  <a:srgbClr val="003300"/>
                </a:solidFill>
                <a:latin typeface="Arial" pitchFamily="34" charset="0"/>
              </a:endParaRPr>
            </a:p>
          </p:txBody>
        </p:sp>
        <p:grpSp>
          <p:nvGrpSpPr>
            <p:cNvPr id="181259" name="Group 11"/>
            <p:cNvGrpSpPr>
              <a:grpSpLocks/>
            </p:cNvGrpSpPr>
            <p:nvPr/>
          </p:nvGrpSpPr>
          <p:grpSpPr bwMode="auto">
            <a:xfrm>
              <a:off x="3927" y="957"/>
              <a:ext cx="1554" cy="1004"/>
              <a:chOff x="3820" y="4577"/>
              <a:chExt cx="4116" cy="2660"/>
            </a:xfrm>
          </p:grpSpPr>
          <p:sp>
            <p:nvSpPr>
              <p:cNvPr id="181260" name="Text Box 12"/>
              <p:cNvSpPr txBox="1">
                <a:spLocks noChangeArrowheads="1"/>
              </p:cNvSpPr>
              <p:nvPr/>
            </p:nvSpPr>
            <p:spPr bwMode="auto">
              <a:xfrm>
                <a:off x="3820" y="4577"/>
                <a:ext cx="4116" cy="2660"/>
              </a:xfrm>
              <a:prstGeom prst="rect">
                <a:avLst/>
              </a:prstGeom>
              <a:solidFill>
                <a:srgbClr val="99FF66"/>
              </a:solidFill>
              <a:ln w="9525">
                <a:solidFill>
                  <a:srgbClr val="969696"/>
                </a:solidFill>
                <a:miter lim="800000"/>
                <a:headEnd/>
                <a:tailEnd/>
              </a:ln>
            </p:spPr>
            <p:txBody>
              <a:bodyPr/>
              <a:lstStyle/>
              <a:p>
                <a:r>
                  <a:rPr lang="en-US" sz="1200" b="1">
                    <a:solidFill>
                      <a:srgbClr val="003300"/>
                    </a:solidFill>
                    <a:latin typeface="Arial" pitchFamily="34" charset="0"/>
                  </a:rPr>
                  <a:t>Grid 1</a:t>
                </a:r>
                <a:endParaRPr lang="en-US">
                  <a:solidFill>
                    <a:srgbClr val="003300"/>
                  </a:solidFill>
                  <a:latin typeface="Arial" pitchFamily="34" charset="0"/>
                </a:endParaRPr>
              </a:p>
            </p:txBody>
          </p:sp>
          <p:grpSp>
            <p:nvGrpSpPr>
              <p:cNvPr id="181261" name="Group 13"/>
              <p:cNvGrpSpPr>
                <a:grpSpLocks/>
              </p:cNvGrpSpPr>
              <p:nvPr/>
            </p:nvGrpSpPr>
            <p:grpSpPr bwMode="auto">
              <a:xfrm>
                <a:off x="3985" y="5169"/>
                <a:ext cx="3785" cy="864"/>
                <a:chOff x="3997" y="5169"/>
                <a:chExt cx="3785" cy="864"/>
              </a:xfrm>
            </p:grpSpPr>
            <p:sp>
              <p:nvSpPr>
                <p:cNvPr id="181262" name="Text Box 14"/>
                <p:cNvSpPr txBox="1">
                  <a:spLocks noChangeArrowheads="1"/>
                </p:cNvSpPr>
                <p:nvPr/>
              </p:nvSpPr>
              <p:spPr bwMode="auto">
                <a:xfrm>
                  <a:off x="3997" y="5169"/>
                  <a:ext cx="1181" cy="864"/>
                </a:xfrm>
                <a:prstGeom prst="rect">
                  <a:avLst/>
                </a:prstGeom>
                <a:solidFill>
                  <a:srgbClr val="FFCC00"/>
                </a:solidFill>
                <a:ln w="9525">
                  <a:solidFill>
                    <a:srgbClr val="969696"/>
                  </a:solidFill>
                  <a:miter lim="800000"/>
                  <a:headEnd/>
                  <a:tailEnd/>
                </a:ln>
              </p:spPr>
              <p:txBody>
                <a:bodyPr lIns="0" tIns="91440" rIns="0" bIns="0"/>
                <a:lstStyle/>
                <a:p>
                  <a:pPr algn="ctr"/>
                  <a:r>
                    <a:rPr lang="en-US" sz="1200" b="1">
                      <a:solidFill>
                        <a:srgbClr val="003300"/>
                      </a:solidFill>
                      <a:latin typeface="Arial" pitchFamily="34" charset="0"/>
                    </a:rPr>
                    <a:t>Block</a:t>
                  </a:r>
                </a:p>
                <a:p>
                  <a:pPr algn="ctr"/>
                  <a:r>
                    <a:rPr lang="en-US" sz="1200" b="1">
                      <a:solidFill>
                        <a:srgbClr val="003300"/>
                      </a:solidFill>
                      <a:latin typeface="Arial" pitchFamily="34" charset="0"/>
                    </a:rPr>
                    <a:t>(0, 0)</a:t>
                  </a:r>
                  <a:endParaRPr lang="en-US">
                    <a:solidFill>
                      <a:srgbClr val="003300"/>
                    </a:solidFill>
                    <a:latin typeface="Arial" pitchFamily="34" charset="0"/>
                  </a:endParaRPr>
                </a:p>
              </p:txBody>
            </p:sp>
            <p:sp>
              <p:nvSpPr>
                <p:cNvPr id="181263" name="Text Box 15"/>
                <p:cNvSpPr txBox="1">
                  <a:spLocks noChangeArrowheads="1"/>
                </p:cNvSpPr>
                <p:nvPr/>
              </p:nvSpPr>
              <p:spPr bwMode="auto">
                <a:xfrm>
                  <a:off x="5299" y="5169"/>
                  <a:ext cx="1181" cy="864"/>
                </a:xfrm>
                <a:prstGeom prst="rect">
                  <a:avLst/>
                </a:prstGeom>
                <a:solidFill>
                  <a:srgbClr val="FFCC00"/>
                </a:solidFill>
                <a:ln w="9525">
                  <a:solidFill>
                    <a:srgbClr val="969696"/>
                  </a:solidFill>
                  <a:miter lim="800000"/>
                  <a:headEnd/>
                  <a:tailEnd/>
                </a:ln>
              </p:spPr>
              <p:txBody>
                <a:bodyPr lIns="0" tIns="91440" rIns="0" bIns="0"/>
                <a:lstStyle/>
                <a:p>
                  <a:pPr algn="ctr"/>
                  <a:r>
                    <a:rPr lang="en-US" sz="1200" b="1">
                      <a:solidFill>
                        <a:srgbClr val="003300"/>
                      </a:solidFill>
                      <a:latin typeface="Arial" pitchFamily="34" charset="0"/>
                    </a:rPr>
                    <a:t>Block</a:t>
                  </a:r>
                </a:p>
                <a:p>
                  <a:pPr algn="ctr"/>
                  <a:r>
                    <a:rPr lang="en-US" sz="1200" b="1">
                      <a:solidFill>
                        <a:srgbClr val="003300"/>
                      </a:solidFill>
                      <a:latin typeface="Arial" pitchFamily="34" charset="0"/>
                    </a:rPr>
                    <a:t>(1, 0)</a:t>
                  </a:r>
                  <a:endParaRPr lang="en-US">
                    <a:solidFill>
                      <a:srgbClr val="003300"/>
                    </a:solidFill>
                    <a:latin typeface="Arial" pitchFamily="34" charset="0"/>
                  </a:endParaRPr>
                </a:p>
              </p:txBody>
            </p:sp>
            <p:sp>
              <p:nvSpPr>
                <p:cNvPr id="181264" name="Text Box 16"/>
                <p:cNvSpPr txBox="1">
                  <a:spLocks noChangeArrowheads="1"/>
                </p:cNvSpPr>
                <p:nvPr/>
              </p:nvSpPr>
              <p:spPr bwMode="auto">
                <a:xfrm>
                  <a:off x="6601" y="5169"/>
                  <a:ext cx="1181" cy="864"/>
                </a:xfrm>
                <a:prstGeom prst="rect">
                  <a:avLst/>
                </a:prstGeom>
                <a:solidFill>
                  <a:srgbClr val="FFCC00"/>
                </a:solidFill>
                <a:ln w="9525">
                  <a:solidFill>
                    <a:srgbClr val="969696"/>
                  </a:solidFill>
                  <a:miter lim="800000"/>
                  <a:headEnd/>
                  <a:tailEnd/>
                </a:ln>
              </p:spPr>
              <p:txBody>
                <a:bodyPr lIns="0" tIns="91440" rIns="0" bIns="0"/>
                <a:lstStyle/>
                <a:p>
                  <a:pPr algn="ctr"/>
                  <a:r>
                    <a:rPr lang="en-US" sz="1200" b="1">
                      <a:solidFill>
                        <a:srgbClr val="003300"/>
                      </a:solidFill>
                      <a:latin typeface="Arial" pitchFamily="34" charset="0"/>
                    </a:rPr>
                    <a:t>Block</a:t>
                  </a:r>
                </a:p>
                <a:p>
                  <a:pPr algn="ctr"/>
                  <a:r>
                    <a:rPr lang="en-US" sz="1200" b="1">
                      <a:solidFill>
                        <a:srgbClr val="003300"/>
                      </a:solidFill>
                      <a:latin typeface="Arial" pitchFamily="34" charset="0"/>
                    </a:rPr>
                    <a:t>(2, 0)</a:t>
                  </a:r>
                  <a:endParaRPr lang="en-US">
                    <a:solidFill>
                      <a:srgbClr val="003300"/>
                    </a:solidFill>
                    <a:latin typeface="Arial" pitchFamily="34" charset="0"/>
                  </a:endParaRPr>
                </a:p>
              </p:txBody>
            </p:sp>
          </p:grpSp>
          <p:grpSp>
            <p:nvGrpSpPr>
              <p:cNvPr id="181265" name="Group 17"/>
              <p:cNvGrpSpPr>
                <a:grpSpLocks/>
              </p:cNvGrpSpPr>
              <p:nvPr/>
            </p:nvGrpSpPr>
            <p:grpSpPr bwMode="auto">
              <a:xfrm>
                <a:off x="3985" y="6187"/>
                <a:ext cx="3785" cy="864"/>
                <a:chOff x="3997" y="5169"/>
                <a:chExt cx="3785" cy="864"/>
              </a:xfrm>
            </p:grpSpPr>
            <p:sp>
              <p:nvSpPr>
                <p:cNvPr id="181266" name="Text Box 18"/>
                <p:cNvSpPr txBox="1">
                  <a:spLocks noChangeArrowheads="1"/>
                </p:cNvSpPr>
                <p:nvPr/>
              </p:nvSpPr>
              <p:spPr bwMode="auto">
                <a:xfrm>
                  <a:off x="3997" y="5169"/>
                  <a:ext cx="1181" cy="864"/>
                </a:xfrm>
                <a:prstGeom prst="rect">
                  <a:avLst/>
                </a:prstGeom>
                <a:solidFill>
                  <a:srgbClr val="FFCC00"/>
                </a:solidFill>
                <a:ln w="9525">
                  <a:solidFill>
                    <a:srgbClr val="969696"/>
                  </a:solidFill>
                  <a:miter lim="800000"/>
                  <a:headEnd/>
                  <a:tailEnd/>
                </a:ln>
              </p:spPr>
              <p:txBody>
                <a:bodyPr lIns="0" tIns="91440" rIns="0" bIns="0"/>
                <a:lstStyle/>
                <a:p>
                  <a:pPr algn="ctr"/>
                  <a:r>
                    <a:rPr lang="en-US" sz="1200" b="1">
                      <a:solidFill>
                        <a:srgbClr val="003300"/>
                      </a:solidFill>
                      <a:latin typeface="Arial" pitchFamily="34" charset="0"/>
                    </a:rPr>
                    <a:t>Block</a:t>
                  </a:r>
                </a:p>
                <a:p>
                  <a:pPr algn="ctr"/>
                  <a:r>
                    <a:rPr lang="en-US" sz="1200" b="1">
                      <a:solidFill>
                        <a:srgbClr val="003300"/>
                      </a:solidFill>
                      <a:latin typeface="Arial" pitchFamily="34" charset="0"/>
                    </a:rPr>
                    <a:t>(0, 1)</a:t>
                  </a:r>
                  <a:endParaRPr lang="en-US">
                    <a:solidFill>
                      <a:srgbClr val="003300"/>
                    </a:solidFill>
                    <a:latin typeface="Arial" pitchFamily="34" charset="0"/>
                  </a:endParaRPr>
                </a:p>
              </p:txBody>
            </p:sp>
            <p:sp>
              <p:nvSpPr>
                <p:cNvPr id="181267" name="Text Box 19"/>
                <p:cNvSpPr txBox="1">
                  <a:spLocks noChangeArrowheads="1"/>
                </p:cNvSpPr>
                <p:nvPr/>
              </p:nvSpPr>
              <p:spPr bwMode="auto">
                <a:xfrm>
                  <a:off x="5299" y="5169"/>
                  <a:ext cx="1181" cy="864"/>
                </a:xfrm>
                <a:prstGeom prst="rect">
                  <a:avLst/>
                </a:prstGeom>
                <a:solidFill>
                  <a:srgbClr val="FFCC00"/>
                </a:solidFill>
                <a:ln w="9525">
                  <a:solidFill>
                    <a:srgbClr val="969696"/>
                  </a:solidFill>
                  <a:miter lim="800000"/>
                  <a:headEnd/>
                  <a:tailEnd/>
                </a:ln>
              </p:spPr>
              <p:txBody>
                <a:bodyPr lIns="0" tIns="91440" rIns="0" bIns="0"/>
                <a:lstStyle/>
                <a:p>
                  <a:pPr algn="ctr"/>
                  <a:r>
                    <a:rPr lang="en-US" sz="1200" b="1">
                      <a:solidFill>
                        <a:srgbClr val="003300"/>
                      </a:solidFill>
                      <a:latin typeface="Arial" pitchFamily="34" charset="0"/>
                    </a:rPr>
                    <a:t>Block</a:t>
                  </a:r>
                </a:p>
                <a:p>
                  <a:pPr algn="ctr"/>
                  <a:r>
                    <a:rPr lang="en-US" sz="1200" b="1">
                      <a:solidFill>
                        <a:srgbClr val="003300"/>
                      </a:solidFill>
                      <a:latin typeface="Arial" pitchFamily="34" charset="0"/>
                    </a:rPr>
                    <a:t>(1, 1)</a:t>
                  </a:r>
                  <a:endParaRPr lang="en-US">
                    <a:solidFill>
                      <a:srgbClr val="003300"/>
                    </a:solidFill>
                    <a:latin typeface="Arial" pitchFamily="34" charset="0"/>
                  </a:endParaRPr>
                </a:p>
              </p:txBody>
            </p:sp>
            <p:sp>
              <p:nvSpPr>
                <p:cNvPr id="181268" name="Text Box 20"/>
                <p:cNvSpPr txBox="1">
                  <a:spLocks noChangeArrowheads="1"/>
                </p:cNvSpPr>
                <p:nvPr/>
              </p:nvSpPr>
              <p:spPr bwMode="auto">
                <a:xfrm>
                  <a:off x="6601" y="5169"/>
                  <a:ext cx="1181" cy="864"/>
                </a:xfrm>
                <a:prstGeom prst="rect">
                  <a:avLst/>
                </a:prstGeom>
                <a:solidFill>
                  <a:srgbClr val="FFCC00"/>
                </a:solidFill>
                <a:ln w="9525">
                  <a:solidFill>
                    <a:srgbClr val="969696"/>
                  </a:solidFill>
                  <a:miter lim="800000"/>
                  <a:headEnd/>
                  <a:tailEnd/>
                </a:ln>
              </p:spPr>
              <p:txBody>
                <a:bodyPr lIns="0" tIns="91440" rIns="0" bIns="0"/>
                <a:lstStyle/>
                <a:p>
                  <a:pPr algn="ctr"/>
                  <a:r>
                    <a:rPr lang="en-US" sz="1200" b="1">
                      <a:solidFill>
                        <a:srgbClr val="003300"/>
                      </a:solidFill>
                      <a:latin typeface="Arial" pitchFamily="34" charset="0"/>
                    </a:rPr>
                    <a:t>Block</a:t>
                  </a:r>
                </a:p>
                <a:p>
                  <a:pPr algn="ctr"/>
                  <a:r>
                    <a:rPr lang="en-US" sz="1200" b="1">
                      <a:solidFill>
                        <a:srgbClr val="003300"/>
                      </a:solidFill>
                      <a:latin typeface="Arial" pitchFamily="34" charset="0"/>
                    </a:rPr>
                    <a:t>(2, 1)</a:t>
                  </a:r>
                  <a:endParaRPr lang="en-US">
                    <a:solidFill>
                      <a:srgbClr val="003300"/>
                    </a:solidFill>
                    <a:latin typeface="Arial" pitchFamily="34" charset="0"/>
                  </a:endParaRPr>
                </a:p>
              </p:txBody>
            </p:sp>
          </p:grpSp>
        </p:grpSp>
        <p:grpSp>
          <p:nvGrpSpPr>
            <p:cNvPr id="181269" name="Group 21"/>
            <p:cNvGrpSpPr>
              <a:grpSpLocks/>
            </p:cNvGrpSpPr>
            <p:nvPr/>
          </p:nvGrpSpPr>
          <p:grpSpPr bwMode="auto">
            <a:xfrm>
              <a:off x="4051" y="2056"/>
              <a:ext cx="1306" cy="1416"/>
              <a:chOff x="4730" y="7615"/>
              <a:chExt cx="3458" cy="3752"/>
            </a:xfrm>
          </p:grpSpPr>
          <p:sp>
            <p:nvSpPr>
              <p:cNvPr id="181270" name="Text Box 22"/>
              <p:cNvSpPr txBox="1">
                <a:spLocks noChangeArrowheads="1"/>
              </p:cNvSpPr>
              <p:nvPr/>
            </p:nvSpPr>
            <p:spPr bwMode="auto">
              <a:xfrm>
                <a:off x="4730" y="7615"/>
                <a:ext cx="3458" cy="3752"/>
              </a:xfrm>
              <a:prstGeom prst="rect">
                <a:avLst/>
              </a:prstGeom>
              <a:solidFill>
                <a:srgbClr val="99FF66"/>
              </a:solidFill>
              <a:ln w="9525">
                <a:solidFill>
                  <a:srgbClr val="969696"/>
                </a:solidFill>
                <a:miter lim="800000"/>
                <a:headEnd/>
                <a:tailEnd/>
              </a:ln>
            </p:spPr>
            <p:txBody>
              <a:bodyPr/>
              <a:lstStyle/>
              <a:p>
                <a:r>
                  <a:rPr lang="en-US" sz="1200" b="1">
                    <a:solidFill>
                      <a:srgbClr val="003300"/>
                    </a:solidFill>
                    <a:latin typeface="Arial" pitchFamily="34" charset="0"/>
                  </a:rPr>
                  <a:t>Grid 2</a:t>
                </a:r>
                <a:endParaRPr lang="en-US">
                  <a:solidFill>
                    <a:srgbClr val="003300"/>
                  </a:solidFill>
                  <a:latin typeface="Arial" pitchFamily="34" charset="0"/>
                </a:endParaRPr>
              </a:p>
            </p:txBody>
          </p:sp>
          <p:grpSp>
            <p:nvGrpSpPr>
              <p:cNvPr id="181271" name="Group 23"/>
              <p:cNvGrpSpPr>
                <a:grpSpLocks/>
              </p:cNvGrpSpPr>
              <p:nvPr/>
            </p:nvGrpSpPr>
            <p:grpSpPr bwMode="auto">
              <a:xfrm>
                <a:off x="4902" y="8203"/>
                <a:ext cx="3114" cy="892"/>
                <a:chOff x="4391" y="8441"/>
                <a:chExt cx="3114" cy="892"/>
              </a:xfrm>
            </p:grpSpPr>
            <p:sp>
              <p:nvSpPr>
                <p:cNvPr id="181272" name="Text Box 24"/>
                <p:cNvSpPr txBox="1">
                  <a:spLocks noChangeArrowheads="1"/>
                </p:cNvSpPr>
                <p:nvPr/>
              </p:nvSpPr>
              <p:spPr bwMode="auto">
                <a:xfrm>
                  <a:off x="4391" y="8441"/>
                  <a:ext cx="689" cy="892"/>
                </a:xfrm>
                <a:prstGeom prst="rect">
                  <a:avLst/>
                </a:prstGeom>
                <a:solidFill>
                  <a:srgbClr val="FFCC00"/>
                </a:solidFill>
                <a:ln w="9525">
                  <a:solidFill>
                    <a:srgbClr val="969696"/>
                  </a:solidFill>
                  <a:miter lim="800000"/>
                  <a:headEnd/>
                  <a:tailEnd/>
                </a:ln>
              </p:spPr>
              <p:txBody>
                <a:bodyPr lIns="0" tIns="91440" rIns="0" bIns="0"/>
                <a:lstStyle/>
                <a:p>
                  <a:endParaRPr lang="en-US">
                    <a:solidFill>
                      <a:srgbClr val="003300"/>
                    </a:solidFill>
                    <a:latin typeface="Arial" pitchFamily="34" charset="0"/>
                  </a:endParaRPr>
                </a:p>
              </p:txBody>
            </p:sp>
            <p:sp>
              <p:nvSpPr>
                <p:cNvPr id="181273" name="Text Box 25"/>
                <p:cNvSpPr txBox="1">
                  <a:spLocks noChangeArrowheads="1"/>
                </p:cNvSpPr>
                <p:nvPr/>
              </p:nvSpPr>
              <p:spPr bwMode="auto">
                <a:xfrm>
                  <a:off x="5199" y="8441"/>
                  <a:ext cx="689" cy="892"/>
                </a:xfrm>
                <a:prstGeom prst="rect">
                  <a:avLst/>
                </a:prstGeom>
                <a:solidFill>
                  <a:srgbClr val="FFCC00"/>
                </a:solidFill>
                <a:ln w="9525">
                  <a:solidFill>
                    <a:srgbClr val="969696"/>
                  </a:solidFill>
                  <a:miter lim="800000"/>
                  <a:headEnd/>
                  <a:tailEnd/>
                </a:ln>
              </p:spPr>
              <p:txBody>
                <a:bodyPr lIns="0" tIns="91440" rIns="0" bIns="0"/>
                <a:lstStyle/>
                <a:p>
                  <a:endParaRPr lang="en-US">
                    <a:solidFill>
                      <a:srgbClr val="003300"/>
                    </a:solidFill>
                    <a:latin typeface="Arial" pitchFamily="34" charset="0"/>
                  </a:endParaRPr>
                </a:p>
              </p:txBody>
            </p:sp>
            <p:sp>
              <p:nvSpPr>
                <p:cNvPr id="181274" name="Text Box 26"/>
                <p:cNvSpPr txBox="1">
                  <a:spLocks noChangeArrowheads="1"/>
                </p:cNvSpPr>
                <p:nvPr/>
              </p:nvSpPr>
              <p:spPr bwMode="auto">
                <a:xfrm>
                  <a:off x="6007" y="8441"/>
                  <a:ext cx="689" cy="892"/>
                </a:xfrm>
                <a:prstGeom prst="rect">
                  <a:avLst/>
                </a:prstGeom>
                <a:solidFill>
                  <a:srgbClr val="FFCC00"/>
                </a:solidFill>
                <a:ln w="9525">
                  <a:solidFill>
                    <a:srgbClr val="969696"/>
                  </a:solidFill>
                  <a:miter lim="800000"/>
                  <a:headEnd/>
                  <a:tailEnd/>
                </a:ln>
              </p:spPr>
              <p:txBody>
                <a:bodyPr lIns="0" tIns="91440" rIns="0" bIns="0"/>
                <a:lstStyle/>
                <a:p>
                  <a:endParaRPr lang="en-US">
                    <a:solidFill>
                      <a:srgbClr val="003300"/>
                    </a:solidFill>
                    <a:latin typeface="Arial" pitchFamily="34" charset="0"/>
                  </a:endParaRPr>
                </a:p>
              </p:txBody>
            </p:sp>
            <p:sp>
              <p:nvSpPr>
                <p:cNvPr id="181275" name="Text Box 27"/>
                <p:cNvSpPr txBox="1">
                  <a:spLocks noChangeArrowheads="1"/>
                </p:cNvSpPr>
                <p:nvPr/>
              </p:nvSpPr>
              <p:spPr bwMode="auto">
                <a:xfrm>
                  <a:off x="6816" y="8441"/>
                  <a:ext cx="689" cy="892"/>
                </a:xfrm>
                <a:prstGeom prst="rect">
                  <a:avLst/>
                </a:prstGeom>
                <a:solidFill>
                  <a:srgbClr val="FFCC00"/>
                </a:solidFill>
                <a:ln w="9525">
                  <a:solidFill>
                    <a:srgbClr val="969696"/>
                  </a:solidFill>
                  <a:miter lim="800000"/>
                  <a:headEnd/>
                  <a:tailEnd/>
                </a:ln>
              </p:spPr>
              <p:txBody>
                <a:bodyPr lIns="0" tIns="91440" rIns="0" bIns="0"/>
                <a:lstStyle/>
                <a:p>
                  <a:endParaRPr lang="en-US">
                    <a:solidFill>
                      <a:srgbClr val="003300"/>
                    </a:solidFill>
                    <a:latin typeface="Arial" pitchFamily="34" charset="0"/>
                  </a:endParaRPr>
                </a:p>
              </p:txBody>
            </p:sp>
          </p:grpSp>
          <p:grpSp>
            <p:nvGrpSpPr>
              <p:cNvPr id="181276" name="Group 28"/>
              <p:cNvGrpSpPr>
                <a:grpSpLocks/>
              </p:cNvGrpSpPr>
              <p:nvPr/>
            </p:nvGrpSpPr>
            <p:grpSpPr bwMode="auto">
              <a:xfrm>
                <a:off x="4902" y="9253"/>
                <a:ext cx="3114" cy="892"/>
                <a:chOff x="4391" y="8441"/>
                <a:chExt cx="3114" cy="892"/>
              </a:xfrm>
            </p:grpSpPr>
            <p:sp>
              <p:nvSpPr>
                <p:cNvPr id="181277" name="Text Box 29"/>
                <p:cNvSpPr txBox="1">
                  <a:spLocks noChangeArrowheads="1"/>
                </p:cNvSpPr>
                <p:nvPr/>
              </p:nvSpPr>
              <p:spPr bwMode="auto">
                <a:xfrm>
                  <a:off x="4391" y="8441"/>
                  <a:ext cx="689" cy="892"/>
                </a:xfrm>
                <a:prstGeom prst="rect">
                  <a:avLst/>
                </a:prstGeom>
                <a:solidFill>
                  <a:srgbClr val="FFCC00"/>
                </a:solidFill>
                <a:ln w="9525">
                  <a:solidFill>
                    <a:srgbClr val="969696"/>
                  </a:solidFill>
                  <a:miter lim="800000"/>
                  <a:headEnd/>
                  <a:tailEnd/>
                </a:ln>
              </p:spPr>
              <p:txBody>
                <a:bodyPr lIns="0" tIns="91440" rIns="0" bIns="0"/>
                <a:lstStyle/>
                <a:p>
                  <a:endParaRPr lang="en-US">
                    <a:solidFill>
                      <a:srgbClr val="003300"/>
                    </a:solidFill>
                    <a:latin typeface="Arial" pitchFamily="34" charset="0"/>
                  </a:endParaRPr>
                </a:p>
              </p:txBody>
            </p:sp>
            <p:sp>
              <p:nvSpPr>
                <p:cNvPr id="181278" name="Text Box 30"/>
                <p:cNvSpPr txBox="1">
                  <a:spLocks noChangeArrowheads="1"/>
                </p:cNvSpPr>
                <p:nvPr/>
              </p:nvSpPr>
              <p:spPr bwMode="auto">
                <a:xfrm>
                  <a:off x="5199" y="8441"/>
                  <a:ext cx="689" cy="892"/>
                </a:xfrm>
                <a:prstGeom prst="rect">
                  <a:avLst/>
                </a:prstGeom>
                <a:solidFill>
                  <a:srgbClr val="FFCC00"/>
                </a:solidFill>
                <a:ln w="9525">
                  <a:solidFill>
                    <a:srgbClr val="969696"/>
                  </a:solidFill>
                  <a:miter lim="800000"/>
                  <a:headEnd/>
                  <a:tailEnd/>
                </a:ln>
              </p:spPr>
              <p:txBody>
                <a:bodyPr lIns="0" tIns="91440" rIns="0" bIns="0"/>
                <a:lstStyle/>
                <a:p>
                  <a:endParaRPr lang="en-US">
                    <a:solidFill>
                      <a:srgbClr val="003300"/>
                    </a:solidFill>
                    <a:latin typeface="Arial" pitchFamily="34" charset="0"/>
                  </a:endParaRPr>
                </a:p>
              </p:txBody>
            </p:sp>
            <p:sp>
              <p:nvSpPr>
                <p:cNvPr id="181279" name="Text Box 31"/>
                <p:cNvSpPr txBox="1">
                  <a:spLocks noChangeArrowheads="1"/>
                </p:cNvSpPr>
                <p:nvPr/>
              </p:nvSpPr>
              <p:spPr bwMode="auto">
                <a:xfrm>
                  <a:off x="6007" y="8441"/>
                  <a:ext cx="689" cy="892"/>
                </a:xfrm>
                <a:prstGeom prst="rect">
                  <a:avLst/>
                </a:prstGeom>
                <a:solidFill>
                  <a:srgbClr val="FFCC00"/>
                </a:solidFill>
                <a:ln w="9525">
                  <a:solidFill>
                    <a:srgbClr val="969696"/>
                  </a:solidFill>
                  <a:miter lim="800000"/>
                  <a:headEnd/>
                  <a:tailEnd/>
                </a:ln>
              </p:spPr>
              <p:txBody>
                <a:bodyPr lIns="0" tIns="91440" rIns="0" bIns="0"/>
                <a:lstStyle/>
                <a:p>
                  <a:endParaRPr lang="en-US">
                    <a:solidFill>
                      <a:srgbClr val="003300"/>
                    </a:solidFill>
                    <a:latin typeface="Arial" pitchFamily="34" charset="0"/>
                  </a:endParaRPr>
                </a:p>
              </p:txBody>
            </p:sp>
            <p:sp>
              <p:nvSpPr>
                <p:cNvPr id="181280" name="Text Box 32"/>
                <p:cNvSpPr txBox="1">
                  <a:spLocks noChangeArrowheads="1"/>
                </p:cNvSpPr>
                <p:nvPr/>
              </p:nvSpPr>
              <p:spPr bwMode="auto">
                <a:xfrm>
                  <a:off x="6816" y="8441"/>
                  <a:ext cx="689" cy="892"/>
                </a:xfrm>
                <a:prstGeom prst="rect">
                  <a:avLst/>
                </a:prstGeom>
                <a:solidFill>
                  <a:srgbClr val="FFCC00"/>
                </a:solidFill>
                <a:ln w="9525">
                  <a:solidFill>
                    <a:srgbClr val="969696"/>
                  </a:solidFill>
                  <a:miter lim="800000"/>
                  <a:headEnd/>
                  <a:tailEnd/>
                </a:ln>
              </p:spPr>
              <p:txBody>
                <a:bodyPr lIns="0" tIns="91440" rIns="0" bIns="0"/>
                <a:lstStyle/>
                <a:p>
                  <a:endParaRPr lang="en-US">
                    <a:solidFill>
                      <a:srgbClr val="003300"/>
                    </a:solidFill>
                    <a:latin typeface="Arial" pitchFamily="34" charset="0"/>
                  </a:endParaRPr>
                </a:p>
              </p:txBody>
            </p:sp>
          </p:grpSp>
          <p:grpSp>
            <p:nvGrpSpPr>
              <p:cNvPr id="181281" name="Group 33"/>
              <p:cNvGrpSpPr>
                <a:grpSpLocks/>
              </p:cNvGrpSpPr>
              <p:nvPr/>
            </p:nvGrpSpPr>
            <p:grpSpPr bwMode="auto">
              <a:xfrm>
                <a:off x="4902" y="10303"/>
                <a:ext cx="3114" cy="892"/>
                <a:chOff x="4391" y="8441"/>
                <a:chExt cx="3114" cy="892"/>
              </a:xfrm>
            </p:grpSpPr>
            <p:sp>
              <p:nvSpPr>
                <p:cNvPr id="181282" name="Text Box 34"/>
                <p:cNvSpPr txBox="1">
                  <a:spLocks noChangeArrowheads="1"/>
                </p:cNvSpPr>
                <p:nvPr/>
              </p:nvSpPr>
              <p:spPr bwMode="auto">
                <a:xfrm>
                  <a:off x="4391" y="8441"/>
                  <a:ext cx="689" cy="892"/>
                </a:xfrm>
                <a:prstGeom prst="rect">
                  <a:avLst/>
                </a:prstGeom>
                <a:solidFill>
                  <a:srgbClr val="FFCC00"/>
                </a:solidFill>
                <a:ln w="9525">
                  <a:solidFill>
                    <a:srgbClr val="969696"/>
                  </a:solidFill>
                  <a:miter lim="800000"/>
                  <a:headEnd/>
                  <a:tailEnd/>
                </a:ln>
              </p:spPr>
              <p:txBody>
                <a:bodyPr lIns="0" tIns="91440" rIns="0" bIns="0"/>
                <a:lstStyle/>
                <a:p>
                  <a:endParaRPr lang="en-US">
                    <a:solidFill>
                      <a:srgbClr val="003300"/>
                    </a:solidFill>
                    <a:latin typeface="Arial" pitchFamily="34" charset="0"/>
                  </a:endParaRPr>
                </a:p>
              </p:txBody>
            </p:sp>
            <p:sp>
              <p:nvSpPr>
                <p:cNvPr id="181283" name="Text Box 35"/>
                <p:cNvSpPr txBox="1">
                  <a:spLocks noChangeArrowheads="1"/>
                </p:cNvSpPr>
                <p:nvPr/>
              </p:nvSpPr>
              <p:spPr bwMode="auto">
                <a:xfrm>
                  <a:off x="5199" y="8441"/>
                  <a:ext cx="689" cy="892"/>
                </a:xfrm>
                <a:prstGeom prst="rect">
                  <a:avLst/>
                </a:prstGeom>
                <a:solidFill>
                  <a:srgbClr val="FFCC00"/>
                </a:solidFill>
                <a:ln w="9525">
                  <a:solidFill>
                    <a:srgbClr val="969696"/>
                  </a:solidFill>
                  <a:miter lim="800000"/>
                  <a:headEnd/>
                  <a:tailEnd/>
                </a:ln>
              </p:spPr>
              <p:txBody>
                <a:bodyPr lIns="0" tIns="91440" rIns="0" bIns="0"/>
                <a:lstStyle/>
                <a:p>
                  <a:endParaRPr lang="en-US">
                    <a:solidFill>
                      <a:srgbClr val="003300"/>
                    </a:solidFill>
                    <a:latin typeface="Arial" pitchFamily="34" charset="0"/>
                  </a:endParaRPr>
                </a:p>
              </p:txBody>
            </p:sp>
            <p:sp>
              <p:nvSpPr>
                <p:cNvPr id="181284" name="Text Box 36"/>
                <p:cNvSpPr txBox="1">
                  <a:spLocks noChangeArrowheads="1"/>
                </p:cNvSpPr>
                <p:nvPr/>
              </p:nvSpPr>
              <p:spPr bwMode="auto">
                <a:xfrm>
                  <a:off x="6007" y="8441"/>
                  <a:ext cx="689" cy="892"/>
                </a:xfrm>
                <a:prstGeom prst="rect">
                  <a:avLst/>
                </a:prstGeom>
                <a:solidFill>
                  <a:srgbClr val="FFCC00"/>
                </a:solidFill>
                <a:ln w="9525">
                  <a:solidFill>
                    <a:srgbClr val="969696"/>
                  </a:solidFill>
                  <a:miter lim="800000"/>
                  <a:headEnd/>
                  <a:tailEnd/>
                </a:ln>
              </p:spPr>
              <p:txBody>
                <a:bodyPr lIns="0" tIns="91440" rIns="0" bIns="0"/>
                <a:lstStyle/>
                <a:p>
                  <a:endParaRPr lang="en-US">
                    <a:solidFill>
                      <a:srgbClr val="003300"/>
                    </a:solidFill>
                    <a:latin typeface="Arial" pitchFamily="34" charset="0"/>
                  </a:endParaRPr>
                </a:p>
              </p:txBody>
            </p:sp>
            <p:sp>
              <p:nvSpPr>
                <p:cNvPr id="181285" name="Text Box 37"/>
                <p:cNvSpPr txBox="1">
                  <a:spLocks noChangeArrowheads="1"/>
                </p:cNvSpPr>
                <p:nvPr/>
              </p:nvSpPr>
              <p:spPr bwMode="auto">
                <a:xfrm>
                  <a:off x="6816" y="8441"/>
                  <a:ext cx="689" cy="892"/>
                </a:xfrm>
                <a:prstGeom prst="rect">
                  <a:avLst/>
                </a:prstGeom>
                <a:solidFill>
                  <a:srgbClr val="FFCC00"/>
                </a:solidFill>
                <a:ln w="9525">
                  <a:solidFill>
                    <a:srgbClr val="969696"/>
                  </a:solidFill>
                  <a:miter lim="800000"/>
                  <a:headEnd/>
                  <a:tailEnd/>
                </a:ln>
              </p:spPr>
              <p:txBody>
                <a:bodyPr lIns="0" tIns="91440" rIns="0" bIns="0"/>
                <a:lstStyle/>
                <a:p>
                  <a:endParaRPr lang="en-US">
                    <a:solidFill>
                      <a:srgbClr val="003300"/>
                    </a:solidFill>
                    <a:latin typeface="Arial" pitchFamily="34" charset="0"/>
                  </a:endParaRPr>
                </a:p>
              </p:txBody>
            </p:sp>
          </p:grpSp>
        </p:grpSp>
        <p:grpSp>
          <p:nvGrpSpPr>
            <p:cNvPr id="181286" name="Group 38"/>
            <p:cNvGrpSpPr>
              <a:grpSpLocks/>
            </p:cNvGrpSpPr>
            <p:nvPr/>
          </p:nvGrpSpPr>
          <p:grpSpPr bwMode="auto">
            <a:xfrm>
              <a:off x="3414" y="2782"/>
              <a:ext cx="1765" cy="1295"/>
              <a:chOff x="1972" y="8931"/>
              <a:chExt cx="4676" cy="3430"/>
            </a:xfrm>
          </p:grpSpPr>
          <p:sp>
            <p:nvSpPr>
              <p:cNvPr id="181287" name="Text Box 39"/>
              <p:cNvSpPr txBox="1">
                <a:spLocks noChangeArrowheads="1"/>
              </p:cNvSpPr>
              <p:nvPr/>
            </p:nvSpPr>
            <p:spPr bwMode="auto">
              <a:xfrm>
                <a:off x="1972" y="8931"/>
                <a:ext cx="4676" cy="3430"/>
              </a:xfrm>
              <a:prstGeom prst="rect">
                <a:avLst/>
              </a:prstGeom>
              <a:solidFill>
                <a:srgbClr val="FFCC00"/>
              </a:solidFill>
              <a:ln w="9525">
                <a:solidFill>
                  <a:srgbClr val="969696"/>
                </a:solidFill>
                <a:miter lim="800000"/>
                <a:headEnd/>
                <a:tailEnd/>
              </a:ln>
            </p:spPr>
            <p:txBody>
              <a:bodyPr/>
              <a:lstStyle/>
              <a:p>
                <a:r>
                  <a:rPr lang="en-US" sz="1200" b="1">
                    <a:solidFill>
                      <a:srgbClr val="003300"/>
                    </a:solidFill>
                    <a:latin typeface="Arial" pitchFamily="34" charset="0"/>
                  </a:rPr>
                  <a:t>Block (1, 1)</a:t>
                </a:r>
                <a:endParaRPr lang="en-US">
                  <a:solidFill>
                    <a:srgbClr val="003300"/>
                  </a:solidFill>
                  <a:latin typeface="Arial" pitchFamily="34" charset="0"/>
                </a:endParaRPr>
              </a:p>
            </p:txBody>
          </p:sp>
          <p:grpSp>
            <p:nvGrpSpPr>
              <p:cNvPr id="181288" name="Group 40"/>
              <p:cNvGrpSpPr>
                <a:grpSpLocks/>
              </p:cNvGrpSpPr>
              <p:nvPr/>
            </p:nvGrpSpPr>
            <p:grpSpPr bwMode="auto">
              <a:xfrm>
                <a:off x="2147" y="9559"/>
                <a:ext cx="4325" cy="2592"/>
                <a:chOff x="2630" y="11267"/>
                <a:chExt cx="4325" cy="2592"/>
              </a:xfrm>
            </p:grpSpPr>
            <p:grpSp>
              <p:nvGrpSpPr>
                <p:cNvPr id="181289" name="Group 41"/>
                <p:cNvGrpSpPr>
                  <a:grpSpLocks/>
                </p:cNvGrpSpPr>
                <p:nvPr/>
              </p:nvGrpSpPr>
              <p:grpSpPr bwMode="auto">
                <a:xfrm>
                  <a:off x="2630" y="11267"/>
                  <a:ext cx="4325" cy="2592"/>
                  <a:chOff x="2160" y="10769"/>
                  <a:chExt cx="4325" cy="2592"/>
                </a:xfrm>
              </p:grpSpPr>
              <p:sp>
                <p:nvSpPr>
                  <p:cNvPr id="181290" name="Rectangle 42"/>
                  <p:cNvSpPr>
                    <a:spLocks noChangeArrowheads="1"/>
                  </p:cNvSpPr>
                  <p:nvPr/>
                </p:nvSpPr>
                <p:spPr bwMode="auto">
                  <a:xfrm>
                    <a:off x="2160" y="10769"/>
                    <a:ext cx="4320" cy="2592"/>
                  </a:xfrm>
                  <a:prstGeom prst="rect">
                    <a:avLst/>
                  </a:prstGeom>
                  <a:solidFill>
                    <a:srgbClr val="FF6600"/>
                  </a:solidFill>
                  <a:ln w="12700">
                    <a:solidFill>
                      <a:srgbClr val="000000"/>
                    </a:solidFill>
                    <a:miter lim="800000"/>
                    <a:headEnd/>
                    <a:tailEnd/>
                  </a:ln>
                </p:spPr>
                <p:txBody>
                  <a:bodyPr/>
                  <a:lstStyle/>
                  <a:p>
                    <a:endParaRPr lang="en-US">
                      <a:solidFill>
                        <a:srgbClr val="000000"/>
                      </a:solidFill>
                      <a:latin typeface="Times New Roman" pitchFamily="18" charset="0"/>
                    </a:endParaRPr>
                  </a:p>
                </p:txBody>
              </p:sp>
              <p:sp>
                <p:nvSpPr>
                  <p:cNvPr id="181291" name="Line 43"/>
                  <p:cNvSpPr>
                    <a:spLocks noChangeShapeType="1"/>
                  </p:cNvSpPr>
                  <p:nvPr/>
                </p:nvSpPr>
                <p:spPr bwMode="auto">
                  <a:xfrm flipV="1">
                    <a:off x="2160" y="11631"/>
                    <a:ext cx="4325" cy="2"/>
                  </a:xfrm>
                  <a:prstGeom prst="line">
                    <a:avLst/>
                  </a:prstGeom>
                  <a:noFill/>
                  <a:ln w="12700">
                    <a:solidFill>
                      <a:srgbClr val="000000"/>
                    </a:solidFill>
                    <a:round/>
                    <a:headEnd/>
                    <a:tailEnd/>
                  </a:ln>
                  <a:effectLst/>
                </p:spPr>
                <p:txBody>
                  <a:bodyPr/>
                  <a:lstStyle/>
                  <a:p>
                    <a:endParaRPr lang="en-US">
                      <a:solidFill>
                        <a:srgbClr val="000000"/>
                      </a:solidFill>
                      <a:latin typeface="Times New Roman" pitchFamily="18" charset="0"/>
                    </a:endParaRPr>
                  </a:p>
                </p:txBody>
              </p:sp>
              <p:sp>
                <p:nvSpPr>
                  <p:cNvPr id="181292" name="Line 44"/>
                  <p:cNvSpPr>
                    <a:spLocks noChangeShapeType="1"/>
                  </p:cNvSpPr>
                  <p:nvPr/>
                </p:nvSpPr>
                <p:spPr bwMode="auto">
                  <a:xfrm>
                    <a:off x="2161" y="12497"/>
                    <a:ext cx="4324" cy="4"/>
                  </a:xfrm>
                  <a:prstGeom prst="line">
                    <a:avLst/>
                  </a:prstGeom>
                  <a:noFill/>
                  <a:ln w="12700">
                    <a:solidFill>
                      <a:srgbClr val="000000"/>
                    </a:solidFill>
                    <a:round/>
                    <a:headEnd/>
                    <a:tailEnd/>
                  </a:ln>
                  <a:effectLst/>
                </p:spPr>
                <p:txBody>
                  <a:bodyPr/>
                  <a:lstStyle/>
                  <a:p>
                    <a:endParaRPr lang="en-US">
                      <a:solidFill>
                        <a:srgbClr val="000000"/>
                      </a:solidFill>
                      <a:latin typeface="Times New Roman" pitchFamily="18" charset="0"/>
                    </a:endParaRPr>
                  </a:p>
                </p:txBody>
              </p:sp>
              <p:sp>
                <p:nvSpPr>
                  <p:cNvPr id="181293" name="Line 45"/>
                  <p:cNvSpPr>
                    <a:spLocks noChangeShapeType="1"/>
                  </p:cNvSpPr>
                  <p:nvPr/>
                </p:nvSpPr>
                <p:spPr bwMode="auto">
                  <a:xfrm>
                    <a:off x="3024" y="10769"/>
                    <a:ext cx="1" cy="2592"/>
                  </a:xfrm>
                  <a:prstGeom prst="line">
                    <a:avLst/>
                  </a:prstGeom>
                  <a:noFill/>
                  <a:ln w="12700">
                    <a:solidFill>
                      <a:srgbClr val="000000"/>
                    </a:solidFill>
                    <a:round/>
                    <a:headEnd/>
                    <a:tailEnd/>
                  </a:ln>
                  <a:effectLst/>
                </p:spPr>
                <p:txBody>
                  <a:bodyPr/>
                  <a:lstStyle/>
                  <a:p>
                    <a:endParaRPr lang="en-US">
                      <a:solidFill>
                        <a:srgbClr val="000000"/>
                      </a:solidFill>
                      <a:latin typeface="Times New Roman" pitchFamily="18" charset="0"/>
                    </a:endParaRPr>
                  </a:p>
                </p:txBody>
              </p:sp>
              <p:sp>
                <p:nvSpPr>
                  <p:cNvPr id="181294" name="Line 46"/>
                  <p:cNvSpPr>
                    <a:spLocks noChangeShapeType="1"/>
                  </p:cNvSpPr>
                  <p:nvPr/>
                </p:nvSpPr>
                <p:spPr bwMode="auto">
                  <a:xfrm>
                    <a:off x="3888" y="10769"/>
                    <a:ext cx="1" cy="2592"/>
                  </a:xfrm>
                  <a:prstGeom prst="line">
                    <a:avLst/>
                  </a:prstGeom>
                  <a:noFill/>
                  <a:ln w="12700">
                    <a:solidFill>
                      <a:srgbClr val="000000"/>
                    </a:solidFill>
                    <a:round/>
                    <a:headEnd/>
                    <a:tailEnd/>
                  </a:ln>
                  <a:effectLst/>
                </p:spPr>
                <p:txBody>
                  <a:bodyPr/>
                  <a:lstStyle/>
                  <a:p>
                    <a:endParaRPr lang="en-US">
                      <a:solidFill>
                        <a:srgbClr val="000000"/>
                      </a:solidFill>
                      <a:latin typeface="Times New Roman" pitchFamily="18" charset="0"/>
                    </a:endParaRPr>
                  </a:p>
                </p:txBody>
              </p:sp>
              <p:sp>
                <p:nvSpPr>
                  <p:cNvPr id="181295" name="Line 47"/>
                  <p:cNvSpPr>
                    <a:spLocks noChangeShapeType="1"/>
                  </p:cNvSpPr>
                  <p:nvPr/>
                </p:nvSpPr>
                <p:spPr bwMode="auto">
                  <a:xfrm>
                    <a:off x="4752" y="10769"/>
                    <a:ext cx="1" cy="2592"/>
                  </a:xfrm>
                  <a:prstGeom prst="line">
                    <a:avLst/>
                  </a:prstGeom>
                  <a:noFill/>
                  <a:ln w="12700">
                    <a:solidFill>
                      <a:srgbClr val="000000"/>
                    </a:solidFill>
                    <a:round/>
                    <a:headEnd/>
                    <a:tailEnd/>
                  </a:ln>
                  <a:effectLst/>
                </p:spPr>
                <p:txBody>
                  <a:bodyPr/>
                  <a:lstStyle/>
                  <a:p>
                    <a:endParaRPr lang="en-US">
                      <a:solidFill>
                        <a:srgbClr val="000000"/>
                      </a:solidFill>
                      <a:latin typeface="Times New Roman" pitchFamily="18" charset="0"/>
                    </a:endParaRPr>
                  </a:p>
                </p:txBody>
              </p:sp>
              <p:sp>
                <p:nvSpPr>
                  <p:cNvPr id="181296" name="Line 48"/>
                  <p:cNvSpPr>
                    <a:spLocks noChangeShapeType="1"/>
                  </p:cNvSpPr>
                  <p:nvPr/>
                </p:nvSpPr>
                <p:spPr bwMode="auto">
                  <a:xfrm>
                    <a:off x="5616" y="10769"/>
                    <a:ext cx="1" cy="2592"/>
                  </a:xfrm>
                  <a:prstGeom prst="line">
                    <a:avLst/>
                  </a:prstGeom>
                  <a:noFill/>
                  <a:ln w="12700">
                    <a:solidFill>
                      <a:srgbClr val="000000"/>
                    </a:solidFill>
                    <a:round/>
                    <a:headEnd/>
                    <a:tailEnd/>
                  </a:ln>
                  <a:effectLst/>
                </p:spPr>
                <p:txBody>
                  <a:bodyPr/>
                  <a:lstStyle/>
                  <a:p>
                    <a:endParaRPr lang="en-US">
                      <a:solidFill>
                        <a:srgbClr val="000000"/>
                      </a:solidFill>
                      <a:latin typeface="Times New Roman" pitchFamily="18" charset="0"/>
                    </a:endParaRPr>
                  </a:p>
                </p:txBody>
              </p:sp>
            </p:grpSp>
            <p:grpSp>
              <p:nvGrpSpPr>
                <p:cNvPr id="181297" name="Group 49"/>
                <p:cNvGrpSpPr>
                  <a:grpSpLocks/>
                </p:cNvGrpSpPr>
                <p:nvPr/>
              </p:nvGrpSpPr>
              <p:grpSpPr bwMode="auto">
                <a:xfrm>
                  <a:off x="2756" y="12340"/>
                  <a:ext cx="4075" cy="448"/>
                  <a:chOff x="2364" y="10793"/>
                  <a:chExt cx="4075" cy="448"/>
                </a:xfrm>
              </p:grpSpPr>
              <p:sp>
                <p:nvSpPr>
                  <p:cNvPr id="181298" name="Text Box 50"/>
                  <p:cNvSpPr txBox="1">
                    <a:spLocks noChangeArrowheads="1"/>
                  </p:cNvSpPr>
                  <p:nvPr/>
                </p:nvSpPr>
                <p:spPr bwMode="auto">
                  <a:xfrm>
                    <a:off x="2364" y="10793"/>
                    <a:ext cx="617" cy="448"/>
                  </a:xfrm>
                  <a:prstGeom prst="rect">
                    <a:avLst/>
                  </a:prstGeom>
                  <a:noFill/>
                  <a:ln w="9525">
                    <a:noFill/>
                    <a:miter lim="800000"/>
                    <a:headEnd/>
                    <a:tailEnd/>
                  </a:ln>
                </p:spPr>
                <p:txBody>
                  <a:bodyPr wrap="none" lIns="0" tIns="0" rIns="0" bIns="0"/>
                  <a:lstStyle/>
                  <a:p>
                    <a:pPr algn="ctr"/>
                    <a:r>
                      <a:rPr lang="en-US" sz="1000" b="1">
                        <a:solidFill>
                          <a:srgbClr val="003300"/>
                        </a:solidFill>
                        <a:latin typeface="Times New Roman" pitchFamily="18" charset="0"/>
                      </a:rPr>
                      <a:t>Thread</a:t>
                    </a:r>
                  </a:p>
                  <a:p>
                    <a:pPr algn="ctr"/>
                    <a:r>
                      <a:rPr lang="en-US" sz="1000" b="1">
                        <a:solidFill>
                          <a:srgbClr val="003300"/>
                        </a:solidFill>
                        <a:latin typeface="Times New Roman" pitchFamily="18" charset="0"/>
                      </a:rPr>
                      <a:t>(0, 1)</a:t>
                    </a:r>
                    <a:endParaRPr lang="en-US">
                      <a:solidFill>
                        <a:srgbClr val="003300"/>
                      </a:solidFill>
                      <a:latin typeface="Arial" pitchFamily="34" charset="0"/>
                    </a:endParaRPr>
                  </a:p>
                </p:txBody>
              </p:sp>
              <p:sp>
                <p:nvSpPr>
                  <p:cNvPr id="181299" name="Text Box 51"/>
                  <p:cNvSpPr txBox="1">
                    <a:spLocks noChangeArrowheads="1"/>
                  </p:cNvSpPr>
                  <p:nvPr/>
                </p:nvSpPr>
                <p:spPr bwMode="auto">
                  <a:xfrm>
                    <a:off x="3228" y="10793"/>
                    <a:ext cx="617" cy="448"/>
                  </a:xfrm>
                  <a:prstGeom prst="rect">
                    <a:avLst/>
                  </a:prstGeom>
                  <a:noFill/>
                  <a:ln w="9525">
                    <a:noFill/>
                    <a:miter lim="800000"/>
                    <a:headEnd/>
                    <a:tailEnd/>
                  </a:ln>
                </p:spPr>
                <p:txBody>
                  <a:bodyPr wrap="none" lIns="0" tIns="0" rIns="0" bIns="0"/>
                  <a:lstStyle/>
                  <a:p>
                    <a:pPr algn="ctr"/>
                    <a:r>
                      <a:rPr lang="en-US" sz="1000" b="1">
                        <a:solidFill>
                          <a:srgbClr val="003300"/>
                        </a:solidFill>
                        <a:latin typeface="Times New Roman" pitchFamily="18" charset="0"/>
                      </a:rPr>
                      <a:t>Thread</a:t>
                    </a:r>
                  </a:p>
                  <a:p>
                    <a:pPr algn="ctr"/>
                    <a:r>
                      <a:rPr lang="en-US" sz="1000" b="1">
                        <a:solidFill>
                          <a:srgbClr val="003300"/>
                        </a:solidFill>
                        <a:latin typeface="Times New Roman" pitchFamily="18" charset="0"/>
                      </a:rPr>
                      <a:t>(1, 1)</a:t>
                    </a:r>
                    <a:endParaRPr lang="en-US">
                      <a:solidFill>
                        <a:srgbClr val="003300"/>
                      </a:solidFill>
                      <a:latin typeface="Arial" pitchFamily="34" charset="0"/>
                    </a:endParaRPr>
                  </a:p>
                </p:txBody>
              </p:sp>
              <p:sp>
                <p:nvSpPr>
                  <p:cNvPr id="181300" name="Text Box 52"/>
                  <p:cNvSpPr txBox="1">
                    <a:spLocks noChangeArrowheads="1"/>
                  </p:cNvSpPr>
                  <p:nvPr/>
                </p:nvSpPr>
                <p:spPr bwMode="auto">
                  <a:xfrm>
                    <a:off x="4093" y="10793"/>
                    <a:ext cx="617" cy="448"/>
                  </a:xfrm>
                  <a:prstGeom prst="rect">
                    <a:avLst/>
                  </a:prstGeom>
                  <a:noFill/>
                  <a:ln w="9525">
                    <a:noFill/>
                    <a:miter lim="800000"/>
                    <a:headEnd/>
                    <a:tailEnd/>
                  </a:ln>
                </p:spPr>
                <p:txBody>
                  <a:bodyPr wrap="none" lIns="0" tIns="0" rIns="0" bIns="0"/>
                  <a:lstStyle/>
                  <a:p>
                    <a:pPr algn="ctr"/>
                    <a:r>
                      <a:rPr lang="en-US" sz="1000" b="1">
                        <a:solidFill>
                          <a:srgbClr val="003300"/>
                        </a:solidFill>
                        <a:latin typeface="Times New Roman" pitchFamily="18" charset="0"/>
                      </a:rPr>
                      <a:t>Thread</a:t>
                    </a:r>
                  </a:p>
                  <a:p>
                    <a:pPr algn="ctr"/>
                    <a:r>
                      <a:rPr lang="en-US" sz="1000" b="1">
                        <a:solidFill>
                          <a:srgbClr val="003300"/>
                        </a:solidFill>
                        <a:latin typeface="Times New Roman" pitchFamily="18" charset="0"/>
                      </a:rPr>
                      <a:t>(2, 1)</a:t>
                    </a:r>
                    <a:endParaRPr lang="en-US">
                      <a:solidFill>
                        <a:srgbClr val="003300"/>
                      </a:solidFill>
                      <a:latin typeface="Arial" pitchFamily="34" charset="0"/>
                    </a:endParaRPr>
                  </a:p>
                </p:txBody>
              </p:sp>
              <p:sp>
                <p:nvSpPr>
                  <p:cNvPr id="181301" name="Text Box 53"/>
                  <p:cNvSpPr txBox="1">
                    <a:spLocks noChangeArrowheads="1"/>
                  </p:cNvSpPr>
                  <p:nvPr/>
                </p:nvSpPr>
                <p:spPr bwMode="auto">
                  <a:xfrm>
                    <a:off x="4957" y="10793"/>
                    <a:ext cx="617" cy="448"/>
                  </a:xfrm>
                  <a:prstGeom prst="rect">
                    <a:avLst/>
                  </a:prstGeom>
                  <a:noFill/>
                  <a:ln w="9525">
                    <a:noFill/>
                    <a:miter lim="800000"/>
                    <a:headEnd/>
                    <a:tailEnd/>
                  </a:ln>
                </p:spPr>
                <p:txBody>
                  <a:bodyPr wrap="none" lIns="0" tIns="0" rIns="0" bIns="0"/>
                  <a:lstStyle/>
                  <a:p>
                    <a:pPr algn="ctr"/>
                    <a:r>
                      <a:rPr lang="en-US" sz="1000" b="1">
                        <a:solidFill>
                          <a:srgbClr val="003300"/>
                        </a:solidFill>
                        <a:latin typeface="Times New Roman" pitchFamily="18" charset="0"/>
                      </a:rPr>
                      <a:t>Thread</a:t>
                    </a:r>
                  </a:p>
                  <a:p>
                    <a:pPr algn="ctr"/>
                    <a:r>
                      <a:rPr lang="en-US" sz="1000" b="1">
                        <a:solidFill>
                          <a:srgbClr val="003300"/>
                        </a:solidFill>
                        <a:latin typeface="Times New Roman" pitchFamily="18" charset="0"/>
                      </a:rPr>
                      <a:t>(3, 1)</a:t>
                    </a:r>
                    <a:endParaRPr lang="en-US">
                      <a:solidFill>
                        <a:srgbClr val="003300"/>
                      </a:solidFill>
                      <a:latin typeface="Arial" pitchFamily="34" charset="0"/>
                    </a:endParaRPr>
                  </a:p>
                </p:txBody>
              </p:sp>
              <p:sp>
                <p:nvSpPr>
                  <p:cNvPr id="181302" name="Text Box 54"/>
                  <p:cNvSpPr txBox="1">
                    <a:spLocks noChangeArrowheads="1"/>
                  </p:cNvSpPr>
                  <p:nvPr/>
                </p:nvSpPr>
                <p:spPr bwMode="auto">
                  <a:xfrm>
                    <a:off x="5822" y="10793"/>
                    <a:ext cx="617" cy="448"/>
                  </a:xfrm>
                  <a:prstGeom prst="rect">
                    <a:avLst/>
                  </a:prstGeom>
                  <a:noFill/>
                  <a:ln w="9525">
                    <a:noFill/>
                    <a:miter lim="800000"/>
                    <a:headEnd/>
                    <a:tailEnd/>
                  </a:ln>
                </p:spPr>
                <p:txBody>
                  <a:bodyPr wrap="none" lIns="0" tIns="0" rIns="0" bIns="0"/>
                  <a:lstStyle/>
                  <a:p>
                    <a:pPr algn="ctr"/>
                    <a:r>
                      <a:rPr lang="en-US" sz="1000" b="1">
                        <a:solidFill>
                          <a:srgbClr val="003300"/>
                        </a:solidFill>
                        <a:latin typeface="Times New Roman" pitchFamily="18" charset="0"/>
                      </a:rPr>
                      <a:t>Thread</a:t>
                    </a:r>
                  </a:p>
                  <a:p>
                    <a:pPr algn="ctr"/>
                    <a:r>
                      <a:rPr lang="en-US" sz="1000" b="1">
                        <a:solidFill>
                          <a:srgbClr val="003300"/>
                        </a:solidFill>
                        <a:latin typeface="Times New Roman" pitchFamily="18" charset="0"/>
                      </a:rPr>
                      <a:t>(4, 1)</a:t>
                    </a:r>
                    <a:endParaRPr lang="en-US">
                      <a:solidFill>
                        <a:srgbClr val="003300"/>
                      </a:solidFill>
                      <a:latin typeface="Arial" pitchFamily="34" charset="0"/>
                    </a:endParaRPr>
                  </a:p>
                </p:txBody>
              </p:sp>
            </p:grpSp>
            <p:grpSp>
              <p:nvGrpSpPr>
                <p:cNvPr id="181303" name="Group 55"/>
                <p:cNvGrpSpPr>
                  <a:grpSpLocks/>
                </p:cNvGrpSpPr>
                <p:nvPr/>
              </p:nvGrpSpPr>
              <p:grpSpPr bwMode="auto">
                <a:xfrm>
                  <a:off x="2756" y="13201"/>
                  <a:ext cx="4075" cy="448"/>
                  <a:chOff x="2364" y="10793"/>
                  <a:chExt cx="4075" cy="448"/>
                </a:xfrm>
              </p:grpSpPr>
              <p:sp>
                <p:nvSpPr>
                  <p:cNvPr id="181304" name="Text Box 56"/>
                  <p:cNvSpPr txBox="1">
                    <a:spLocks noChangeArrowheads="1"/>
                  </p:cNvSpPr>
                  <p:nvPr/>
                </p:nvSpPr>
                <p:spPr bwMode="auto">
                  <a:xfrm>
                    <a:off x="2364" y="10793"/>
                    <a:ext cx="617" cy="448"/>
                  </a:xfrm>
                  <a:prstGeom prst="rect">
                    <a:avLst/>
                  </a:prstGeom>
                  <a:noFill/>
                  <a:ln w="9525">
                    <a:noFill/>
                    <a:miter lim="800000"/>
                    <a:headEnd/>
                    <a:tailEnd/>
                  </a:ln>
                </p:spPr>
                <p:txBody>
                  <a:bodyPr wrap="none" lIns="0" tIns="0" rIns="0" bIns="0"/>
                  <a:lstStyle/>
                  <a:p>
                    <a:pPr algn="ctr"/>
                    <a:r>
                      <a:rPr lang="en-US" sz="1000" b="1">
                        <a:solidFill>
                          <a:srgbClr val="003300"/>
                        </a:solidFill>
                        <a:latin typeface="Times New Roman" pitchFamily="18" charset="0"/>
                      </a:rPr>
                      <a:t>Thread</a:t>
                    </a:r>
                  </a:p>
                  <a:p>
                    <a:pPr algn="ctr"/>
                    <a:r>
                      <a:rPr lang="en-US" sz="1000" b="1">
                        <a:solidFill>
                          <a:srgbClr val="003300"/>
                        </a:solidFill>
                        <a:latin typeface="Times New Roman" pitchFamily="18" charset="0"/>
                      </a:rPr>
                      <a:t>(0, 2)</a:t>
                    </a:r>
                    <a:endParaRPr lang="en-US">
                      <a:solidFill>
                        <a:srgbClr val="003300"/>
                      </a:solidFill>
                      <a:latin typeface="Arial" pitchFamily="34" charset="0"/>
                    </a:endParaRPr>
                  </a:p>
                </p:txBody>
              </p:sp>
              <p:sp>
                <p:nvSpPr>
                  <p:cNvPr id="181305" name="Text Box 57"/>
                  <p:cNvSpPr txBox="1">
                    <a:spLocks noChangeArrowheads="1"/>
                  </p:cNvSpPr>
                  <p:nvPr/>
                </p:nvSpPr>
                <p:spPr bwMode="auto">
                  <a:xfrm>
                    <a:off x="3228" y="10793"/>
                    <a:ext cx="617" cy="448"/>
                  </a:xfrm>
                  <a:prstGeom prst="rect">
                    <a:avLst/>
                  </a:prstGeom>
                  <a:noFill/>
                  <a:ln w="9525">
                    <a:noFill/>
                    <a:miter lim="800000"/>
                    <a:headEnd/>
                    <a:tailEnd/>
                  </a:ln>
                </p:spPr>
                <p:txBody>
                  <a:bodyPr wrap="none" lIns="0" tIns="0" rIns="0" bIns="0"/>
                  <a:lstStyle/>
                  <a:p>
                    <a:pPr algn="ctr"/>
                    <a:r>
                      <a:rPr lang="en-US" sz="1000" b="1">
                        <a:solidFill>
                          <a:srgbClr val="003300"/>
                        </a:solidFill>
                        <a:latin typeface="Times New Roman" pitchFamily="18" charset="0"/>
                      </a:rPr>
                      <a:t>Thread</a:t>
                    </a:r>
                  </a:p>
                  <a:p>
                    <a:pPr algn="ctr"/>
                    <a:r>
                      <a:rPr lang="en-US" sz="1000" b="1">
                        <a:solidFill>
                          <a:srgbClr val="003300"/>
                        </a:solidFill>
                        <a:latin typeface="Times New Roman" pitchFamily="18" charset="0"/>
                      </a:rPr>
                      <a:t>(1, 2)</a:t>
                    </a:r>
                    <a:endParaRPr lang="en-US">
                      <a:solidFill>
                        <a:srgbClr val="003300"/>
                      </a:solidFill>
                      <a:latin typeface="Arial" pitchFamily="34" charset="0"/>
                    </a:endParaRPr>
                  </a:p>
                </p:txBody>
              </p:sp>
              <p:sp>
                <p:nvSpPr>
                  <p:cNvPr id="181306" name="Text Box 58"/>
                  <p:cNvSpPr txBox="1">
                    <a:spLocks noChangeArrowheads="1"/>
                  </p:cNvSpPr>
                  <p:nvPr/>
                </p:nvSpPr>
                <p:spPr bwMode="auto">
                  <a:xfrm>
                    <a:off x="4093" y="10793"/>
                    <a:ext cx="617" cy="448"/>
                  </a:xfrm>
                  <a:prstGeom prst="rect">
                    <a:avLst/>
                  </a:prstGeom>
                  <a:noFill/>
                  <a:ln w="9525">
                    <a:noFill/>
                    <a:miter lim="800000"/>
                    <a:headEnd/>
                    <a:tailEnd/>
                  </a:ln>
                </p:spPr>
                <p:txBody>
                  <a:bodyPr wrap="none" lIns="0" tIns="0" rIns="0" bIns="0"/>
                  <a:lstStyle/>
                  <a:p>
                    <a:pPr algn="ctr"/>
                    <a:r>
                      <a:rPr lang="en-US" sz="1000" b="1">
                        <a:solidFill>
                          <a:srgbClr val="003300"/>
                        </a:solidFill>
                        <a:latin typeface="Times New Roman" pitchFamily="18" charset="0"/>
                      </a:rPr>
                      <a:t>Thread</a:t>
                    </a:r>
                  </a:p>
                  <a:p>
                    <a:pPr algn="ctr"/>
                    <a:r>
                      <a:rPr lang="en-US" sz="1000" b="1">
                        <a:solidFill>
                          <a:srgbClr val="003300"/>
                        </a:solidFill>
                        <a:latin typeface="Times New Roman" pitchFamily="18" charset="0"/>
                      </a:rPr>
                      <a:t>(2, 2)</a:t>
                    </a:r>
                    <a:endParaRPr lang="en-US">
                      <a:solidFill>
                        <a:srgbClr val="003300"/>
                      </a:solidFill>
                      <a:latin typeface="Arial" pitchFamily="34" charset="0"/>
                    </a:endParaRPr>
                  </a:p>
                </p:txBody>
              </p:sp>
              <p:sp>
                <p:nvSpPr>
                  <p:cNvPr id="181307" name="Text Box 59"/>
                  <p:cNvSpPr txBox="1">
                    <a:spLocks noChangeArrowheads="1"/>
                  </p:cNvSpPr>
                  <p:nvPr/>
                </p:nvSpPr>
                <p:spPr bwMode="auto">
                  <a:xfrm>
                    <a:off x="4957" y="10793"/>
                    <a:ext cx="617" cy="448"/>
                  </a:xfrm>
                  <a:prstGeom prst="rect">
                    <a:avLst/>
                  </a:prstGeom>
                  <a:noFill/>
                  <a:ln w="9525">
                    <a:noFill/>
                    <a:miter lim="800000"/>
                    <a:headEnd/>
                    <a:tailEnd/>
                  </a:ln>
                </p:spPr>
                <p:txBody>
                  <a:bodyPr wrap="none" lIns="0" tIns="0" rIns="0" bIns="0"/>
                  <a:lstStyle/>
                  <a:p>
                    <a:pPr algn="ctr"/>
                    <a:r>
                      <a:rPr lang="en-US" sz="1000" b="1">
                        <a:solidFill>
                          <a:srgbClr val="003300"/>
                        </a:solidFill>
                        <a:latin typeface="Times New Roman" pitchFamily="18" charset="0"/>
                      </a:rPr>
                      <a:t>Thread</a:t>
                    </a:r>
                  </a:p>
                  <a:p>
                    <a:pPr algn="ctr"/>
                    <a:r>
                      <a:rPr lang="en-US" sz="1000" b="1">
                        <a:solidFill>
                          <a:srgbClr val="003300"/>
                        </a:solidFill>
                        <a:latin typeface="Times New Roman" pitchFamily="18" charset="0"/>
                      </a:rPr>
                      <a:t>(3, 2)</a:t>
                    </a:r>
                    <a:endParaRPr lang="en-US">
                      <a:solidFill>
                        <a:srgbClr val="003300"/>
                      </a:solidFill>
                      <a:latin typeface="Arial" pitchFamily="34" charset="0"/>
                    </a:endParaRPr>
                  </a:p>
                </p:txBody>
              </p:sp>
              <p:sp>
                <p:nvSpPr>
                  <p:cNvPr id="181308" name="Text Box 60"/>
                  <p:cNvSpPr txBox="1">
                    <a:spLocks noChangeArrowheads="1"/>
                  </p:cNvSpPr>
                  <p:nvPr/>
                </p:nvSpPr>
                <p:spPr bwMode="auto">
                  <a:xfrm>
                    <a:off x="5822" y="10793"/>
                    <a:ext cx="617" cy="448"/>
                  </a:xfrm>
                  <a:prstGeom prst="rect">
                    <a:avLst/>
                  </a:prstGeom>
                  <a:noFill/>
                  <a:ln w="9525">
                    <a:noFill/>
                    <a:miter lim="800000"/>
                    <a:headEnd/>
                    <a:tailEnd/>
                  </a:ln>
                </p:spPr>
                <p:txBody>
                  <a:bodyPr wrap="none" lIns="0" tIns="0" rIns="0" bIns="0"/>
                  <a:lstStyle/>
                  <a:p>
                    <a:pPr algn="ctr"/>
                    <a:r>
                      <a:rPr lang="en-US" sz="1000" b="1">
                        <a:solidFill>
                          <a:srgbClr val="003300"/>
                        </a:solidFill>
                        <a:latin typeface="Times New Roman" pitchFamily="18" charset="0"/>
                      </a:rPr>
                      <a:t>Thread</a:t>
                    </a:r>
                  </a:p>
                  <a:p>
                    <a:pPr algn="ctr"/>
                    <a:r>
                      <a:rPr lang="en-US" sz="1000" b="1">
                        <a:solidFill>
                          <a:srgbClr val="003300"/>
                        </a:solidFill>
                        <a:latin typeface="Times New Roman" pitchFamily="18" charset="0"/>
                      </a:rPr>
                      <a:t>(4, 2)</a:t>
                    </a:r>
                    <a:endParaRPr lang="en-US">
                      <a:solidFill>
                        <a:srgbClr val="003300"/>
                      </a:solidFill>
                      <a:latin typeface="Arial" pitchFamily="34" charset="0"/>
                    </a:endParaRPr>
                  </a:p>
                </p:txBody>
              </p:sp>
            </p:grpSp>
            <p:grpSp>
              <p:nvGrpSpPr>
                <p:cNvPr id="181309" name="Group 61"/>
                <p:cNvGrpSpPr>
                  <a:grpSpLocks/>
                </p:cNvGrpSpPr>
                <p:nvPr/>
              </p:nvGrpSpPr>
              <p:grpSpPr bwMode="auto">
                <a:xfrm>
                  <a:off x="2755" y="11479"/>
                  <a:ext cx="4075" cy="448"/>
                  <a:chOff x="2364" y="10793"/>
                  <a:chExt cx="4075" cy="448"/>
                </a:xfrm>
              </p:grpSpPr>
              <p:sp>
                <p:nvSpPr>
                  <p:cNvPr id="181310" name="Text Box 62"/>
                  <p:cNvSpPr txBox="1">
                    <a:spLocks noChangeArrowheads="1"/>
                  </p:cNvSpPr>
                  <p:nvPr/>
                </p:nvSpPr>
                <p:spPr bwMode="auto">
                  <a:xfrm>
                    <a:off x="2364" y="10793"/>
                    <a:ext cx="617" cy="448"/>
                  </a:xfrm>
                  <a:prstGeom prst="rect">
                    <a:avLst/>
                  </a:prstGeom>
                  <a:noFill/>
                  <a:ln w="9525">
                    <a:noFill/>
                    <a:miter lim="800000"/>
                    <a:headEnd/>
                    <a:tailEnd/>
                  </a:ln>
                </p:spPr>
                <p:txBody>
                  <a:bodyPr wrap="none" lIns="0" tIns="0" rIns="0" bIns="0"/>
                  <a:lstStyle/>
                  <a:p>
                    <a:pPr algn="ctr"/>
                    <a:r>
                      <a:rPr lang="en-US" sz="1000" b="1">
                        <a:solidFill>
                          <a:srgbClr val="003300"/>
                        </a:solidFill>
                        <a:latin typeface="Times New Roman" pitchFamily="18" charset="0"/>
                      </a:rPr>
                      <a:t>Thread</a:t>
                    </a:r>
                  </a:p>
                  <a:p>
                    <a:pPr algn="ctr"/>
                    <a:r>
                      <a:rPr lang="en-US" sz="1000" b="1">
                        <a:solidFill>
                          <a:srgbClr val="003300"/>
                        </a:solidFill>
                        <a:latin typeface="Times New Roman" pitchFamily="18" charset="0"/>
                      </a:rPr>
                      <a:t>(0, 0)</a:t>
                    </a:r>
                    <a:endParaRPr lang="en-US">
                      <a:solidFill>
                        <a:srgbClr val="003300"/>
                      </a:solidFill>
                      <a:latin typeface="Arial" pitchFamily="34" charset="0"/>
                    </a:endParaRPr>
                  </a:p>
                </p:txBody>
              </p:sp>
              <p:sp>
                <p:nvSpPr>
                  <p:cNvPr id="181311" name="Text Box 63"/>
                  <p:cNvSpPr txBox="1">
                    <a:spLocks noChangeArrowheads="1"/>
                  </p:cNvSpPr>
                  <p:nvPr/>
                </p:nvSpPr>
                <p:spPr bwMode="auto">
                  <a:xfrm>
                    <a:off x="3228" y="10793"/>
                    <a:ext cx="617" cy="448"/>
                  </a:xfrm>
                  <a:prstGeom prst="rect">
                    <a:avLst/>
                  </a:prstGeom>
                  <a:noFill/>
                  <a:ln w="9525">
                    <a:noFill/>
                    <a:miter lim="800000"/>
                    <a:headEnd/>
                    <a:tailEnd/>
                  </a:ln>
                </p:spPr>
                <p:txBody>
                  <a:bodyPr wrap="none" lIns="0" tIns="0" rIns="0" bIns="0"/>
                  <a:lstStyle/>
                  <a:p>
                    <a:pPr algn="ctr"/>
                    <a:r>
                      <a:rPr lang="en-US" sz="1000" b="1">
                        <a:solidFill>
                          <a:srgbClr val="003300"/>
                        </a:solidFill>
                        <a:latin typeface="Times New Roman" pitchFamily="18" charset="0"/>
                      </a:rPr>
                      <a:t>Thread</a:t>
                    </a:r>
                  </a:p>
                  <a:p>
                    <a:pPr algn="ctr"/>
                    <a:r>
                      <a:rPr lang="en-US" sz="1000" b="1">
                        <a:solidFill>
                          <a:srgbClr val="003300"/>
                        </a:solidFill>
                        <a:latin typeface="Times New Roman" pitchFamily="18" charset="0"/>
                      </a:rPr>
                      <a:t>(1, 0)</a:t>
                    </a:r>
                    <a:endParaRPr lang="en-US">
                      <a:solidFill>
                        <a:srgbClr val="003300"/>
                      </a:solidFill>
                      <a:latin typeface="Arial" pitchFamily="34" charset="0"/>
                    </a:endParaRPr>
                  </a:p>
                </p:txBody>
              </p:sp>
              <p:sp>
                <p:nvSpPr>
                  <p:cNvPr id="181312" name="Text Box 64"/>
                  <p:cNvSpPr txBox="1">
                    <a:spLocks noChangeArrowheads="1"/>
                  </p:cNvSpPr>
                  <p:nvPr/>
                </p:nvSpPr>
                <p:spPr bwMode="auto">
                  <a:xfrm>
                    <a:off x="4093" y="10793"/>
                    <a:ext cx="617" cy="448"/>
                  </a:xfrm>
                  <a:prstGeom prst="rect">
                    <a:avLst/>
                  </a:prstGeom>
                  <a:noFill/>
                  <a:ln w="9525">
                    <a:noFill/>
                    <a:miter lim="800000"/>
                    <a:headEnd/>
                    <a:tailEnd/>
                  </a:ln>
                </p:spPr>
                <p:txBody>
                  <a:bodyPr wrap="none" lIns="0" tIns="0" rIns="0" bIns="0"/>
                  <a:lstStyle/>
                  <a:p>
                    <a:pPr algn="ctr"/>
                    <a:r>
                      <a:rPr lang="en-US" sz="1000" b="1">
                        <a:solidFill>
                          <a:srgbClr val="003300"/>
                        </a:solidFill>
                        <a:latin typeface="Times New Roman" pitchFamily="18" charset="0"/>
                      </a:rPr>
                      <a:t>Thread</a:t>
                    </a:r>
                  </a:p>
                  <a:p>
                    <a:pPr algn="ctr"/>
                    <a:r>
                      <a:rPr lang="en-US" sz="1000" b="1">
                        <a:solidFill>
                          <a:srgbClr val="003300"/>
                        </a:solidFill>
                        <a:latin typeface="Times New Roman" pitchFamily="18" charset="0"/>
                      </a:rPr>
                      <a:t>(2, 0)</a:t>
                    </a:r>
                    <a:endParaRPr lang="en-US">
                      <a:solidFill>
                        <a:srgbClr val="003300"/>
                      </a:solidFill>
                      <a:latin typeface="Arial" pitchFamily="34" charset="0"/>
                    </a:endParaRPr>
                  </a:p>
                </p:txBody>
              </p:sp>
              <p:sp>
                <p:nvSpPr>
                  <p:cNvPr id="181313" name="Text Box 65"/>
                  <p:cNvSpPr txBox="1">
                    <a:spLocks noChangeArrowheads="1"/>
                  </p:cNvSpPr>
                  <p:nvPr/>
                </p:nvSpPr>
                <p:spPr bwMode="auto">
                  <a:xfrm>
                    <a:off x="4957" y="10793"/>
                    <a:ext cx="617" cy="448"/>
                  </a:xfrm>
                  <a:prstGeom prst="rect">
                    <a:avLst/>
                  </a:prstGeom>
                  <a:noFill/>
                  <a:ln w="9525">
                    <a:noFill/>
                    <a:miter lim="800000"/>
                    <a:headEnd/>
                    <a:tailEnd/>
                  </a:ln>
                </p:spPr>
                <p:txBody>
                  <a:bodyPr wrap="none" lIns="0" tIns="0" rIns="0" bIns="0"/>
                  <a:lstStyle/>
                  <a:p>
                    <a:pPr algn="ctr"/>
                    <a:r>
                      <a:rPr lang="en-US" sz="1000" b="1">
                        <a:solidFill>
                          <a:srgbClr val="003300"/>
                        </a:solidFill>
                        <a:latin typeface="Times New Roman" pitchFamily="18" charset="0"/>
                      </a:rPr>
                      <a:t>Thread</a:t>
                    </a:r>
                  </a:p>
                  <a:p>
                    <a:pPr algn="ctr"/>
                    <a:r>
                      <a:rPr lang="en-US" sz="1000" b="1">
                        <a:solidFill>
                          <a:srgbClr val="003300"/>
                        </a:solidFill>
                        <a:latin typeface="Times New Roman" pitchFamily="18" charset="0"/>
                      </a:rPr>
                      <a:t>(3, 0)</a:t>
                    </a:r>
                    <a:endParaRPr lang="en-US">
                      <a:solidFill>
                        <a:srgbClr val="003300"/>
                      </a:solidFill>
                      <a:latin typeface="Arial" pitchFamily="34" charset="0"/>
                    </a:endParaRPr>
                  </a:p>
                </p:txBody>
              </p:sp>
              <p:sp>
                <p:nvSpPr>
                  <p:cNvPr id="181314" name="Text Box 66"/>
                  <p:cNvSpPr txBox="1">
                    <a:spLocks noChangeArrowheads="1"/>
                  </p:cNvSpPr>
                  <p:nvPr/>
                </p:nvSpPr>
                <p:spPr bwMode="auto">
                  <a:xfrm>
                    <a:off x="5822" y="10793"/>
                    <a:ext cx="617" cy="448"/>
                  </a:xfrm>
                  <a:prstGeom prst="rect">
                    <a:avLst/>
                  </a:prstGeom>
                  <a:noFill/>
                  <a:ln w="9525">
                    <a:noFill/>
                    <a:miter lim="800000"/>
                    <a:headEnd/>
                    <a:tailEnd/>
                  </a:ln>
                </p:spPr>
                <p:txBody>
                  <a:bodyPr wrap="none" lIns="0" tIns="0" rIns="0" bIns="0"/>
                  <a:lstStyle/>
                  <a:p>
                    <a:pPr algn="ctr"/>
                    <a:r>
                      <a:rPr lang="en-US" sz="1000" b="1">
                        <a:solidFill>
                          <a:srgbClr val="003300"/>
                        </a:solidFill>
                        <a:latin typeface="Times New Roman" pitchFamily="18" charset="0"/>
                      </a:rPr>
                      <a:t>Thread</a:t>
                    </a:r>
                  </a:p>
                  <a:p>
                    <a:pPr algn="ctr"/>
                    <a:r>
                      <a:rPr lang="en-US" sz="1000" b="1">
                        <a:solidFill>
                          <a:srgbClr val="003300"/>
                        </a:solidFill>
                        <a:latin typeface="Times New Roman" pitchFamily="18" charset="0"/>
                      </a:rPr>
                      <a:t>(4, 0)</a:t>
                    </a:r>
                    <a:endParaRPr lang="en-US">
                      <a:solidFill>
                        <a:srgbClr val="003300"/>
                      </a:solidFill>
                      <a:latin typeface="Arial" pitchFamily="34" charset="0"/>
                    </a:endParaRPr>
                  </a:p>
                </p:txBody>
              </p:sp>
            </p:grpSp>
          </p:grpSp>
        </p:grpSp>
        <p:sp>
          <p:nvSpPr>
            <p:cNvPr id="181315" name="Line 67"/>
            <p:cNvSpPr>
              <a:spLocks noChangeShapeType="1"/>
            </p:cNvSpPr>
            <p:nvPr/>
          </p:nvSpPr>
          <p:spPr bwMode="auto">
            <a:xfrm>
              <a:off x="3605" y="1277"/>
              <a:ext cx="322" cy="0"/>
            </a:xfrm>
            <a:prstGeom prst="line">
              <a:avLst/>
            </a:prstGeom>
            <a:noFill/>
            <a:ln w="19050">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1316" name="Line 68"/>
            <p:cNvSpPr>
              <a:spLocks noChangeShapeType="1"/>
            </p:cNvSpPr>
            <p:nvPr/>
          </p:nvSpPr>
          <p:spPr bwMode="auto">
            <a:xfrm>
              <a:off x="3615" y="2380"/>
              <a:ext cx="433" cy="1"/>
            </a:xfrm>
            <a:prstGeom prst="line">
              <a:avLst/>
            </a:prstGeom>
            <a:noFill/>
            <a:ln w="19050">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1317" name="Line 69"/>
            <p:cNvSpPr>
              <a:spLocks noChangeShapeType="1"/>
            </p:cNvSpPr>
            <p:nvPr/>
          </p:nvSpPr>
          <p:spPr bwMode="auto">
            <a:xfrm flipH="1">
              <a:off x="3414" y="1562"/>
              <a:ext cx="1068" cy="1220"/>
            </a:xfrm>
            <a:prstGeom prst="line">
              <a:avLst/>
            </a:prstGeom>
            <a:noFill/>
            <a:ln w="9525">
              <a:solidFill>
                <a:srgbClr val="000000"/>
              </a:solidFill>
              <a:prstDash val="dash"/>
              <a:round/>
              <a:headEnd/>
              <a:tailEnd/>
            </a:ln>
          </p:spPr>
          <p:txBody>
            <a:bodyPr/>
            <a:lstStyle/>
            <a:p>
              <a:endParaRPr lang="en-US">
                <a:solidFill>
                  <a:srgbClr val="000000"/>
                </a:solidFill>
                <a:latin typeface="Times New Roman" pitchFamily="18" charset="0"/>
              </a:endParaRPr>
            </a:p>
          </p:txBody>
        </p:sp>
        <p:sp>
          <p:nvSpPr>
            <p:cNvPr id="181318" name="Line 70"/>
            <p:cNvSpPr>
              <a:spLocks noChangeShapeType="1"/>
            </p:cNvSpPr>
            <p:nvPr/>
          </p:nvSpPr>
          <p:spPr bwMode="auto">
            <a:xfrm>
              <a:off x="4926" y="1562"/>
              <a:ext cx="243" cy="1215"/>
            </a:xfrm>
            <a:prstGeom prst="line">
              <a:avLst/>
            </a:prstGeom>
            <a:noFill/>
            <a:ln w="9525">
              <a:solidFill>
                <a:srgbClr val="000000"/>
              </a:solidFill>
              <a:prstDash val="dash"/>
              <a:round/>
              <a:headEnd/>
              <a:tailEnd/>
            </a:ln>
          </p:spPr>
          <p:txBody>
            <a:bodyPr/>
            <a:lstStyle/>
            <a:p>
              <a:endParaRPr lang="en-US">
                <a:solidFill>
                  <a:srgbClr val="000000"/>
                </a:solidFill>
                <a:latin typeface="Times New Roman" pitchFamily="18" charset="0"/>
              </a:endParaRPr>
            </a:p>
          </p:txBody>
        </p:sp>
        <p:sp>
          <p:nvSpPr>
            <p:cNvPr id="181319" name="Line 71"/>
            <p:cNvSpPr>
              <a:spLocks noChangeShapeType="1"/>
            </p:cNvSpPr>
            <p:nvPr/>
          </p:nvSpPr>
          <p:spPr bwMode="auto">
            <a:xfrm flipH="1">
              <a:off x="4048" y="1889"/>
              <a:ext cx="434" cy="883"/>
            </a:xfrm>
            <a:prstGeom prst="line">
              <a:avLst/>
            </a:prstGeom>
            <a:noFill/>
            <a:ln w="9525">
              <a:solidFill>
                <a:srgbClr val="000000"/>
              </a:solidFill>
              <a:prstDash val="dash"/>
              <a:round/>
              <a:headEnd/>
              <a:tailEnd/>
            </a:ln>
          </p:spPr>
          <p:txBody>
            <a:bodyPr/>
            <a:lstStyle/>
            <a:p>
              <a:endParaRPr lang="en-US">
                <a:solidFill>
                  <a:srgbClr val="000000"/>
                </a:solidFill>
                <a:latin typeface="Times New Roman" pitchFamily="18" charset="0"/>
              </a:endParaRPr>
            </a:p>
          </p:txBody>
        </p:sp>
        <p:sp>
          <p:nvSpPr>
            <p:cNvPr id="181320" name="Line 72"/>
            <p:cNvSpPr>
              <a:spLocks noChangeShapeType="1"/>
            </p:cNvSpPr>
            <p:nvPr/>
          </p:nvSpPr>
          <p:spPr bwMode="auto">
            <a:xfrm>
              <a:off x="4926" y="1895"/>
              <a:ext cx="100" cy="893"/>
            </a:xfrm>
            <a:prstGeom prst="line">
              <a:avLst/>
            </a:prstGeom>
            <a:noFill/>
            <a:ln w="9525">
              <a:solidFill>
                <a:srgbClr val="000000"/>
              </a:solidFill>
              <a:prstDash val="dash"/>
              <a:round/>
              <a:headEnd/>
              <a:tailEnd/>
            </a:ln>
          </p:spPr>
          <p:txBody>
            <a:bodyPr/>
            <a:lstStyle/>
            <a:p>
              <a:endParaRPr lang="en-US">
                <a:solidFill>
                  <a:srgbClr val="000000"/>
                </a:solidFill>
                <a:latin typeface="Times New Roman" pitchFamily="18" charset="0"/>
              </a:endParaRPr>
            </a:p>
          </p:txBody>
        </p:sp>
        <p:sp>
          <p:nvSpPr>
            <p:cNvPr id="181321" name="Line 73"/>
            <p:cNvSpPr>
              <a:spLocks noChangeShapeType="1"/>
            </p:cNvSpPr>
            <p:nvPr/>
          </p:nvSpPr>
          <p:spPr bwMode="auto">
            <a:xfrm flipH="1">
              <a:off x="3420" y="2777"/>
              <a:ext cx="623" cy="1295"/>
            </a:xfrm>
            <a:prstGeom prst="line">
              <a:avLst/>
            </a:prstGeom>
            <a:noFill/>
            <a:ln w="9525">
              <a:solidFill>
                <a:srgbClr val="000000">
                  <a:alpha val="10001"/>
                </a:srgbClr>
              </a:solidFill>
              <a:prstDash val="dash"/>
              <a:round/>
              <a:headEnd/>
              <a:tailEnd/>
            </a:ln>
          </p:spPr>
          <p:txBody>
            <a:bodyPr/>
            <a:lstStyle/>
            <a:p>
              <a:endParaRPr lang="en-US">
                <a:solidFill>
                  <a:srgbClr val="000000"/>
                </a:solidFill>
                <a:latin typeface="Times New Roman" pitchFamily="18" charset="0"/>
              </a:endParaRPr>
            </a:p>
          </p:txBody>
        </p:sp>
        <p:sp>
          <p:nvSpPr>
            <p:cNvPr id="181322" name="Line 74"/>
            <p:cNvSpPr>
              <a:spLocks noChangeShapeType="1"/>
            </p:cNvSpPr>
            <p:nvPr/>
          </p:nvSpPr>
          <p:spPr bwMode="auto">
            <a:xfrm>
              <a:off x="5026" y="2777"/>
              <a:ext cx="153" cy="1300"/>
            </a:xfrm>
            <a:prstGeom prst="line">
              <a:avLst/>
            </a:prstGeom>
            <a:noFill/>
            <a:ln w="9525">
              <a:solidFill>
                <a:srgbClr val="000000">
                  <a:alpha val="10001"/>
                </a:srgbClr>
              </a:solidFill>
              <a:prstDash val="dash"/>
              <a:round/>
              <a:headEnd/>
              <a:tailEnd/>
            </a:ln>
          </p:spPr>
          <p:txBody>
            <a:bodyPr/>
            <a:lstStyle/>
            <a:p>
              <a:endParaRPr lang="en-US">
                <a:solidFill>
                  <a:srgbClr val="000000"/>
                </a:solidFill>
                <a:latin typeface="Times New Roman" pitchFamily="18" charset="0"/>
              </a:endParaRPr>
            </a:p>
          </p:txBody>
        </p:sp>
      </p:grpSp>
    </p:spTree>
    <p:extLst>
      <p:ext uri="{BB962C8B-B14F-4D97-AF65-F5344CB8AC3E}">
        <p14:creationId xmlns:p14="http://schemas.microsoft.com/office/powerpoint/2010/main" val="1472885576"/>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solidFill>
                  <a:srgbClr val="00B050"/>
                </a:solidFill>
              </a:rPr>
              <a:t>Device-Level</a:t>
            </a:r>
            <a:r>
              <a:rPr lang="en-US" sz="3400" dirty="0"/>
              <a:t> Scheduler, Comments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endParaRPr lang="en-US" dirty="0"/>
              </a:p>
              <a:p>
                <a:r>
                  <a:rPr lang="en-US" dirty="0"/>
                  <a:t>Once a block is picked up for execution by one SM, the block does not leave that SM before all threads in that block finish executing the kernel</a:t>
                </a:r>
              </a:p>
              <a:p>
                <a:endParaRPr lang="en-US" dirty="0"/>
              </a:p>
              <a:p>
                <a:endParaRPr lang="en-US" dirty="0"/>
              </a:p>
              <a:p>
                <a:r>
                  <a:rPr lang="en-US" dirty="0"/>
                  <a:t>Once a block is finished &amp; retired, only then can another block land for execution on that SM</a:t>
                </a:r>
              </a:p>
              <a:p>
                <a:pPr lvl="1"/>
                <a:r>
                  <a:rPr lang="en-US" sz="1800" dirty="0"/>
                  <a:t>The Device-Level Scheduler dispatches the next block in line to the SM that indicates that it has excess capacity</a:t>
                </a:r>
              </a:p>
              <a:p>
                <a:endParaRPr lang="en-US" dirty="0"/>
              </a:p>
              <a:p>
                <a:endParaRPr lang="en-US" dirty="0"/>
              </a:p>
              <a:p>
                <a:r>
                  <a:rPr lang="en-US" dirty="0"/>
                  <a:t>This explains why it’s good to have many SM in your GPU</a:t>
                </a:r>
              </a:p>
              <a:p>
                <a:pPr lvl="1"/>
                <a:r>
                  <a:rPr lang="en-US" sz="1800" dirty="0"/>
                  <a:t>More SMs </a:t>
                </a:r>
                <a14:m>
                  <m:oMath xmlns:m="http://schemas.openxmlformats.org/officeDocument/2006/math">
                    <m:r>
                      <a:rPr lang="en-US" sz="1800" i="1">
                        <a:latin typeface="Cambria Math" panose="02040503050406030204" pitchFamily="18" charset="0"/>
                      </a:rPr>
                      <m:t>→</m:t>
                    </m:r>
                  </m:oMath>
                </a14:m>
                <a:r>
                  <a:rPr lang="en-US" sz="1800" dirty="0"/>
                  <a:t> more expensive card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6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04A7C484-7E24-447E-8CB0-5149A4D34DEF}" type="slidenum">
              <a:rPr lang="en-US" altLang="en-US" smtClean="0">
                <a:solidFill>
                  <a:srgbClr val="000000"/>
                </a:solidFill>
              </a:rPr>
              <a:pPr/>
              <a:t>34</a:t>
            </a:fld>
            <a:endParaRPr lang="en-US" altLang="en-US">
              <a:solidFill>
                <a:srgbClr val="000000"/>
              </a:solidFill>
            </a:endParaRPr>
          </a:p>
        </p:txBody>
      </p:sp>
    </p:spTree>
    <p:extLst>
      <p:ext uri="{BB962C8B-B14F-4D97-AF65-F5344CB8AC3E}">
        <p14:creationId xmlns:p14="http://schemas.microsoft.com/office/powerpoint/2010/main" val="32931868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p:txBody>
          <a:bodyPr/>
          <a:lstStyle/>
          <a:p>
            <a:r>
              <a:rPr lang="en-US" sz="3500" dirty="0">
                <a:solidFill>
                  <a:srgbClr val="FFC000"/>
                </a:solidFill>
              </a:rPr>
              <a:t>SM-Level</a:t>
            </a:r>
            <a:r>
              <a:rPr lang="en-US" sz="3500" dirty="0"/>
              <a:t> Schedulers</a:t>
            </a:r>
          </a:p>
        </p:txBody>
      </p:sp>
      <p:sp>
        <p:nvSpPr>
          <p:cNvPr id="185348" name="Rectangle 4"/>
          <p:cNvSpPr>
            <a:spLocks noChangeArrowheads="1"/>
          </p:cNvSpPr>
          <p:nvPr/>
        </p:nvSpPr>
        <p:spPr bwMode="auto">
          <a:xfrm>
            <a:off x="278504" y="1726217"/>
            <a:ext cx="6655534" cy="3988784"/>
          </a:xfrm>
          <a:prstGeom prst="rect">
            <a:avLst/>
          </a:prstGeom>
          <a:noFill/>
          <a:ln w="9525">
            <a:noFill/>
            <a:miter lim="800000"/>
            <a:headEnd/>
            <a:tailEnd/>
          </a:ln>
          <a:effectLst/>
        </p:spPr>
        <p:txBody>
          <a:bodyPr wrap="square">
            <a:spAutoFit/>
          </a:bodyPr>
          <a:lstStyle/>
          <a:p>
            <a:pPr marL="339725" indent="-339725">
              <a:spcBef>
                <a:spcPct val="20000"/>
              </a:spcBef>
              <a:buClr>
                <a:srgbClr val="330066"/>
              </a:buClr>
              <a:buSzPct val="70000"/>
              <a:buFont typeface="Wingdings" pitchFamily="2" charset="2"/>
              <a:buChar char="l"/>
            </a:pPr>
            <a:r>
              <a:rPr lang="en-US" dirty="0">
                <a:solidFill>
                  <a:srgbClr val="000000"/>
                </a:solidFill>
                <a:latin typeface="Arial" pitchFamily="34" charset="0"/>
              </a:rPr>
              <a:t>Each block of threads divided in 32-thread </a:t>
            </a:r>
            <a:r>
              <a:rPr lang="en-US" dirty="0">
                <a:solidFill>
                  <a:srgbClr val="C00000"/>
                </a:solidFill>
                <a:latin typeface="Arial" pitchFamily="34" charset="0"/>
              </a:rPr>
              <a:t>warps</a:t>
            </a:r>
          </a:p>
          <a:p>
            <a:pPr marL="571500" lvl="1" indent="-228600">
              <a:spcBef>
                <a:spcPct val="20000"/>
              </a:spcBef>
              <a:buClr>
                <a:srgbClr val="669999"/>
              </a:buClr>
              <a:buSzPct val="70000"/>
              <a:buFont typeface="Wingdings" pitchFamily="2" charset="2"/>
              <a:buChar char="l"/>
            </a:pPr>
            <a:r>
              <a:rPr lang="en-US" sz="1600" dirty="0">
                <a:solidFill>
                  <a:srgbClr val="000000"/>
                </a:solidFill>
                <a:latin typeface="Arial" pitchFamily="34" charset="0"/>
              </a:rPr>
              <a:t>“32”: selected by NVIDIA, programmer has no say</a:t>
            </a:r>
          </a:p>
          <a:p>
            <a:pPr marL="571500" lvl="1" indent="-228600">
              <a:spcBef>
                <a:spcPct val="20000"/>
              </a:spcBef>
              <a:buClr>
                <a:srgbClr val="669999"/>
              </a:buClr>
              <a:buSzPct val="70000"/>
              <a:buFont typeface="Wingdings" pitchFamily="2" charset="2"/>
              <a:buChar char="l"/>
            </a:pPr>
            <a:r>
              <a:rPr lang="en-US" sz="1600" dirty="0">
                <a:solidFill>
                  <a:srgbClr val="000000"/>
                </a:solidFill>
                <a:latin typeface="Arial" pitchFamily="34" charset="0"/>
              </a:rPr>
              <a:t>Warp: A group of 32 threads of consecutive </a:t>
            </a:r>
            <a:r>
              <a:rPr lang="en-US" sz="1600" b="1" u="sng" dirty="0">
                <a:solidFill>
                  <a:srgbClr val="000000"/>
                </a:solidFill>
                <a:latin typeface="Arial" pitchFamily="34" charset="0"/>
              </a:rPr>
              <a:t>ID</a:t>
            </a:r>
            <a:r>
              <a:rPr lang="en-US" sz="1600" dirty="0">
                <a:solidFill>
                  <a:srgbClr val="000000"/>
                </a:solidFill>
                <a:latin typeface="Arial" pitchFamily="34" charset="0"/>
              </a:rPr>
              <a:t>s</a:t>
            </a:r>
          </a:p>
          <a:p>
            <a:pPr marL="114300" indent="-228600">
              <a:spcBef>
                <a:spcPct val="20000"/>
              </a:spcBef>
              <a:buClr>
                <a:srgbClr val="669999"/>
              </a:buClr>
              <a:buSzPct val="70000"/>
              <a:buFont typeface="Wingdings" pitchFamily="2" charset="2"/>
              <a:buChar char="l"/>
            </a:pPr>
            <a:endParaRPr lang="en-US" sz="1600" dirty="0">
              <a:solidFill>
                <a:srgbClr val="000000"/>
              </a:solidFill>
              <a:latin typeface="Arial" pitchFamily="34" charset="0"/>
            </a:endParaRPr>
          </a:p>
          <a:p>
            <a:pPr marL="114300" indent="-228600">
              <a:spcBef>
                <a:spcPct val="20000"/>
              </a:spcBef>
              <a:buClr>
                <a:srgbClr val="669999"/>
              </a:buClr>
              <a:buSzPct val="70000"/>
              <a:buFont typeface="Wingdings" pitchFamily="2" charset="2"/>
              <a:buChar char="l"/>
            </a:pPr>
            <a:endParaRPr lang="en-US" sz="1600" dirty="0">
              <a:solidFill>
                <a:srgbClr val="000000"/>
              </a:solidFill>
              <a:latin typeface="Arial" pitchFamily="34" charset="0"/>
            </a:endParaRPr>
          </a:p>
          <a:p>
            <a:pPr marL="339725" indent="-339725">
              <a:spcBef>
                <a:spcPct val="20000"/>
              </a:spcBef>
              <a:buClr>
                <a:srgbClr val="330066"/>
              </a:buClr>
              <a:buSzPct val="70000"/>
              <a:buFont typeface="Wingdings" pitchFamily="2" charset="2"/>
              <a:buChar char="l"/>
            </a:pPr>
            <a:r>
              <a:rPr lang="en-US" dirty="0">
                <a:solidFill>
                  <a:srgbClr val="000000"/>
                </a:solidFill>
                <a:latin typeface="Arial" pitchFamily="34" charset="0"/>
              </a:rPr>
              <a:t>Warps are the basic scheduling unit on the SM</a:t>
            </a:r>
          </a:p>
          <a:p>
            <a:pPr marL="114300" indent="-228600">
              <a:spcBef>
                <a:spcPct val="20000"/>
              </a:spcBef>
              <a:buClr>
                <a:srgbClr val="669999"/>
              </a:buClr>
              <a:buSzPct val="70000"/>
              <a:buFont typeface="Wingdings" pitchFamily="2" charset="2"/>
              <a:buChar char="l"/>
            </a:pPr>
            <a:endParaRPr lang="en-US" sz="1600" dirty="0">
              <a:solidFill>
                <a:srgbClr val="000000"/>
              </a:solidFill>
              <a:latin typeface="Arial" pitchFamily="34" charset="0"/>
            </a:endParaRPr>
          </a:p>
          <a:p>
            <a:pPr marL="114300" indent="-228600">
              <a:spcBef>
                <a:spcPct val="20000"/>
              </a:spcBef>
              <a:buClr>
                <a:srgbClr val="669999"/>
              </a:buClr>
              <a:buSzPct val="70000"/>
              <a:buFont typeface="Wingdings" pitchFamily="2" charset="2"/>
              <a:buChar char="l"/>
            </a:pPr>
            <a:endParaRPr lang="en-US" sz="1600" dirty="0">
              <a:solidFill>
                <a:srgbClr val="000000"/>
              </a:solidFill>
              <a:latin typeface="Arial" pitchFamily="34" charset="0"/>
            </a:endParaRPr>
          </a:p>
          <a:p>
            <a:pPr marL="339725" indent="-339725">
              <a:spcBef>
                <a:spcPct val="20000"/>
              </a:spcBef>
              <a:buClr>
                <a:srgbClr val="330066"/>
              </a:buClr>
              <a:buSzPct val="70000"/>
              <a:buFont typeface="Wingdings" pitchFamily="2" charset="2"/>
              <a:buChar char="l"/>
            </a:pPr>
            <a:r>
              <a:rPr lang="en-US" dirty="0">
                <a:solidFill>
                  <a:srgbClr val="000000"/>
                </a:solidFill>
                <a:latin typeface="Arial" pitchFamily="34" charset="0"/>
              </a:rPr>
              <a:t>Limits, number of resident warps on an SM:</a:t>
            </a:r>
          </a:p>
          <a:p>
            <a:pPr marL="571500" lvl="1" indent="-228600">
              <a:spcBef>
                <a:spcPct val="20000"/>
              </a:spcBef>
              <a:buClr>
                <a:srgbClr val="669999"/>
              </a:buClr>
              <a:buSzPct val="70000"/>
              <a:buFont typeface="Wingdings" pitchFamily="2" charset="2"/>
              <a:buChar char="l"/>
            </a:pPr>
            <a:r>
              <a:rPr lang="en-US" sz="1600" dirty="0">
                <a:solidFill>
                  <a:srgbClr val="000000"/>
                </a:solidFill>
                <a:latin typeface="Arial" pitchFamily="34" charset="0"/>
              </a:rPr>
              <a:t>64: on Kepler, Maxwell, Pascal, Volta (i.e., 2048 resident threads)</a:t>
            </a:r>
          </a:p>
          <a:p>
            <a:pPr marL="571500" lvl="1" indent="-228600">
              <a:spcBef>
                <a:spcPct val="20000"/>
              </a:spcBef>
              <a:buClr>
                <a:srgbClr val="669999"/>
              </a:buClr>
              <a:buSzPct val="70000"/>
              <a:buFont typeface="Wingdings" pitchFamily="2" charset="2"/>
              <a:buChar char="l"/>
            </a:pPr>
            <a:r>
              <a:rPr lang="en-US" sz="1600" dirty="0">
                <a:solidFill>
                  <a:srgbClr val="000000"/>
                </a:solidFill>
                <a:latin typeface="Arial" pitchFamily="34" charset="0"/>
              </a:rPr>
              <a:t>48: on Fermi (i.e., 1536 resident threads)</a:t>
            </a:r>
          </a:p>
          <a:p>
            <a:pPr marL="571500" lvl="1" indent="-228600">
              <a:spcBef>
                <a:spcPct val="20000"/>
              </a:spcBef>
              <a:buClr>
                <a:srgbClr val="669999"/>
              </a:buClr>
              <a:buSzPct val="70000"/>
              <a:buFont typeface="Wingdings" pitchFamily="2" charset="2"/>
              <a:buChar char="l"/>
            </a:pPr>
            <a:r>
              <a:rPr lang="en-US" sz="1600" dirty="0">
                <a:solidFill>
                  <a:srgbClr val="000000"/>
                </a:solidFill>
                <a:latin typeface="Arial" pitchFamily="34" charset="0"/>
              </a:rPr>
              <a:t>32: on Tesla (i.e., 1024 resident threads)</a:t>
            </a:r>
          </a:p>
          <a:p>
            <a:pPr marL="571500" lvl="1" indent="-228600">
              <a:spcBef>
                <a:spcPct val="20000"/>
              </a:spcBef>
              <a:buClr>
                <a:srgbClr val="669999"/>
              </a:buClr>
              <a:buSzPct val="70000"/>
              <a:buFont typeface="Wingdings" pitchFamily="2" charset="2"/>
              <a:buChar char="l"/>
            </a:pPr>
            <a:endParaRPr lang="en-US" sz="1600" dirty="0">
              <a:solidFill>
                <a:srgbClr val="000000"/>
              </a:solidFill>
              <a:latin typeface="Arial" pitchFamily="34" charset="0"/>
            </a:endParaRPr>
          </a:p>
        </p:txBody>
      </p:sp>
      <p:grpSp>
        <p:nvGrpSpPr>
          <p:cNvPr id="2" name="Group 1"/>
          <p:cNvGrpSpPr/>
          <p:nvPr/>
        </p:nvGrpSpPr>
        <p:grpSpPr>
          <a:xfrm>
            <a:off x="7618414" y="958850"/>
            <a:ext cx="3602037" cy="5853114"/>
            <a:chOff x="7097714" y="914400"/>
            <a:chExt cx="3602037" cy="5853114"/>
          </a:xfrm>
        </p:grpSpPr>
        <p:sp>
          <p:nvSpPr>
            <p:cNvPr id="185349" name="AutoShape 5"/>
            <p:cNvSpPr>
              <a:spLocks noChangeAspect="1" noChangeArrowheads="1" noTextEdit="1"/>
            </p:cNvSpPr>
            <p:nvPr/>
          </p:nvSpPr>
          <p:spPr bwMode="auto">
            <a:xfrm>
              <a:off x="7097714" y="1900239"/>
              <a:ext cx="3602037" cy="4224337"/>
            </a:xfrm>
            <a:prstGeom prst="rect">
              <a:avLst/>
            </a:prstGeom>
            <a:noFill/>
            <a:ln w="9525">
              <a:noFill/>
              <a:miter lim="800000"/>
              <a:headEnd/>
              <a:tailEnd/>
            </a:ln>
          </p:spPr>
          <p:txBody>
            <a:bodyPr/>
            <a:lstStyle/>
            <a:p>
              <a:endParaRPr lang="en-US">
                <a:solidFill>
                  <a:srgbClr val="000000"/>
                </a:solidFill>
                <a:latin typeface="Times New Roman" pitchFamily="18" charset="0"/>
              </a:endParaRPr>
            </a:p>
          </p:txBody>
        </p:sp>
        <p:grpSp>
          <p:nvGrpSpPr>
            <p:cNvPr id="3" name="Group 2"/>
            <p:cNvGrpSpPr/>
            <p:nvPr/>
          </p:nvGrpSpPr>
          <p:grpSpPr>
            <a:xfrm>
              <a:off x="7264401" y="914400"/>
              <a:ext cx="3146425" cy="1485900"/>
              <a:chOff x="5791200" y="1676400"/>
              <a:chExt cx="3146425" cy="1485900"/>
            </a:xfrm>
          </p:grpSpPr>
          <p:sp>
            <p:nvSpPr>
              <p:cNvPr id="185351" name="Rectangle 7"/>
              <p:cNvSpPr>
                <a:spLocks noChangeArrowheads="1"/>
              </p:cNvSpPr>
              <p:nvPr/>
            </p:nvSpPr>
            <p:spPr bwMode="auto">
              <a:xfrm>
                <a:off x="5791200" y="1676400"/>
                <a:ext cx="1143000" cy="1143000"/>
              </a:xfrm>
              <a:prstGeom prst="rect">
                <a:avLst/>
              </a:prstGeom>
              <a:solidFill>
                <a:schemeClr val="bg1"/>
              </a:solidFill>
              <a:ln w="25400">
                <a:solidFill>
                  <a:srgbClr val="00CC00"/>
                </a:solidFill>
                <a:miter lim="800000"/>
                <a:headEnd/>
                <a:tailEnd/>
              </a:ln>
              <a:effectLst/>
            </p:spPr>
            <p:txBody>
              <a:bodyPr wrap="none" anchor="ctr"/>
              <a:lstStyle/>
              <a:p>
                <a:endParaRPr lang="en-US">
                  <a:solidFill>
                    <a:srgbClr val="000000"/>
                  </a:solidFill>
                  <a:latin typeface="Times New Roman" pitchFamily="18" charset="0"/>
                </a:endParaRPr>
              </a:p>
            </p:txBody>
          </p:sp>
          <p:sp>
            <p:nvSpPr>
              <p:cNvPr id="185352" name="Rectangle 8"/>
              <p:cNvSpPr>
                <a:spLocks noChangeArrowheads="1"/>
              </p:cNvSpPr>
              <p:nvPr/>
            </p:nvSpPr>
            <p:spPr bwMode="auto">
              <a:xfrm>
                <a:off x="5943600" y="1828800"/>
                <a:ext cx="1143000" cy="1143000"/>
              </a:xfrm>
              <a:prstGeom prst="rect">
                <a:avLst/>
              </a:prstGeom>
              <a:solidFill>
                <a:schemeClr val="bg1"/>
              </a:solidFill>
              <a:ln w="25400">
                <a:solidFill>
                  <a:srgbClr val="00CC00"/>
                </a:solidFill>
                <a:miter lim="800000"/>
                <a:headEnd/>
                <a:tailEnd/>
              </a:ln>
              <a:effectLst/>
            </p:spPr>
            <p:txBody>
              <a:bodyPr wrap="none" anchor="ctr"/>
              <a:lstStyle/>
              <a:p>
                <a:pPr algn="ctr"/>
                <a:r>
                  <a:rPr lang="en-US" sz="2400">
                    <a:solidFill>
                      <a:srgbClr val="000000"/>
                    </a:solidFill>
                    <a:latin typeface="Palatino" pitchFamily="18" charset="0"/>
                  </a:rPr>
                  <a:t>…</a:t>
                </a:r>
              </a:p>
            </p:txBody>
          </p:sp>
          <p:grpSp>
            <p:nvGrpSpPr>
              <p:cNvPr id="185353" name="Group 9"/>
              <p:cNvGrpSpPr>
                <a:grpSpLocks/>
              </p:cNvGrpSpPr>
              <p:nvPr/>
            </p:nvGrpSpPr>
            <p:grpSpPr bwMode="auto">
              <a:xfrm>
                <a:off x="6172200" y="2057400"/>
                <a:ext cx="1114425" cy="1104900"/>
                <a:chOff x="568" y="2568"/>
                <a:chExt cx="1219" cy="1480"/>
              </a:xfrm>
            </p:grpSpPr>
            <p:sp>
              <p:nvSpPr>
                <p:cNvPr id="185354" name="Text Box 10"/>
                <p:cNvSpPr txBox="1">
                  <a:spLocks noChangeArrowheads="1"/>
                </p:cNvSpPr>
                <p:nvPr/>
              </p:nvSpPr>
              <p:spPr bwMode="auto">
                <a:xfrm>
                  <a:off x="568" y="2568"/>
                  <a:ext cx="1219" cy="1480"/>
                </a:xfrm>
                <a:prstGeom prst="rect">
                  <a:avLst/>
                </a:prstGeom>
                <a:solidFill>
                  <a:schemeClr val="bg1">
                    <a:alpha val="67000"/>
                  </a:schemeClr>
                </a:solidFill>
                <a:ln w="28575">
                  <a:solidFill>
                    <a:srgbClr val="00CC00"/>
                  </a:solidFill>
                  <a:miter lim="800000"/>
                  <a:headEnd/>
                  <a:tailEnd/>
                </a:ln>
                <a:effectLst/>
              </p:spPr>
              <p:txBody>
                <a:bodyPr lIns="0" rIns="0"/>
                <a:lstStyle/>
                <a:p>
                  <a:pPr algn="ctr">
                    <a:lnSpc>
                      <a:spcPct val="85000"/>
                    </a:lnSpc>
                    <a:spcBef>
                      <a:spcPct val="10000"/>
                    </a:spcBef>
                  </a:pPr>
                  <a:r>
                    <a:rPr lang="en-US" sz="1200">
                      <a:solidFill>
                        <a:srgbClr val="000000"/>
                      </a:solidFill>
                      <a:latin typeface="Tahoma" pitchFamily="34" charset="0"/>
                    </a:rPr>
                    <a:t>t0 t1 t2 … t31</a:t>
                  </a:r>
                  <a:endParaRPr lang="en-US" sz="1200">
                    <a:solidFill>
                      <a:srgbClr val="000000"/>
                    </a:solidFill>
                    <a:latin typeface="Arial" pitchFamily="34" charset="0"/>
                  </a:endParaRPr>
                </a:p>
              </p:txBody>
            </p:sp>
            <p:sp>
              <p:nvSpPr>
                <p:cNvPr id="185355" name="Freeform 11"/>
                <p:cNvSpPr>
                  <a:spLocks/>
                </p:cNvSpPr>
                <p:nvPr/>
              </p:nvSpPr>
              <p:spPr bwMode="auto">
                <a:xfrm>
                  <a:off x="704"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endParaRPr lang="en-US">
                    <a:solidFill>
                      <a:srgbClr val="000000"/>
                    </a:solidFill>
                    <a:latin typeface="Times New Roman" pitchFamily="18" charset="0"/>
                  </a:endParaRPr>
                </a:p>
              </p:txBody>
            </p:sp>
            <p:sp>
              <p:nvSpPr>
                <p:cNvPr id="185356" name="Freeform 12"/>
                <p:cNvSpPr>
                  <a:spLocks/>
                </p:cNvSpPr>
                <p:nvPr/>
              </p:nvSpPr>
              <p:spPr bwMode="auto">
                <a:xfrm>
                  <a:off x="784"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endParaRPr lang="en-US">
                    <a:solidFill>
                      <a:srgbClr val="000000"/>
                    </a:solidFill>
                    <a:latin typeface="Times New Roman" pitchFamily="18" charset="0"/>
                  </a:endParaRPr>
                </a:p>
              </p:txBody>
            </p:sp>
            <p:sp>
              <p:nvSpPr>
                <p:cNvPr id="185357" name="Freeform 13"/>
                <p:cNvSpPr>
                  <a:spLocks/>
                </p:cNvSpPr>
                <p:nvPr/>
              </p:nvSpPr>
              <p:spPr bwMode="auto">
                <a:xfrm>
                  <a:off x="858"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endParaRPr lang="en-US">
                    <a:solidFill>
                      <a:srgbClr val="000000"/>
                    </a:solidFill>
                    <a:latin typeface="Times New Roman" pitchFamily="18" charset="0"/>
                  </a:endParaRPr>
                </a:p>
              </p:txBody>
            </p:sp>
            <p:sp>
              <p:nvSpPr>
                <p:cNvPr id="185358" name="Freeform 14"/>
                <p:cNvSpPr>
                  <a:spLocks/>
                </p:cNvSpPr>
                <p:nvPr/>
              </p:nvSpPr>
              <p:spPr bwMode="auto">
                <a:xfrm>
                  <a:off x="932"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endParaRPr lang="en-US">
                    <a:solidFill>
                      <a:srgbClr val="000000"/>
                    </a:solidFill>
                    <a:latin typeface="Times New Roman" pitchFamily="18" charset="0"/>
                  </a:endParaRPr>
                </a:p>
              </p:txBody>
            </p:sp>
            <p:sp>
              <p:nvSpPr>
                <p:cNvPr id="185359" name="Freeform 15"/>
                <p:cNvSpPr>
                  <a:spLocks/>
                </p:cNvSpPr>
                <p:nvPr/>
              </p:nvSpPr>
              <p:spPr bwMode="auto">
                <a:xfrm>
                  <a:off x="1006"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endParaRPr lang="en-US">
                    <a:solidFill>
                      <a:srgbClr val="000000"/>
                    </a:solidFill>
                    <a:latin typeface="Times New Roman" pitchFamily="18" charset="0"/>
                  </a:endParaRPr>
                </a:p>
              </p:txBody>
            </p:sp>
            <p:sp>
              <p:nvSpPr>
                <p:cNvPr id="185360" name="Freeform 16"/>
                <p:cNvSpPr>
                  <a:spLocks/>
                </p:cNvSpPr>
                <p:nvPr/>
              </p:nvSpPr>
              <p:spPr bwMode="auto">
                <a:xfrm>
                  <a:off x="1080"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endParaRPr lang="en-US">
                    <a:solidFill>
                      <a:srgbClr val="000000"/>
                    </a:solidFill>
                    <a:latin typeface="Times New Roman" pitchFamily="18" charset="0"/>
                  </a:endParaRPr>
                </a:p>
              </p:txBody>
            </p:sp>
            <p:sp>
              <p:nvSpPr>
                <p:cNvPr id="185361" name="Freeform 17"/>
                <p:cNvSpPr>
                  <a:spLocks/>
                </p:cNvSpPr>
                <p:nvPr/>
              </p:nvSpPr>
              <p:spPr bwMode="auto">
                <a:xfrm>
                  <a:off x="1154"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endParaRPr lang="en-US">
                    <a:solidFill>
                      <a:srgbClr val="000000"/>
                    </a:solidFill>
                    <a:latin typeface="Times New Roman" pitchFamily="18" charset="0"/>
                  </a:endParaRPr>
                </a:p>
              </p:txBody>
            </p:sp>
            <p:sp>
              <p:nvSpPr>
                <p:cNvPr id="185362" name="Freeform 18"/>
                <p:cNvSpPr>
                  <a:spLocks/>
                </p:cNvSpPr>
                <p:nvPr/>
              </p:nvSpPr>
              <p:spPr bwMode="auto">
                <a:xfrm>
                  <a:off x="1228"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endParaRPr lang="en-US">
                    <a:solidFill>
                      <a:srgbClr val="000000"/>
                    </a:solidFill>
                    <a:latin typeface="Times New Roman" pitchFamily="18" charset="0"/>
                  </a:endParaRPr>
                </a:p>
              </p:txBody>
            </p:sp>
            <p:sp>
              <p:nvSpPr>
                <p:cNvPr id="185363" name="Freeform 19"/>
                <p:cNvSpPr>
                  <a:spLocks/>
                </p:cNvSpPr>
                <p:nvPr/>
              </p:nvSpPr>
              <p:spPr bwMode="auto">
                <a:xfrm>
                  <a:off x="1302"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endParaRPr lang="en-US">
                    <a:solidFill>
                      <a:srgbClr val="000000"/>
                    </a:solidFill>
                    <a:latin typeface="Times New Roman" pitchFamily="18" charset="0"/>
                  </a:endParaRPr>
                </a:p>
              </p:txBody>
            </p:sp>
            <p:sp>
              <p:nvSpPr>
                <p:cNvPr id="185364" name="Freeform 20"/>
                <p:cNvSpPr>
                  <a:spLocks/>
                </p:cNvSpPr>
                <p:nvPr/>
              </p:nvSpPr>
              <p:spPr bwMode="auto">
                <a:xfrm>
                  <a:off x="1376"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endParaRPr lang="en-US">
                    <a:solidFill>
                      <a:srgbClr val="000000"/>
                    </a:solidFill>
                    <a:latin typeface="Times New Roman" pitchFamily="18" charset="0"/>
                  </a:endParaRPr>
                </a:p>
              </p:txBody>
            </p:sp>
            <p:sp>
              <p:nvSpPr>
                <p:cNvPr id="185365" name="Freeform 21"/>
                <p:cNvSpPr>
                  <a:spLocks/>
                </p:cNvSpPr>
                <p:nvPr/>
              </p:nvSpPr>
              <p:spPr bwMode="auto">
                <a:xfrm>
                  <a:off x="1450"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lstStyle/>
                <a:p>
                  <a:endParaRPr lang="en-US">
                    <a:solidFill>
                      <a:srgbClr val="000000"/>
                    </a:solidFill>
                    <a:latin typeface="Times New Roman" pitchFamily="18" charset="0"/>
                  </a:endParaRPr>
                </a:p>
              </p:txBody>
            </p:sp>
          </p:grpSp>
          <p:sp>
            <p:nvSpPr>
              <p:cNvPr id="185366" name="Text Box 22"/>
              <p:cNvSpPr txBox="1">
                <a:spLocks noChangeArrowheads="1"/>
              </p:cNvSpPr>
              <p:nvPr/>
            </p:nvSpPr>
            <p:spPr bwMode="auto">
              <a:xfrm>
                <a:off x="6019800" y="1676400"/>
                <a:ext cx="488950" cy="457200"/>
              </a:xfrm>
              <a:prstGeom prst="rect">
                <a:avLst/>
              </a:prstGeom>
              <a:noFill/>
              <a:ln w="9525">
                <a:noFill/>
                <a:miter lim="800000"/>
                <a:headEnd/>
                <a:tailEnd/>
              </a:ln>
              <a:effectLst/>
            </p:spPr>
            <p:txBody>
              <a:bodyPr wrap="none">
                <a:spAutoFit/>
              </a:bodyPr>
              <a:lstStyle/>
              <a:p>
                <a:r>
                  <a:rPr lang="en-US" sz="2400">
                    <a:solidFill>
                      <a:srgbClr val="000000"/>
                    </a:solidFill>
                    <a:latin typeface="Palatino" pitchFamily="18" charset="0"/>
                  </a:rPr>
                  <a:t>…</a:t>
                </a:r>
              </a:p>
            </p:txBody>
          </p:sp>
          <p:sp>
            <p:nvSpPr>
              <p:cNvPr id="185367" name="Rectangle 23"/>
              <p:cNvSpPr>
                <a:spLocks noChangeArrowheads="1"/>
              </p:cNvSpPr>
              <p:nvPr/>
            </p:nvSpPr>
            <p:spPr bwMode="auto">
              <a:xfrm>
                <a:off x="7391400" y="1676400"/>
                <a:ext cx="1143000" cy="1143000"/>
              </a:xfrm>
              <a:prstGeom prst="rect">
                <a:avLst/>
              </a:prstGeom>
              <a:solidFill>
                <a:schemeClr val="bg1"/>
              </a:solidFill>
              <a:ln w="25400">
                <a:solidFill>
                  <a:srgbClr val="FF6600"/>
                </a:solidFill>
                <a:miter lim="800000"/>
                <a:headEnd/>
                <a:tailEnd/>
              </a:ln>
              <a:effectLst/>
            </p:spPr>
            <p:txBody>
              <a:bodyPr wrap="none" anchor="ctr"/>
              <a:lstStyle/>
              <a:p>
                <a:endParaRPr lang="en-US">
                  <a:solidFill>
                    <a:srgbClr val="000000"/>
                  </a:solidFill>
                  <a:latin typeface="Times New Roman" pitchFamily="18" charset="0"/>
                </a:endParaRPr>
              </a:p>
            </p:txBody>
          </p:sp>
          <p:sp>
            <p:nvSpPr>
              <p:cNvPr id="185368" name="Rectangle 24"/>
              <p:cNvSpPr>
                <a:spLocks noChangeArrowheads="1"/>
              </p:cNvSpPr>
              <p:nvPr/>
            </p:nvSpPr>
            <p:spPr bwMode="auto">
              <a:xfrm>
                <a:off x="7543800" y="1828800"/>
                <a:ext cx="1143000" cy="1143000"/>
              </a:xfrm>
              <a:prstGeom prst="rect">
                <a:avLst/>
              </a:prstGeom>
              <a:solidFill>
                <a:schemeClr val="bg1"/>
              </a:solidFill>
              <a:ln w="25400">
                <a:solidFill>
                  <a:srgbClr val="FF6600"/>
                </a:solidFill>
                <a:miter lim="800000"/>
                <a:headEnd/>
                <a:tailEnd/>
              </a:ln>
              <a:effectLst/>
            </p:spPr>
            <p:txBody>
              <a:bodyPr wrap="none" anchor="ctr"/>
              <a:lstStyle/>
              <a:p>
                <a:pPr algn="ctr"/>
                <a:r>
                  <a:rPr lang="en-US" sz="2400">
                    <a:solidFill>
                      <a:srgbClr val="000000"/>
                    </a:solidFill>
                    <a:latin typeface="Palatino" pitchFamily="18" charset="0"/>
                  </a:rPr>
                  <a:t>…</a:t>
                </a:r>
              </a:p>
            </p:txBody>
          </p:sp>
          <p:grpSp>
            <p:nvGrpSpPr>
              <p:cNvPr id="185369" name="Group 25"/>
              <p:cNvGrpSpPr>
                <a:grpSpLocks/>
              </p:cNvGrpSpPr>
              <p:nvPr/>
            </p:nvGrpSpPr>
            <p:grpSpPr bwMode="auto">
              <a:xfrm>
                <a:off x="7772400" y="2057400"/>
                <a:ext cx="1114425" cy="1104900"/>
                <a:chOff x="568" y="2568"/>
                <a:chExt cx="1219" cy="1480"/>
              </a:xfrm>
            </p:grpSpPr>
            <p:sp>
              <p:nvSpPr>
                <p:cNvPr id="185370" name="Text Box 26"/>
                <p:cNvSpPr txBox="1">
                  <a:spLocks noChangeArrowheads="1"/>
                </p:cNvSpPr>
                <p:nvPr/>
              </p:nvSpPr>
              <p:spPr bwMode="auto">
                <a:xfrm>
                  <a:off x="568" y="2568"/>
                  <a:ext cx="1219" cy="1480"/>
                </a:xfrm>
                <a:prstGeom prst="rect">
                  <a:avLst/>
                </a:prstGeom>
                <a:solidFill>
                  <a:schemeClr val="bg1">
                    <a:alpha val="67000"/>
                  </a:schemeClr>
                </a:solidFill>
                <a:ln w="28575">
                  <a:solidFill>
                    <a:srgbClr val="FF6600"/>
                  </a:solidFill>
                  <a:miter lim="800000"/>
                  <a:headEnd/>
                  <a:tailEnd/>
                </a:ln>
                <a:effectLst/>
              </p:spPr>
              <p:txBody>
                <a:bodyPr lIns="0" rIns="0"/>
                <a:lstStyle/>
                <a:p>
                  <a:pPr algn="ctr">
                    <a:lnSpc>
                      <a:spcPct val="85000"/>
                    </a:lnSpc>
                    <a:spcBef>
                      <a:spcPct val="10000"/>
                    </a:spcBef>
                  </a:pPr>
                  <a:r>
                    <a:rPr lang="en-US" sz="1200">
                      <a:solidFill>
                        <a:srgbClr val="000000"/>
                      </a:solidFill>
                      <a:latin typeface="Tahoma" pitchFamily="34" charset="0"/>
                    </a:rPr>
                    <a:t>t0 t1 t2 … t31</a:t>
                  </a:r>
                  <a:endParaRPr lang="en-US" sz="1200">
                    <a:solidFill>
                      <a:srgbClr val="000000"/>
                    </a:solidFill>
                    <a:latin typeface="Arial" pitchFamily="34" charset="0"/>
                  </a:endParaRPr>
                </a:p>
              </p:txBody>
            </p:sp>
            <p:sp>
              <p:nvSpPr>
                <p:cNvPr id="185371" name="Freeform 27"/>
                <p:cNvSpPr>
                  <a:spLocks/>
                </p:cNvSpPr>
                <p:nvPr/>
              </p:nvSpPr>
              <p:spPr bwMode="auto">
                <a:xfrm>
                  <a:off x="704"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endParaRPr lang="en-US">
                    <a:solidFill>
                      <a:srgbClr val="000000"/>
                    </a:solidFill>
                    <a:latin typeface="Times New Roman" pitchFamily="18" charset="0"/>
                  </a:endParaRPr>
                </a:p>
              </p:txBody>
            </p:sp>
            <p:sp>
              <p:nvSpPr>
                <p:cNvPr id="185372" name="Freeform 28"/>
                <p:cNvSpPr>
                  <a:spLocks/>
                </p:cNvSpPr>
                <p:nvPr/>
              </p:nvSpPr>
              <p:spPr bwMode="auto">
                <a:xfrm>
                  <a:off x="784"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endParaRPr lang="en-US">
                    <a:solidFill>
                      <a:srgbClr val="000000"/>
                    </a:solidFill>
                    <a:latin typeface="Times New Roman" pitchFamily="18" charset="0"/>
                  </a:endParaRPr>
                </a:p>
              </p:txBody>
            </p:sp>
            <p:sp>
              <p:nvSpPr>
                <p:cNvPr id="185373" name="Freeform 29"/>
                <p:cNvSpPr>
                  <a:spLocks/>
                </p:cNvSpPr>
                <p:nvPr/>
              </p:nvSpPr>
              <p:spPr bwMode="auto">
                <a:xfrm>
                  <a:off x="858"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endParaRPr lang="en-US">
                    <a:solidFill>
                      <a:srgbClr val="000000"/>
                    </a:solidFill>
                    <a:latin typeface="Times New Roman" pitchFamily="18" charset="0"/>
                  </a:endParaRPr>
                </a:p>
              </p:txBody>
            </p:sp>
            <p:sp>
              <p:nvSpPr>
                <p:cNvPr id="185374" name="Freeform 30"/>
                <p:cNvSpPr>
                  <a:spLocks/>
                </p:cNvSpPr>
                <p:nvPr/>
              </p:nvSpPr>
              <p:spPr bwMode="auto">
                <a:xfrm>
                  <a:off x="932"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endParaRPr lang="en-US">
                    <a:solidFill>
                      <a:srgbClr val="000000"/>
                    </a:solidFill>
                    <a:latin typeface="Times New Roman" pitchFamily="18" charset="0"/>
                  </a:endParaRPr>
                </a:p>
              </p:txBody>
            </p:sp>
            <p:sp>
              <p:nvSpPr>
                <p:cNvPr id="185375" name="Freeform 31"/>
                <p:cNvSpPr>
                  <a:spLocks/>
                </p:cNvSpPr>
                <p:nvPr/>
              </p:nvSpPr>
              <p:spPr bwMode="auto">
                <a:xfrm>
                  <a:off x="1006"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endParaRPr lang="en-US">
                    <a:solidFill>
                      <a:srgbClr val="000000"/>
                    </a:solidFill>
                    <a:latin typeface="Times New Roman" pitchFamily="18" charset="0"/>
                  </a:endParaRPr>
                </a:p>
              </p:txBody>
            </p:sp>
            <p:sp>
              <p:nvSpPr>
                <p:cNvPr id="185376" name="Freeform 32"/>
                <p:cNvSpPr>
                  <a:spLocks/>
                </p:cNvSpPr>
                <p:nvPr/>
              </p:nvSpPr>
              <p:spPr bwMode="auto">
                <a:xfrm>
                  <a:off x="1080"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endParaRPr lang="en-US">
                    <a:solidFill>
                      <a:srgbClr val="000000"/>
                    </a:solidFill>
                    <a:latin typeface="Times New Roman" pitchFamily="18" charset="0"/>
                  </a:endParaRPr>
                </a:p>
              </p:txBody>
            </p:sp>
            <p:sp>
              <p:nvSpPr>
                <p:cNvPr id="185377" name="Freeform 33"/>
                <p:cNvSpPr>
                  <a:spLocks/>
                </p:cNvSpPr>
                <p:nvPr/>
              </p:nvSpPr>
              <p:spPr bwMode="auto">
                <a:xfrm>
                  <a:off x="1154"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endParaRPr lang="en-US">
                    <a:solidFill>
                      <a:srgbClr val="000000"/>
                    </a:solidFill>
                    <a:latin typeface="Times New Roman" pitchFamily="18" charset="0"/>
                  </a:endParaRPr>
                </a:p>
              </p:txBody>
            </p:sp>
            <p:sp>
              <p:nvSpPr>
                <p:cNvPr id="185378" name="Freeform 34"/>
                <p:cNvSpPr>
                  <a:spLocks/>
                </p:cNvSpPr>
                <p:nvPr/>
              </p:nvSpPr>
              <p:spPr bwMode="auto">
                <a:xfrm>
                  <a:off x="1228"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endParaRPr lang="en-US">
                    <a:solidFill>
                      <a:srgbClr val="000000"/>
                    </a:solidFill>
                    <a:latin typeface="Times New Roman" pitchFamily="18" charset="0"/>
                  </a:endParaRPr>
                </a:p>
              </p:txBody>
            </p:sp>
            <p:sp>
              <p:nvSpPr>
                <p:cNvPr id="185379" name="Freeform 35"/>
                <p:cNvSpPr>
                  <a:spLocks/>
                </p:cNvSpPr>
                <p:nvPr/>
              </p:nvSpPr>
              <p:spPr bwMode="auto">
                <a:xfrm>
                  <a:off x="1302"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endParaRPr lang="en-US">
                    <a:solidFill>
                      <a:srgbClr val="000000"/>
                    </a:solidFill>
                    <a:latin typeface="Times New Roman" pitchFamily="18" charset="0"/>
                  </a:endParaRPr>
                </a:p>
              </p:txBody>
            </p:sp>
            <p:sp>
              <p:nvSpPr>
                <p:cNvPr id="185380" name="Freeform 36"/>
                <p:cNvSpPr>
                  <a:spLocks/>
                </p:cNvSpPr>
                <p:nvPr/>
              </p:nvSpPr>
              <p:spPr bwMode="auto">
                <a:xfrm>
                  <a:off x="1376"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endParaRPr lang="en-US">
                    <a:solidFill>
                      <a:srgbClr val="000000"/>
                    </a:solidFill>
                    <a:latin typeface="Times New Roman" pitchFamily="18" charset="0"/>
                  </a:endParaRPr>
                </a:p>
              </p:txBody>
            </p:sp>
            <p:sp>
              <p:nvSpPr>
                <p:cNvPr id="185381" name="Freeform 37"/>
                <p:cNvSpPr>
                  <a:spLocks/>
                </p:cNvSpPr>
                <p:nvPr/>
              </p:nvSpPr>
              <p:spPr bwMode="auto">
                <a:xfrm>
                  <a:off x="1450"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lstStyle/>
                <a:p>
                  <a:endParaRPr lang="en-US">
                    <a:solidFill>
                      <a:srgbClr val="000000"/>
                    </a:solidFill>
                    <a:latin typeface="Times New Roman" pitchFamily="18" charset="0"/>
                  </a:endParaRPr>
                </a:p>
              </p:txBody>
            </p:sp>
          </p:grpSp>
          <p:sp>
            <p:nvSpPr>
              <p:cNvPr id="185382" name="Text Box 38"/>
              <p:cNvSpPr txBox="1">
                <a:spLocks noChangeArrowheads="1"/>
              </p:cNvSpPr>
              <p:nvPr/>
            </p:nvSpPr>
            <p:spPr bwMode="auto">
              <a:xfrm>
                <a:off x="7620000" y="1676400"/>
                <a:ext cx="488950" cy="457200"/>
              </a:xfrm>
              <a:prstGeom prst="rect">
                <a:avLst/>
              </a:prstGeom>
              <a:noFill/>
              <a:ln w="9525">
                <a:noFill/>
                <a:miter lim="800000"/>
                <a:headEnd/>
                <a:tailEnd/>
              </a:ln>
              <a:effectLst/>
            </p:spPr>
            <p:txBody>
              <a:bodyPr wrap="none">
                <a:spAutoFit/>
              </a:bodyPr>
              <a:lstStyle/>
              <a:p>
                <a:r>
                  <a:rPr lang="en-US" sz="2400">
                    <a:solidFill>
                      <a:srgbClr val="000000"/>
                    </a:solidFill>
                    <a:latin typeface="Palatino" pitchFamily="18" charset="0"/>
                  </a:rPr>
                  <a:t>…</a:t>
                </a:r>
              </a:p>
            </p:txBody>
          </p:sp>
          <p:sp>
            <p:nvSpPr>
              <p:cNvPr id="185383" name="Text Box 39"/>
              <p:cNvSpPr txBox="1">
                <a:spLocks noChangeArrowheads="1"/>
              </p:cNvSpPr>
              <p:nvPr/>
            </p:nvSpPr>
            <p:spPr bwMode="auto">
              <a:xfrm>
                <a:off x="6096000" y="1706562"/>
                <a:ext cx="1165225" cy="274638"/>
              </a:xfrm>
              <a:prstGeom prst="rect">
                <a:avLst/>
              </a:prstGeom>
              <a:solidFill>
                <a:schemeClr val="bg1"/>
              </a:solidFill>
              <a:ln w="9525">
                <a:noFill/>
                <a:miter lim="800000"/>
                <a:headEnd/>
                <a:tailEnd/>
              </a:ln>
              <a:effectLst/>
            </p:spPr>
            <p:txBody>
              <a:bodyPr wrap="none">
                <a:spAutoFit/>
              </a:bodyPr>
              <a:lstStyle/>
              <a:p>
                <a:r>
                  <a:rPr lang="en-US" sz="1200" dirty="0">
                    <a:solidFill>
                      <a:srgbClr val="000000"/>
                    </a:solidFill>
                    <a:latin typeface="Arial" pitchFamily="34" charset="0"/>
                  </a:rPr>
                  <a:t>Block 1 Warps</a:t>
                </a:r>
              </a:p>
            </p:txBody>
          </p:sp>
          <p:sp>
            <p:nvSpPr>
              <p:cNvPr id="185384" name="Text Box 40"/>
              <p:cNvSpPr txBox="1">
                <a:spLocks noChangeArrowheads="1"/>
              </p:cNvSpPr>
              <p:nvPr/>
            </p:nvSpPr>
            <p:spPr bwMode="auto">
              <a:xfrm>
                <a:off x="7772400" y="1706562"/>
                <a:ext cx="1165225" cy="274638"/>
              </a:xfrm>
              <a:prstGeom prst="rect">
                <a:avLst/>
              </a:prstGeom>
              <a:solidFill>
                <a:schemeClr val="bg1"/>
              </a:solidFill>
              <a:ln w="9525">
                <a:noFill/>
                <a:miter lim="800000"/>
                <a:headEnd/>
                <a:tailEnd/>
              </a:ln>
              <a:effectLst/>
            </p:spPr>
            <p:txBody>
              <a:bodyPr wrap="none">
                <a:spAutoFit/>
              </a:bodyPr>
              <a:lstStyle/>
              <a:p>
                <a:r>
                  <a:rPr lang="en-US" sz="1200" dirty="0">
                    <a:solidFill>
                      <a:srgbClr val="000000"/>
                    </a:solidFill>
                    <a:latin typeface="Arial" pitchFamily="34" charset="0"/>
                  </a:rPr>
                  <a:t>Block 2 Warps</a:t>
                </a:r>
              </a:p>
            </p:txBody>
          </p:sp>
        </p:grpSp>
        <p:sp>
          <p:nvSpPr>
            <p:cNvPr id="185387" name="Rectangle 43"/>
            <p:cNvSpPr>
              <a:spLocks noChangeArrowheads="1"/>
            </p:cNvSpPr>
            <p:nvPr/>
          </p:nvSpPr>
          <p:spPr bwMode="auto">
            <a:xfrm>
              <a:off x="7972426" y="5670551"/>
              <a:ext cx="187325" cy="168275"/>
            </a:xfrm>
            <a:prstGeom prst="rect">
              <a:avLst/>
            </a:prstGeom>
            <a:noFill/>
            <a:ln w="9525">
              <a:noFill/>
              <a:miter lim="800000"/>
              <a:headEnd/>
              <a:tailEnd/>
            </a:ln>
          </p:spPr>
          <p:txBody>
            <a:bodyPr wrap="none" lIns="0" tIns="0" rIns="0" bIns="0">
              <a:spAutoFit/>
            </a:bodyPr>
            <a:lstStyle/>
            <a:p>
              <a:r>
                <a:rPr lang="en-US" sz="1100" b="1">
                  <a:solidFill>
                    <a:srgbClr val="FFFFFF"/>
                  </a:solidFill>
                  <a:latin typeface="Arial" pitchFamily="34" charset="0"/>
                </a:rPr>
                <a:t>SP</a:t>
              </a:r>
              <a:endParaRPr lang="en-US" sz="2000">
                <a:solidFill>
                  <a:srgbClr val="000000"/>
                </a:solidFill>
                <a:latin typeface="Arial" pitchFamily="34" charset="0"/>
              </a:endParaRPr>
            </a:p>
          </p:txBody>
        </p:sp>
        <p:sp>
          <p:nvSpPr>
            <p:cNvPr id="185389" name="Rectangle 45"/>
            <p:cNvSpPr>
              <a:spLocks noChangeArrowheads="1"/>
            </p:cNvSpPr>
            <p:nvPr/>
          </p:nvSpPr>
          <p:spPr bwMode="auto">
            <a:xfrm>
              <a:off x="7972426" y="5322889"/>
              <a:ext cx="187325" cy="168275"/>
            </a:xfrm>
            <a:prstGeom prst="rect">
              <a:avLst/>
            </a:prstGeom>
            <a:noFill/>
            <a:ln w="9525">
              <a:noFill/>
              <a:miter lim="800000"/>
              <a:headEnd/>
              <a:tailEnd/>
            </a:ln>
          </p:spPr>
          <p:txBody>
            <a:bodyPr wrap="none" lIns="0" tIns="0" rIns="0" bIns="0">
              <a:spAutoFit/>
            </a:bodyPr>
            <a:lstStyle/>
            <a:p>
              <a:r>
                <a:rPr lang="en-US" sz="1100" b="1">
                  <a:solidFill>
                    <a:srgbClr val="FFFFFF"/>
                  </a:solidFill>
                  <a:latin typeface="Arial" pitchFamily="34" charset="0"/>
                </a:rPr>
                <a:t>SP</a:t>
              </a:r>
              <a:endParaRPr lang="en-US" sz="2000">
                <a:solidFill>
                  <a:srgbClr val="000000"/>
                </a:solidFill>
                <a:latin typeface="Arial" pitchFamily="34" charset="0"/>
              </a:endParaRPr>
            </a:p>
          </p:txBody>
        </p:sp>
        <p:sp>
          <p:nvSpPr>
            <p:cNvPr id="185399" name="Rectangle 55"/>
            <p:cNvSpPr>
              <a:spLocks noChangeArrowheads="1"/>
            </p:cNvSpPr>
            <p:nvPr/>
          </p:nvSpPr>
          <p:spPr bwMode="auto">
            <a:xfrm>
              <a:off x="9356726" y="5322889"/>
              <a:ext cx="187325" cy="168275"/>
            </a:xfrm>
            <a:prstGeom prst="rect">
              <a:avLst/>
            </a:prstGeom>
            <a:noFill/>
            <a:ln w="9525">
              <a:noFill/>
              <a:miter lim="800000"/>
              <a:headEnd/>
              <a:tailEnd/>
            </a:ln>
          </p:spPr>
          <p:txBody>
            <a:bodyPr wrap="none" lIns="0" tIns="0" rIns="0" bIns="0">
              <a:spAutoFit/>
            </a:bodyPr>
            <a:lstStyle/>
            <a:p>
              <a:r>
                <a:rPr lang="en-US" sz="1100" b="1">
                  <a:solidFill>
                    <a:srgbClr val="FFFFFF"/>
                  </a:solidFill>
                  <a:latin typeface="Arial" pitchFamily="34" charset="0"/>
                </a:rPr>
                <a:t>SP</a:t>
              </a:r>
              <a:endParaRPr lang="en-US" sz="2000">
                <a:solidFill>
                  <a:srgbClr val="000000"/>
                </a:solidFill>
                <a:latin typeface="Arial" pitchFamily="34" charset="0"/>
              </a:endParaRPr>
            </a:p>
          </p:txBody>
        </p:sp>
        <p:sp>
          <p:nvSpPr>
            <p:cNvPr id="185415" name="Text Box 71"/>
            <p:cNvSpPr txBox="1">
              <a:spLocks noChangeArrowheads="1"/>
            </p:cNvSpPr>
            <p:nvPr/>
          </p:nvSpPr>
          <p:spPr bwMode="auto">
            <a:xfrm>
              <a:off x="9906000" y="6400801"/>
              <a:ext cx="685800" cy="366713"/>
            </a:xfrm>
            <a:prstGeom prst="rect">
              <a:avLst/>
            </a:prstGeom>
            <a:noFill/>
            <a:ln w="9525">
              <a:noFill/>
              <a:miter lim="800000"/>
              <a:headEnd/>
              <a:tailEnd/>
            </a:ln>
            <a:effectLst/>
          </p:spPr>
          <p:txBody>
            <a:bodyPr>
              <a:spAutoFit/>
            </a:bodyPr>
            <a:lstStyle/>
            <a:p>
              <a:pPr eaLnBrk="0" hangingPunct="0">
                <a:spcBef>
                  <a:spcPct val="50000"/>
                </a:spcBef>
              </a:pPr>
              <a:fld id="{C1C9EB8D-634C-4127-8D62-9C335668836D}" type="slidenum">
                <a:rPr lang="en-US">
                  <a:solidFill>
                    <a:srgbClr val="000000"/>
                  </a:solidFill>
                  <a:latin typeface="Tahoma" pitchFamily="34" charset="0"/>
                </a:rPr>
                <a:pPr eaLnBrk="0" hangingPunct="0">
                  <a:spcBef>
                    <a:spcPct val="50000"/>
                  </a:spcBef>
                </a:pPr>
                <a:t>35</a:t>
              </a:fld>
              <a:endParaRPr lang="en-US">
                <a:solidFill>
                  <a:srgbClr val="000000"/>
                </a:solidFill>
                <a:latin typeface="Tahoma" pitchFamily="34" charset="0"/>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3131" y="2521528"/>
              <a:ext cx="2547739" cy="4233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9566127"/>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Quiz</a:t>
            </a:r>
          </a:p>
        </p:txBody>
      </p:sp>
      <p:sp>
        <p:nvSpPr>
          <p:cNvPr id="5" name="Content Placeholder 4"/>
          <p:cNvSpPr>
            <a:spLocks noGrp="1"/>
          </p:cNvSpPr>
          <p:nvPr>
            <p:ph idx="1"/>
          </p:nvPr>
        </p:nvSpPr>
        <p:spPr/>
        <p:txBody>
          <a:bodyPr/>
          <a:lstStyle/>
          <a:p>
            <a:endParaRPr lang="en-US" dirty="0"/>
          </a:p>
          <a:p>
            <a:pPr marL="339725" lvl="0" indent="-339725">
              <a:lnSpc>
                <a:spcPct val="100000"/>
              </a:lnSpc>
              <a:spcBef>
                <a:spcPct val="20000"/>
              </a:spcBef>
              <a:buClr>
                <a:srgbClr val="330066"/>
              </a:buClr>
              <a:buSzPct val="70000"/>
              <a:buFont typeface="Wingdings" pitchFamily="2" charset="2"/>
              <a:buChar char="l"/>
            </a:pPr>
            <a:endParaRPr lang="en-US" sz="1800" dirty="0">
              <a:solidFill>
                <a:srgbClr val="000000"/>
              </a:solidFill>
              <a:latin typeface="Arial" pitchFamily="34" charset="0"/>
            </a:endParaRPr>
          </a:p>
          <a:p>
            <a:pPr marL="339725" lvl="0" indent="-339725">
              <a:lnSpc>
                <a:spcPct val="100000"/>
              </a:lnSpc>
              <a:spcBef>
                <a:spcPct val="20000"/>
              </a:spcBef>
              <a:buClr>
                <a:srgbClr val="330066"/>
              </a:buClr>
              <a:buSzPct val="70000"/>
              <a:buFont typeface="Wingdings" pitchFamily="2" charset="2"/>
              <a:buChar char="l"/>
            </a:pPr>
            <a:r>
              <a:rPr lang="en-US" sz="1800" dirty="0">
                <a:solidFill>
                  <a:srgbClr val="000000"/>
                </a:solidFill>
                <a:latin typeface="Arial" pitchFamily="34" charset="0"/>
              </a:rPr>
              <a:t>If 3 blocks are processed by an SM and each Block has 256 threads, how many warps are managed by the SM?</a:t>
            </a:r>
          </a:p>
          <a:p>
            <a:pPr marL="571500" lvl="1">
              <a:lnSpc>
                <a:spcPct val="100000"/>
              </a:lnSpc>
              <a:spcBef>
                <a:spcPct val="20000"/>
              </a:spcBef>
              <a:buClr>
                <a:srgbClr val="669999"/>
              </a:buClr>
              <a:buSzPct val="70000"/>
              <a:buFont typeface="Wingdings" pitchFamily="2" charset="2"/>
              <a:buChar char="l"/>
            </a:pPr>
            <a:endParaRPr lang="en-US" sz="1600" dirty="0">
              <a:solidFill>
                <a:srgbClr val="000000"/>
              </a:solidFill>
              <a:latin typeface="Arial" pitchFamily="34" charset="0"/>
            </a:endParaRPr>
          </a:p>
          <a:p>
            <a:pPr marL="571500" lvl="1">
              <a:lnSpc>
                <a:spcPct val="100000"/>
              </a:lnSpc>
              <a:spcBef>
                <a:spcPct val="20000"/>
              </a:spcBef>
              <a:buClr>
                <a:srgbClr val="669999"/>
              </a:buClr>
              <a:buSzPct val="70000"/>
              <a:buFont typeface="Wingdings" pitchFamily="2" charset="2"/>
              <a:buChar char="l"/>
            </a:pPr>
            <a:r>
              <a:rPr lang="en-US" sz="1600" dirty="0">
                <a:solidFill>
                  <a:srgbClr val="000000"/>
                </a:solidFill>
                <a:latin typeface="Arial" pitchFamily="34" charset="0"/>
              </a:rPr>
              <a:t>Each block of threads is divided into 256/32 = 8 warps</a:t>
            </a:r>
          </a:p>
          <a:p>
            <a:pPr marL="571500" lvl="1">
              <a:lnSpc>
                <a:spcPct val="100000"/>
              </a:lnSpc>
              <a:spcBef>
                <a:spcPct val="20000"/>
              </a:spcBef>
              <a:buClr>
                <a:srgbClr val="669999"/>
              </a:buClr>
              <a:buSzPct val="70000"/>
              <a:buFont typeface="Wingdings" pitchFamily="2" charset="2"/>
              <a:buChar char="l"/>
            </a:pPr>
            <a:endParaRPr lang="en-US" sz="1600" dirty="0">
              <a:solidFill>
                <a:srgbClr val="000000"/>
              </a:solidFill>
              <a:latin typeface="Arial" pitchFamily="34" charset="0"/>
            </a:endParaRPr>
          </a:p>
          <a:p>
            <a:pPr marL="571500" lvl="1">
              <a:lnSpc>
                <a:spcPct val="100000"/>
              </a:lnSpc>
              <a:spcBef>
                <a:spcPct val="20000"/>
              </a:spcBef>
              <a:buClr>
                <a:srgbClr val="669999"/>
              </a:buClr>
              <a:buSzPct val="70000"/>
              <a:buFont typeface="Wingdings" pitchFamily="2" charset="2"/>
              <a:buChar char="l"/>
            </a:pPr>
            <a:r>
              <a:rPr lang="en-US" sz="1600" dirty="0">
                <a:solidFill>
                  <a:srgbClr val="000000"/>
                </a:solidFill>
                <a:latin typeface="Arial" pitchFamily="34" charset="0"/>
              </a:rPr>
              <a:t>There are 8 * 3 = 24 warps </a:t>
            </a:r>
          </a:p>
          <a:p>
            <a:pPr marL="571500" lvl="1">
              <a:lnSpc>
                <a:spcPct val="100000"/>
              </a:lnSpc>
              <a:spcBef>
                <a:spcPct val="20000"/>
              </a:spcBef>
              <a:buClr>
                <a:srgbClr val="669999"/>
              </a:buClr>
              <a:buSzPct val="70000"/>
              <a:buFont typeface="Wingdings" pitchFamily="2" charset="2"/>
              <a:buChar char="l"/>
            </a:pPr>
            <a:endParaRPr lang="en-US" sz="1600" dirty="0">
              <a:solidFill>
                <a:srgbClr val="000000"/>
              </a:solidFill>
              <a:latin typeface="Arial" pitchFamily="34" charset="0"/>
            </a:endParaRPr>
          </a:p>
          <a:p>
            <a:pPr marL="571500" lvl="1">
              <a:lnSpc>
                <a:spcPct val="100000"/>
              </a:lnSpc>
              <a:spcBef>
                <a:spcPct val="20000"/>
              </a:spcBef>
              <a:buClr>
                <a:srgbClr val="669999"/>
              </a:buClr>
              <a:buSzPct val="70000"/>
              <a:buFont typeface="Wingdings" pitchFamily="2" charset="2"/>
              <a:buChar char="l"/>
            </a:pPr>
            <a:r>
              <a:rPr lang="en-US" sz="1600" dirty="0">
                <a:solidFill>
                  <a:srgbClr val="000000"/>
                </a:solidFill>
                <a:latin typeface="Arial" pitchFamily="34" charset="0"/>
              </a:rPr>
              <a:t>At any point in time, there are 24 warps that can be selected for execution</a:t>
            </a:r>
          </a:p>
          <a:p>
            <a:endParaRPr lang="en-US"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303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p:txBody>
          <a:bodyPr/>
          <a:lstStyle/>
          <a:p>
            <a:r>
              <a:rPr lang="en-US" dirty="0"/>
              <a:t>SM Warp Scheduling, more details</a:t>
            </a:r>
          </a:p>
        </p:txBody>
      </p:sp>
      <p:sp>
        <p:nvSpPr>
          <p:cNvPr id="187395" name="Rectangle 3"/>
          <p:cNvSpPr>
            <a:spLocks noGrp="1" noChangeArrowheads="1"/>
          </p:cNvSpPr>
          <p:nvPr>
            <p:ph sz="half" idx="2"/>
          </p:nvPr>
        </p:nvSpPr>
        <p:spPr>
          <a:xfrm>
            <a:off x="5056095" y="1789554"/>
            <a:ext cx="6929212" cy="4528831"/>
          </a:xfrm>
        </p:spPr>
        <p:txBody>
          <a:bodyPr/>
          <a:lstStyle/>
          <a:p>
            <a:pPr marL="457200" indent="-457200">
              <a:spcBef>
                <a:spcPct val="10000"/>
              </a:spcBef>
            </a:pPr>
            <a:endParaRPr lang="en-US" sz="1800" dirty="0"/>
          </a:p>
          <a:p>
            <a:pPr marL="457200" indent="-457200">
              <a:spcBef>
                <a:spcPct val="10000"/>
              </a:spcBef>
            </a:pPr>
            <a:endParaRPr lang="en-US" sz="1800" dirty="0"/>
          </a:p>
          <a:p>
            <a:pPr marL="457200" indent="-457200">
              <a:spcBef>
                <a:spcPct val="10000"/>
              </a:spcBef>
            </a:pPr>
            <a:endParaRPr lang="en-US" sz="1800" dirty="0"/>
          </a:p>
          <a:p>
            <a:pPr marL="457200" indent="-457200">
              <a:spcBef>
                <a:spcPct val="10000"/>
              </a:spcBef>
            </a:pPr>
            <a:r>
              <a:rPr lang="en-US" sz="1800" dirty="0"/>
              <a:t>SM hardware implements almost zero-overhead Warp scheduling</a:t>
            </a:r>
          </a:p>
          <a:p>
            <a:pPr marL="571500" lvl="1">
              <a:spcBef>
                <a:spcPct val="10000"/>
              </a:spcBef>
            </a:pPr>
            <a:endParaRPr lang="en-US" sz="1400" dirty="0"/>
          </a:p>
          <a:p>
            <a:pPr marL="571500" lvl="1">
              <a:spcBef>
                <a:spcPct val="10000"/>
              </a:spcBef>
            </a:pPr>
            <a:r>
              <a:rPr lang="en-US" sz="1400" dirty="0"/>
              <a:t>Warps whose next instruction has its operands ready for consumption are eligible for execution</a:t>
            </a:r>
          </a:p>
          <a:p>
            <a:pPr marL="571500" lvl="1">
              <a:spcBef>
                <a:spcPct val="10000"/>
              </a:spcBef>
            </a:pPr>
            <a:endParaRPr lang="en-US" sz="1400" dirty="0"/>
          </a:p>
          <a:p>
            <a:pPr marL="571500" lvl="1">
              <a:spcBef>
                <a:spcPct val="10000"/>
              </a:spcBef>
            </a:pPr>
            <a:r>
              <a:rPr lang="en-US" sz="1400" dirty="0"/>
              <a:t>Eligible Warps are selected for execution on a prioritized scheduling policy</a:t>
            </a:r>
          </a:p>
          <a:p>
            <a:pPr marL="571500" lvl="1">
              <a:spcBef>
                <a:spcPct val="10000"/>
              </a:spcBef>
            </a:pPr>
            <a:endParaRPr lang="en-US" sz="1400" dirty="0"/>
          </a:p>
          <a:p>
            <a:pPr marL="571500" lvl="1">
              <a:spcBef>
                <a:spcPct val="10000"/>
              </a:spcBef>
            </a:pPr>
            <a:r>
              <a:rPr lang="en-US" sz="1400" dirty="0"/>
              <a:t>All threads in a Warp execute same instruction</a:t>
            </a:r>
          </a:p>
          <a:p>
            <a:pPr marL="457200" indent="-457200">
              <a:spcBef>
                <a:spcPct val="10000"/>
              </a:spcBef>
            </a:pPr>
            <a:endParaRPr lang="en-US" sz="1800" dirty="0"/>
          </a:p>
        </p:txBody>
      </p:sp>
      <p:sp>
        <p:nvSpPr>
          <p:cNvPr id="4" name="Slide Number Placeholder 3"/>
          <p:cNvSpPr>
            <a:spLocks noGrp="1"/>
          </p:cNvSpPr>
          <p:nvPr>
            <p:ph type="sldNum" sz="quarter" idx="12"/>
          </p:nvPr>
        </p:nvSpPr>
        <p:spPr/>
        <p:txBody>
          <a:bodyPr/>
          <a:lstStyle/>
          <a:p>
            <a:fld id="{74C55B35-C61C-44BE-B148-85AD522827A1}" type="slidenum">
              <a:rPr lang="en-US" altLang="en-US" smtClean="0">
                <a:solidFill>
                  <a:srgbClr val="000000"/>
                </a:solidFill>
              </a:rPr>
              <a:pPr/>
              <a:t>37</a:t>
            </a:fld>
            <a:endParaRPr lang="en-US" altLang="en-US" dirty="0">
              <a:solidFill>
                <a:srgbClr val="000000"/>
              </a:solidFill>
            </a:endParaRPr>
          </a:p>
        </p:txBody>
      </p:sp>
      <p:grpSp>
        <p:nvGrpSpPr>
          <p:cNvPr id="3" name="Group 2"/>
          <p:cNvGrpSpPr/>
          <p:nvPr/>
        </p:nvGrpSpPr>
        <p:grpSpPr>
          <a:xfrm>
            <a:off x="826758" y="1058864"/>
            <a:ext cx="3284538" cy="5537199"/>
            <a:chOff x="1828800" y="1039814"/>
            <a:chExt cx="3284538" cy="5537199"/>
          </a:xfrm>
        </p:grpSpPr>
        <p:pic>
          <p:nvPicPr>
            <p:cNvPr id="187396" name="Picture 4" descr="040912woolwarp"/>
            <p:cNvPicPr>
              <a:picLocks noChangeAspect="1" noChangeArrowheads="1"/>
            </p:cNvPicPr>
            <p:nvPr/>
          </p:nvPicPr>
          <p:blipFill>
            <a:blip r:embed="rId3" cstate="print"/>
            <a:srcRect l="9767" r="5066" b="26534"/>
            <a:stretch>
              <a:fillRect/>
            </a:stretch>
          </p:blipFill>
          <p:spPr bwMode="auto">
            <a:xfrm>
              <a:off x="2536826" y="1039814"/>
              <a:ext cx="2479675" cy="1347787"/>
            </a:xfrm>
            <a:prstGeom prst="rect">
              <a:avLst/>
            </a:prstGeom>
            <a:noFill/>
          </p:spPr>
        </p:pic>
        <p:grpSp>
          <p:nvGrpSpPr>
            <p:cNvPr id="187397" name="Group 5"/>
            <p:cNvGrpSpPr>
              <a:grpSpLocks/>
            </p:cNvGrpSpPr>
            <p:nvPr/>
          </p:nvGrpSpPr>
          <p:grpSpPr bwMode="auto">
            <a:xfrm>
              <a:off x="2438400" y="3579813"/>
              <a:ext cx="2674938" cy="508000"/>
              <a:chOff x="399" y="2392"/>
              <a:chExt cx="1685" cy="320"/>
            </a:xfrm>
          </p:grpSpPr>
          <p:grpSp>
            <p:nvGrpSpPr>
              <p:cNvPr id="187398" name="Group 6"/>
              <p:cNvGrpSpPr>
                <a:grpSpLocks/>
              </p:cNvGrpSpPr>
              <p:nvPr/>
            </p:nvGrpSpPr>
            <p:grpSpPr bwMode="auto">
              <a:xfrm>
                <a:off x="478" y="2392"/>
                <a:ext cx="1528" cy="320"/>
                <a:chOff x="584" y="2392"/>
                <a:chExt cx="1528" cy="320"/>
              </a:xfrm>
            </p:grpSpPr>
            <p:sp>
              <p:nvSpPr>
                <p:cNvPr id="187399" name="Line 7"/>
                <p:cNvSpPr>
                  <a:spLocks noChangeShapeType="1"/>
                </p:cNvSpPr>
                <p:nvPr/>
              </p:nvSpPr>
              <p:spPr bwMode="auto">
                <a:xfrm>
                  <a:off x="584"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00" name="Line 8"/>
                <p:cNvSpPr>
                  <a:spLocks noChangeShapeType="1"/>
                </p:cNvSpPr>
                <p:nvPr/>
              </p:nvSpPr>
              <p:spPr bwMode="auto">
                <a:xfrm>
                  <a:off x="685"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01" name="Line 9"/>
                <p:cNvSpPr>
                  <a:spLocks noChangeShapeType="1"/>
                </p:cNvSpPr>
                <p:nvPr/>
              </p:nvSpPr>
              <p:spPr bwMode="auto">
                <a:xfrm>
                  <a:off x="787"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02" name="Line 10"/>
                <p:cNvSpPr>
                  <a:spLocks noChangeShapeType="1"/>
                </p:cNvSpPr>
                <p:nvPr/>
              </p:nvSpPr>
              <p:spPr bwMode="auto">
                <a:xfrm>
                  <a:off x="889"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03" name="Line 11"/>
                <p:cNvSpPr>
                  <a:spLocks noChangeShapeType="1"/>
                </p:cNvSpPr>
                <p:nvPr/>
              </p:nvSpPr>
              <p:spPr bwMode="auto">
                <a:xfrm>
                  <a:off x="991"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04" name="Line 12"/>
                <p:cNvSpPr>
                  <a:spLocks noChangeShapeType="1"/>
                </p:cNvSpPr>
                <p:nvPr/>
              </p:nvSpPr>
              <p:spPr bwMode="auto">
                <a:xfrm>
                  <a:off x="1093"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05" name="Line 13"/>
                <p:cNvSpPr>
                  <a:spLocks noChangeShapeType="1"/>
                </p:cNvSpPr>
                <p:nvPr/>
              </p:nvSpPr>
              <p:spPr bwMode="auto">
                <a:xfrm>
                  <a:off x="1195"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06" name="Line 14"/>
                <p:cNvSpPr>
                  <a:spLocks noChangeShapeType="1"/>
                </p:cNvSpPr>
                <p:nvPr/>
              </p:nvSpPr>
              <p:spPr bwMode="auto">
                <a:xfrm>
                  <a:off x="1297"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07" name="Line 15"/>
                <p:cNvSpPr>
                  <a:spLocks noChangeShapeType="1"/>
                </p:cNvSpPr>
                <p:nvPr/>
              </p:nvSpPr>
              <p:spPr bwMode="auto">
                <a:xfrm>
                  <a:off x="1398"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08" name="Line 16"/>
                <p:cNvSpPr>
                  <a:spLocks noChangeShapeType="1"/>
                </p:cNvSpPr>
                <p:nvPr/>
              </p:nvSpPr>
              <p:spPr bwMode="auto">
                <a:xfrm>
                  <a:off x="1500"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09" name="Line 17"/>
                <p:cNvSpPr>
                  <a:spLocks noChangeShapeType="1"/>
                </p:cNvSpPr>
                <p:nvPr/>
              </p:nvSpPr>
              <p:spPr bwMode="auto">
                <a:xfrm>
                  <a:off x="1602"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10" name="Line 18"/>
                <p:cNvSpPr>
                  <a:spLocks noChangeShapeType="1"/>
                </p:cNvSpPr>
                <p:nvPr/>
              </p:nvSpPr>
              <p:spPr bwMode="auto">
                <a:xfrm>
                  <a:off x="1704"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11" name="Line 19"/>
                <p:cNvSpPr>
                  <a:spLocks noChangeShapeType="1"/>
                </p:cNvSpPr>
                <p:nvPr/>
              </p:nvSpPr>
              <p:spPr bwMode="auto">
                <a:xfrm>
                  <a:off x="1806"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12" name="Line 20"/>
                <p:cNvSpPr>
                  <a:spLocks noChangeShapeType="1"/>
                </p:cNvSpPr>
                <p:nvPr/>
              </p:nvSpPr>
              <p:spPr bwMode="auto">
                <a:xfrm>
                  <a:off x="1908"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13" name="Line 21"/>
                <p:cNvSpPr>
                  <a:spLocks noChangeShapeType="1"/>
                </p:cNvSpPr>
                <p:nvPr/>
              </p:nvSpPr>
              <p:spPr bwMode="auto">
                <a:xfrm>
                  <a:off x="2010"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14" name="Line 22"/>
                <p:cNvSpPr>
                  <a:spLocks noChangeShapeType="1"/>
                </p:cNvSpPr>
                <p:nvPr/>
              </p:nvSpPr>
              <p:spPr bwMode="auto">
                <a:xfrm>
                  <a:off x="2112"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grpSp>
          <p:sp>
            <p:nvSpPr>
              <p:cNvPr id="187415" name="Rectangle 23"/>
              <p:cNvSpPr>
                <a:spLocks noChangeArrowheads="1"/>
              </p:cNvSpPr>
              <p:nvPr/>
            </p:nvSpPr>
            <p:spPr bwMode="auto">
              <a:xfrm>
                <a:off x="399" y="2440"/>
                <a:ext cx="1685" cy="179"/>
              </a:xfrm>
              <a:prstGeom prst="rect">
                <a:avLst/>
              </a:prstGeom>
              <a:solidFill>
                <a:srgbClr val="008000"/>
              </a:solidFill>
              <a:ln w="19050" algn="ctr">
                <a:solidFill>
                  <a:schemeClr val="tx1"/>
                </a:solidFill>
                <a:miter lim="800000"/>
                <a:headEnd/>
                <a:tailEnd/>
              </a:ln>
              <a:effectLst/>
            </p:spPr>
            <p:txBody>
              <a:bodyPr wrap="none" anchor="ctr"/>
              <a:lstStyle/>
              <a:p>
                <a:pPr algn="ctr">
                  <a:lnSpc>
                    <a:spcPct val="85000"/>
                  </a:lnSpc>
                  <a:spcBef>
                    <a:spcPct val="10000"/>
                  </a:spcBef>
                </a:pPr>
                <a:r>
                  <a:rPr lang="en-US" b="1">
                    <a:solidFill>
                      <a:srgbClr val="000000"/>
                    </a:solidFill>
                    <a:latin typeface="Arial" pitchFamily="34" charset="0"/>
                  </a:rPr>
                  <a:t>warp 8 instruction 11</a:t>
                </a:r>
              </a:p>
            </p:txBody>
          </p:sp>
        </p:grpSp>
        <p:sp>
          <p:nvSpPr>
            <p:cNvPr id="187416" name="Line 24"/>
            <p:cNvSpPr>
              <a:spLocks noChangeShapeType="1"/>
            </p:cNvSpPr>
            <p:nvPr/>
          </p:nvSpPr>
          <p:spPr bwMode="auto">
            <a:xfrm>
              <a:off x="2149475" y="3605213"/>
              <a:ext cx="0" cy="2921000"/>
            </a:xfrm>
            <a:prstGeom prst="line">
              <a:avLst/>
            </a:prstGeom>
            <a:noFill/>
            <a:ln w="38100">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17" name="Rectangle 25"/>
            <p:cNvSpPr>
              <a:spLocks noChangeArrowheads="1"/>
            </p:cNvSpPr>
            <p:nvPr/>
          </p:nvSpPr>
          <p:spPr bwMode="auto">
            <a:xfrm>
              <a:off x="2438400" y="2584451"/>
              <a:ext cx="2674938" cy="576263"/>
            </a:xfrm>
            <a:prstGeom prst="rect">
              <a:avLst/>
            </a:prstGeom>
            <a:solidFill>
              <a:srgbClr val="99FF99"/>
            </a:solidFill>
            <a:ln w="38100" algn="ctr">
              <a:solidFill>
                <a:schemeClr val="tx1"/>
              </a:solidFill>
              <a:miter lim="800000"/>
              <a:headEnd/>
              <a:tailEnd/>
            </a:ln>
            <a:effectLst/>
          </p:spPr>
          <p:txBody>
            <a:bodyPr wrap="none" anchor="ctr"/>
            <a:lstStyle/>
            <a:p>
              <a:pPr algn="ctr">
                <a:lnSpc>
                  <a:spcPct val="85000"/>
                </a:lnSpc>
              </a:pPr>
              <a:r>
                <a:rPr lang="en-US" b="1">
                  <a:solidFill>
                    <a:srgbClr val="0000FF"/>
                  </a:solidFill>
                  <a:latin typeface="Arial" pitchFamily="34" charset="0"/>
                </a:rPr>
                <a:t>SM multithreaded</a:t>
              </a:r>
            </a:p>
            <a:p>
              <a:pPr algn="ctr">
                <a:lnSpc>
                  <a:spcPct val="85000"/>
                </a:lnSpc>
              </a:pPr>
              <a:r>
                <a:rPr lang="en-US" b="1">
                  <a:solidFill>
                    <a:srgbClr val="0000FF"/>
                  </a:solidFill>
                  <a:latin typeface="Arial" pitchFamily="34" charset="0"/>
                </a:rPr>
                <a:t>Warp scheduler</a:t>
              </a:r>
            </a:p>
          </p:txBody>
        </p:sp>
        <p:grpSp>
          <p:nvGrpSpPr>
            <p:cNvPr id="187418" name="Group 26"/>
            <p:cNvGrpSpPr>
              <a:grpSpLocks/>
            </p:cNvGrpSpPr>
            <p:nvPr/>
          </p:nvGrpSpPr>
          <p:grpSpPr bwMode="auto">
            <a:xfrm>
              <a:off x="2438400" y="4159250"/>
              <a:ext cx="2674938" cy="508000"/>
              <a:chOff x="399" y="2720"/>
              <a:chExt cx="1685" cy="320"/>
            </a:xfrm>
          </p:grpSpPr>
          <p:grpSp>
            <p:nvGrpSpPr>
              <p:cNvPr id="187419" name="Group 27"/>
              <p:cNvGrpSpPr>
                <a:grpSpLocks/>
              </p:cNvGrpSpPr>
              <p:nvPr/>
            </p:nvGrpSpPr>
            <p:grpSpPr bwMode="auto">
              <a:xfrm>
                <a:off x="478" y="2720"/>
                <a:ext cx="1528" cy="320"/>
                <a:chOff x="584" y="2392"/>
                <a:chExt cx="1528" cy="320"/>
              </a:xfrm>
            </p:grpSpPr>
            <p:sp>
              <p:nvSpPr>
                <p:cNvPr id="187420" name="Line 28"/>
                <p:cNvSpPr>
                  <a:spLocks noChangeShapeType="1"/>
                </p:cNvSpPr>
                <p:nvPr/>
              </p:nvSpPr>
              <p:spPr bwMode="auto">
                <a:xfrm>
                  <a:off x="584"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21" name="Line 29"/>
                <p:cNvSpPr>
                  <a:spLocks noChangeShapeType="1"/>
                </p:cNvSpPr>
                <p:nvPr/>
              </p:nvSpPr>
              <p:spPr bwMode="auto">
                <a:xfrm>
                  <a:off x="685"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22" name="Line 30"/>
                <p:cNvSpPr>
                  <a:spLocks noChangeShapeType="1"/>
                </p:cNvSpPr>
                <p:nvPr/>
              </p:nvSpPr>
              <p:spPr bwMode="auto">
                <a:xfrm>
                  <a:off x="787"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23" name="Line 31"/>
                <p:cNvSpPr>
                  <a:spLocks noChangeShapeType="1"/>
                </p:cNvSpPr>
                <p:nvPr/>
              </p:nvSpPr>
              <p:spPr bwMode="auto">
                <a:xfrm>
                  <a:off x="889"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24" name="Line 32"/>
                <p:cNvSpPr>
                  <a:spLocks noChangeShapeType="1"/>
                </p:cNvSpPr>
                <p:nvPr/>
              </p:nvSpPr>
              <p:spPr bwMode="auto">
                <a:xfrm>
                  <a:off x="991"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25" name="Line 33"/>
                <p:cNvSpPr>
                  <a:spLocks noChangeShapeType="1"/>
                </p:cNvSpPr>
                <p:nvPr/>
              </p:nvSpPr>
              <p:spPr bwMode="auto">
                <a:xfrm>
                  <a:off x="1093"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26" name="Line 34"/>
                <p:cNvSpPr>
                  <a:spLocks noChangeShapeType="1"/>
                </p:cNvSpPr>
                <p:nvPr/>
              </p:nvSpPr>
              <p:spPr bwMode="auto">
                <a:xfrm>
                  <a:off x="1195"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27" name="Line 35"/>
                <p:cNvSpPr>
                  <a:spLocks noChangeShapeType="1"/>
                </p:cNvSpPr>
                <p:nvPr/>
              </p:nvSpPr>
              <p:spPr bwMode="auto">
                <a:xfrm>
                  <a:off x="1297"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28" name="Line 36"/>
                <p:cNvSpPr>
                  <a:spLocks noChangeShapeType="1"/>
                </p:cNvSpPr>
                <p:nvPr/>
              </p:nvSpPr>
              <p:spPr bwMode="auto">
                <a:xfrm>
                  <a:off x="1398"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29" name="Line 37"/>
                <p:cNvSpPr>
                  <a:spLocks noChangeShapeType="1"/>
                </p:cNvSpPr>
                <p:nvPr/>
              </p:nvSpPr>
              <p:spPr bwMode="auto">
                <a:xfrm>
                  <a:off x="1500"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30" name="Line 38"/>
                <p:cNvSpPr>
                  <a:spLocks noChangeShapeType="1"/>
                </p:cNvSpPr>
                <p:nvPr/>
              </p:nvSpPr>
              <p:spPr bwMode="auto">
                <a:xfrm>
                  <a:off x="1602"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31" name="Line 39"/>
                <p:cNvSpPr>
                  <a:spLocks noChangeShapeType="1"/>
                </p:cNvSpPr>
                <p:nvPr/>
              </p:nvSpPr>
              <p:spPr bwMode="auto">
                <a:xfrm>
                  <a:off x="1704"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32" name="Line 40"/>
                <p:cNvSpPr>
                  <a:spLocks noChangeShapeType="1"/>
                </p:cNvSpPr>
                <p:nvPr/>
              </p:nvSpPr>
              <p:spPr bwMode="auto">
                <a:xfrm>
                  <a:off x="1806"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33" name="Line 41"/>
                <p:cNvSpPr>
                  <a:spLocks noChangeShapeType="1"/>
                </p:cNvSpPr>
                <p:nvPr/>
              </p:nvSpPr>
              <p:spPr bwMode="auto">
                <a:xfrm>
                  <a:off x="1908"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34" name="Line 42"/>
                <p:cNvSpPr>
                  <a:spLocks noChangeShapeType="1"/>
                </p:cNvSpPr>
                <p:nvPr/>
              </p:nvSpPr>
              <p:spPr bwMode="auto">
                <a:xfrm>
                  <a:off x="2010"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35" name="Line 43"/>
                <p:cNvSpPr>
                  <a:spLocks noChangeShapeType="1"/>
                </p:cNvSpPr>
                <p:nvPr/>
              </p:nvSpPr>
              <p:spPr bwMode="auto">
                <a:xfrm>
                  <a:off x="2112"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grpSp>
          <p:sp>
            <p:nvSpPr>
              <p:cNvPr id="187436" name="Rectangle 44"/>
              <p:cNvSpPr>
                <a:spLocks noChangeArrowheads="1"/>
              </p:cNvSpPr>
              <p:nvPr/>
            </p:nvSpPr>
            <p:spPr bwMode="auto">
              <a:xfrm>
                <a:off x="399" y="2761"/>
                <a:ext cx="1685" cy="179"/>
              </a:xfrm>
              <a:prstGeom prst="rect">
                <a:avLst/>
              </a:prstGeom>
              <a:solidFill>
                <a:srgbClr val="0066FF"/>
              </a:solidFill>
              <a:ln w="19050" algn="ctr">
                <a:solidFill>
                  <a:schemeClr val="tx1"/>
                </a:solidFill>
                <a:miter lim="800000"/>
                <a:headEnd/>
                <a:tailEnd/>
              </a:ln>
              <a:effectLst/>
            </p:spPr>
            <p:txBody>
              <a:bodyPr wrap="none" anchor="ctr"/>
              <a:lstStyle/>
              <a:p>
                <a:pPr algn="ctr">
                  <a:lnSpc>
                    <a:spcPct val="85000"/>
                  </a:lnSpc>
                  <a:spcBef>
                    <a:spcPct val="10000"/>
                  </a:spcBef>
                </a:pPr>
                <a:r>
                  <a:rPr lang="en-US" b="1">
                    <a:solidFill>
                      <a:srgbClr val="000000"/>
                    </a:solidFill>
                    <a:latin typeface="Arial" pitchFamily="34" charset="0"/>
                  </a:rPr>
                  <a:t>warp 1 instruction 42</a:t>
                </a:r>
              </a:p>
            </p:txBody>
          </p:sp>
        </p:grpSp>
        <p:grpSp>
          <p:nvGrpSpPr>
            <p:cNvPr id="187437" name="Group 45"/>
            <p:cNvGrpSpPr>
              <a:grpSpLocks/>
            </p:cNvGrpSpPr>
            <p:nvPr/>
          </p:nvGrpSpPr>
          <p:grpSpPr bwMode="auto">
            <a:xfrm>
              <a:off x="2438400" y="4740275"/>
              <a:ext cx="2674938" cy="508000"/>
              <a:chOff x="399" y="3056"/>
              <a:chExt cx="1685" cy="320"/>
            </a:xfrm>
          </p:grpSpPr>
          <p:grpSp>
            <p:nvGrpSpPr>
              <p:cNvPr id="187438" name="Group 46"/>
              <p:cNvGrpSpPr>
                <a:grpSpLocks/>
              </p:cNvGrpSpPr>
              <p:nvPr/>
            </p:nvGrpSpPr>
            <p:grpSpPr bwMode="auto">
              <a:xfrm>
                <a:off x="478" y="3056"/>
                <a:ext cx="1528" cy="320"/>
                <a:chOff x="584" y="2392"/>
                <a:chExt cx="1528" cy="320"/>
              </a:xfrm>
            </p:grpSpPr>
            <p:sp>
              <p:nvSpPr>
                <p:cNvPr id="187439" name="Line 47"/>
                <p:cNvSpPr>
                  <a:spLocks noChangeShapeType="1"/>
                </p:cNvSpPr>
                <p:nvPr/>
              </p:nvSpPr>
              <p:spPr bwMode="auto">
                <a:xfrm>
                  <a:off x="584"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40" name="Line 48"/>
                <p:cNvSpPr>
                  <a:spLocks noChangeShapeType="1"/>
                </p:cNvSpPr>
                <p:nvPr/>
              </p:nvSpPr>
              <p:spPr bwMode="auto">
                <a:xfrm>
                  <a:off x="685"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41" name="Line 49"/>
                <p:cNvSpPr>
                  <a:spLocks noChangeShapeType="1"/>
                </p:cNvSpPr>
                <p:nvPr/>
              </p:nvSpPr>
              <p:spPr bwMode="auto">
                <a:xfrm>
                  <a:off x="787"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42" name="Line 50"/>
                <p:cNvSpPr>
                  <a:spLocks noChangeShapeType="1"/>
                </p:cNvSpPr>
                <p:nvPr/>
              </p:nvSpPr>
              <p:spPr bwMode="auto">
                <a:xfrm>
                  <a:off x="889"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43" name="Line 51"/>
                <p:cNvSpPr>
                  <a:spLocks noChangeShapeType="1"/>
                </p:cNvSpPr>
                <p:nvPr/>
              </p:nvSpPr>
              <p:spPr bwMode="auto">
                <a:xfrm>
                  <a:off x="991"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44" name="Line 52"/>
                <p:cNvSpPr>
                  <a:spLocks noChangeShapeType="1"/>
                </p:cNvSpPr>
                <p:nvPr/>
              </p:nvSpPr>
              <p:spPr bwMode="auto">
                <a:xfrm>
                  <a:off x="1093"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45" name="Line 53"/>
                <p:cNvSpPr>
                  <a:spLocks noChangeShapeType="1"/>
                </p:cNvSpPr>
                <p:nvPr/>
              </p:nvSpPr>
              <p:spPr bwMode="auto">
                <a:xfrm>
                  <a:off x="1195"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46" name="Line 54"/>
                <p:cNvSpPr>
                  <a:spLocks noChangeShapeType="1"/>
                </p:cNvSpPr>
                <p:nvPr/>
              </p:nvSpPr>
              <p:spPr bwMode="auto">
                <a:xfrm>
                  <a:off x="1297"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47" name="Line 55"/>
                <p:cNvSpPr>
                  <a:spLocks noChangeShapeType="1"/>
                </p:cNvSpPr>
                <p:nvPr/>
              </p:nvSpPr>
              <p:spPr bwMode="auto">
                <a:xfrm>
                  <a:off x="1398"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48" name="Line 56"/>
                <p:cNvSpPr>
                  <a:spLocks noChangeShapeType="1"/>
                </p:cNvSpPr>
                <p:nvPr/>
              </p:nvSpPr>
              <p:spPr bwMode="auto">
                <a:xfrm>
                  <a:off x="1500"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49" name="Line 57"/>
                <p:cNvSpPr>
                  <a:spLocks noChangeShapeType="1"/>
                </p:cNvSpPr>
                <p:nvPr/>
              </p:nvSpPr>
              <p:spPr bwMode="auto">
                <a:xfrm>
                  <a:off x="1602"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50" name="Line 58"/>
                <p:cNvSpPr>
                  <a:spLocks noChangeShapeType="1"/>
                </p:cNvSpPr>
                <p:nvPr/>
              </p:nvSpPr>
              <p:spPr bwMode="auto">
                <a:xfrm>
                  <a:off x="1704"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51" name="Line 59"/>
                <p:cNvSpPr>
                  <a:spLocks noChangeShapeType="1"/>
                </p:cNvSpPr>
                <p:nvPr/>
              </p:nvSpPr>
              <p:spPr bwMode="auto">
                <a:xfrm>
                  <a:off x="1806"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52" name="Line 60"/>
                <p:cNvSpPr>
                  <a:spLocks noChangeShapeType="1"/>
                </p:cNvSpPr>
                <p:nvPr/>
              </p:nvSpPr>
              <p:spPr bwMode="auto">
                <a:xfrm>
                  <a:off x="1908"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53" name="Line 61"/>
                <p:cNvSpPr>
                  <a:spLocks noChangeShapeType="1"/>
                </p:cNvSpPr>
                <p:nvPr/>
              </p:nvSpPr>
              <p:spPr bwMode="auto">
                <a:xfrm>
                  <a:off x="2010"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54" name="Line 62"/>
                <p:cNvSpPr>
                  <a:spLocks noChangeShapeType="1"/>
                </p:cNvSpPr>
                <p:nvPr/>
              </p:nvSpPr>
              <p:spPr bwMode="auto">
                <a:xfrm>
                  <a:off x="2112"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grpSp>
          <p:sp>
            <p:nvSpPr>
              <p:cNvPr id="187455" name="Rectangle 63"/>
              <p:cNvSpPr>
                <a:spLocks noChangeArrowheads="1"/>
              </p:cNvSpPr>
              <p:nvPr/>
            </p:nvSpPr>
            <p:spPr bwMode="auto">
              <a:xfrm>
                <a:off x="399" y="3106"/>
                <a:ext cx="1685" cy="179"/>
              </a:xfrm>
              <a:prstGeom prst="rect">
                <a:avLst/>
              </a:prstGeom>
              <a:solidFill>
                <a:srgbClr val="FF0066"/>
              </a:solidFill>
              <a:ln w="19050" algn="ctr">
                <a:solidFill>
                  <a:schemeClr val="tx1"/>
                </a:solidFill>
                <a:miter lim="800000"/>
                <a:headEnd/>
                <a:tailEnd/>
              </a:ln>
              <a:effectLst/>
            </p:spPr>
            <p:txBody>
              <a:bodyPr wrap="none" anchor="ctr"/>
              <a:lstStyle/>
              <a:p>
                <a:pPr algn="ctr">
                  <a:lnSpc>
                    <a:spcPct val="85000"/>
                  </a:lnSpc>
                  <a:spcBef>
                    <a:spcPct val="10000"/>
                  </a:spcBef>
                </a:pPr>
                <a:r>
                  <a:rPr lang="en-US" b="1">
                    <a:solidFill>
                      <a:srgbClr val="000000"/>
                    </a:solidFill>
                    <a:latin typeface="Arial" pitchFamily="34" charset="0"/>
                  </a:rPr>
                  <a:t>warp 3 instruction 35</a:t>
                </a:r>
              </a:p>
            </p:txBody>
          </p:sp>
        </p:grpSp>
        <p:grpSp>
          <p:nvGrpSpPr>
            <p:cNvPr id="187456" name="Group 64"/>
            <p:cNvGrpSpPr>
              <a:grpSpLocks/>
            </p:cNvGrpSpPr>
            <p:nvPr/>
          </p:nvGrpSpPr>
          <p:grpSpPr bwMode="auto">
            <a:xfrm>
              <a:off x="2438400" y="5487988"/>
              <a:ext cx="2674938" cy="508000"/>
              <a:chOff x="399" y="3528"/>
              <a:chExt cx="1685" cy="320"/>
            </a:xfrm>
          </p:grpSpPr>
          <p:grpSp>
            <p:nvGrpSpPr>
              <p:cNvPr id="187457" name="Group 65"/>
              <p:cNvGrpSpPr>
                <a:grpSpLocks/>
              </p:cNvGrpSpPr>
              <p:nvPr/>
            </p:nvGrpSpPr>
            <p:grpSpPr bwMode="auto">
              <a:xfrm>
                <a:off x="478" y="3528"/>
                <a:ext cx="1528" cy="320"/>
                <a:chOff x="584" y="2392"/>
                <a:chExt cx="1528" cy="320"/>
              </a:xfrm>
            </p:grpSpPr>
            <p:sp>
              <p:nvSpPr>
                <p:cNvPr id="187458" name="Line 66"/>
                <p:cNvSpPr>
                  <a:spLocks noChangeShapeType="1"/>
                </p:cNvSpPr>
                <p:nvPr/>
              </p:nvSpPr>
              <p:spPr bwMode="auto">
                <a:xfrm>
                  <a:off x="584"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59" name="Line 67"/>
                <p:cNvSpPr>
                  <a:spLocks noChangeShapeType="1"/>
                </p:cNvSpPr>
                <p:nvPr/>
              </p:nvSpPr>
              <p:spPr bwMode="auto">
                <a:xfrm>
                  <a:off x="685"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60" name="Line 68"/>
                <p:cNvSpPr>
                  <a:spLocks noChangeShapeType="1"/>
                </p:cNvSpPr>
                <p:nvPr/>
              </p:nvSpPr>
              <p:spPr bwMode="auto">
                <a:xfrm>
                  <a:off x="787"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61" name="Line 69"/>
                <p:cNvSpPr>
                  <a:spLocks noChangeShapeType="1"/>
                </p:cNvSpPr>
                <p:nvPr/>
              </p:nvSpPr>
              <p:spPr bwMode="auto">
                <a:xfrm>
                  <a:off x="889"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62" name="Line 70"/>
                <p:cNvSpPr>
                  <a:spLocks noChangeShapeType="1"/>
                </p:cNvSpPr>
                <p:nvPr/>
              </p:nvSpPr>
              <p:spPr bwMode="auto">
                <a:xfrm>
                  <a:off x="991"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63" name="Line 71"/>
                <p:cNvSpPr>
                  <a:spLocks noChangeShapeType="1"/>
                </p:cNvSpPr>
                <p:nvPr/>
              </p:nvSpPr>
              <p:spPr bwMode="auto">
                <a:xfrm>
                  <a:off x="1093"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64" name="Line 72"/>
                <p:cNvSpPr>
                  <a:spLocks noChangeShapeType="1"/>
                </p:cNvSpPr>
                <p:nvPr/>
              </p:nvSpPr>
              <p:spPr bwMode="auto">
                <a:xfrm>
                  <a:off x="1195"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65" name="Line 73"/>
                <p:cNvSpPr>
                  <a:spLocks noChangeShapeType="1"/>
                </p:cNvSpPr>
                <p:nvPr/>
              </p:nvSpPr>
              <p:spPr bwMode="auto">
                <a:xfrm>
                  <a:off x="1297"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66" name="Line 74"/>
                <p:cNvSpPr>
                  <a:spLocks noChangeShapeType="1"/>
                </p:cNvSpPr>
                <p:nvPr/>
              </p:nvSpPr>
              <p:spPr bwMode="auto">
                <a:xfrm>
                  <a:off x="1398"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67" name="Line 75"/>
                <p:cNvSpPr>
                  <a:spLocks noChangeShapeType="1"/>
                </p:cNvSpPr>
                <p:nvPr/>
              </p:nvSpPr>
              <p:spPr bwMode="auto">
                <a:xfrm>
                  <a:off x="1500"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68" name="Line 76"/>
                <p:cNvSpPr>
                  <a:spLocks noChangeShapeType="1"/>
                </p:cNvSpPr>
                <p:nvPr/>
              </p:nvSpPr>
              <p:spPr bwMode="auto">
                <a:xfrm>
                  <a:off x="1602"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69" name="Line 77"/>
                <p:cNvSpPr>
                  <a:spLocks noChangeShapeType="1"/>
                </p:cNvSpPr>
                <p:nvPr/>
              </p:nvSpPr>
              <p:spPr bwMode="auto">
                <a:xfrm>
                  <a:off x="1704"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70" name="Line 78"/>
                <p:cNvSpPr>
                  <a:spLocks noChangeShapeType="1"/>
                </p:cNvSpPr>
                <p:nvPr/>
              </p:nvSpPr>
              <p:spPr bwMode="auto">
                <a:xfrm>
                  <a:off x="1806"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71" name="Line 79"/>
                <p:cNvSpPr>
                  <a:spLocks noChangeShapeType="1"/>
                </p:cNvSpPr>
                <p:nvPr/>
              </p:nvSpPr>
              <p:spPr bwMode="auto">
                <a:xfrm>
                  <a:off x="1908"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72" name="Line 80"/>
                <p:cNvSpPr>
                  <a:spLocks noChangeShapeType="1"/>
                </p:cNvSpPr>
                <p:nvPr/>
              </p:nvSpPr>
              <p:spPr bwMode="auto">
                <a:xfrm>
                  <a:off x="2010"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73" name="Line 81"/>
                <p:cNvSpPr>
                  <a:spLocks noChangeShapeType="1"/>
                </p:cNvSpPr>
                <p:nvPr/>
              </p:nvSpPr>
              <p:spPr bwMode="auto">
                <a:xfrm>
                  <a:off x="2112"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grpSp>
          <p:sp>
            <p:nvSpPr>
              <p:cNvPr id="187474" name="Rectangle 82"/>
              <p:cNvSpPr>
                <a:spLocks noChangeArrowheads="1"/>
              </p:cNvSpPr>
              <p:nvPr/>
            </p:nvSpPr>
            <p:spPr bwMode="auto">
              <a:xfrm>
                <a:off x="399" y="3580"/>
                <a:ext cx="1685" cy="179"/>
              </a:xfrm>
              <a:prstGeom prst="rect">
                <a:avLst/>
              </a:prstGeom>
              <a:solidFill>
                <a:srgbClr val="008000"/>
              </a:solidFill>
              <a:ln w="19050" algn="ctr">
                <a:solidFill>
                  <a:schemeClr val="tx1"/>
                </a:solidFill>
                <a:miter lim="800000"/>
                <a:headEnd/>
                <a:tailEnd/>
              </a:ln>
              <a:effectLst/>
            </p:spPr>
            <p:txBody>
              <a:bodyPr wrap="none" anchor="ctr"/>
              <a:lstStyle/>
              <a:p>
                <a:pPr algn="ctr">
                  <a:lnSpc>
                    <a:spcPct val="85000"/>
                  </a:lnSpc>
                  <a:spcBef>
                    <a:spcPct val="10000"/>
                  </a:spcBef>
                </a:pPr>
                <a:r>
                  <a:rPr lang="en-US" b="1">
                    <a:solidFill>
                      <a:srgbClr val="000000"/>
                    </a:solidFill>
                    <a:latin typeface="Arial" pitchFamily="34" charset="0"/>
                  </a:rPr>
                  <a:t>warp 8 instruction 12</a:t>
                </a:r>
              </a:p>
            </p:txBody>
          </p:sp>
        </p:grpSp>
        <p:sp>
          <p:nvSpPr>
            <p:cNvPr id="187475" name="Line 83"/>
            <p:cNvSpPr>
              <a:spLocks noChangeShapeType="1"/>
            </p:cNvSpPr>
            <p:nvPr/>
          </p:nvSpPr>
          <p:spPr bwMode="auto">
            <a:xfrm>
              <a:off x="3776663" y="3167063"/>
              <a:ext cx="0" cy="368300"/>
            </a:xfrm>
            <a:prstGeom prst="line">
              <a:avLst/>
            </a:prstGeom>
            <a:noFill/>
            <a:ln w="127000">
              <a:solidFill>
                <a:srgbClr val="99FF99"/>
              </a:solidFill>
              <a:round/>
              <a:headEnd/>
              <a:tailEnd type="triangle" w="lg" len="sm"/>
            </a:ln>
            <a:effectLst/>
          </p:spPr>
          <p:txBody>
            <a:bodyPr/>
            <a:lstStyle/>
            <a:p>
              <a:endParaRPr lang="en-US">
                <a:solidFill>
                  <a:srgbClr val="000000"/>
                </a:solidFill>
                <a:latin typeface="Times New Roman" pitchFamily="18" charset="0"/>
              </a:endParaRPr>
            </a:p>
          </p:txBody>
        </p:sp>
        <p:sp>
          <p:nvSpPr>
            <p:cNvPr id="187476" name="Rectangle 84"/>
            <p:cNvSpPr>
              <a:spLocks noChangeArrowheads="1"/>
            </p:cNvSpPr>
            <p:nvPr/>
          </p:nvSpPr>
          <p:spPr bwMode="auto">
            <a:xfrm>
              <a:off x="2438400" y="5334001"/>
              <a:ext cx="2674938" cy="55563"/>
            </a:xfrm>
            <a:prstGeom prst="rect">
              <a:avLst/>
            </a:prstGeom>
            <a:noFill/>
            <a:ln w="19050" algn="ctr">
              <a:noFill/>
              <a:miter lim="800000"/>
              <a:headEnd/>
              <a:tailEnd/>
            </a:ln>
            <a:effectLst/>
          </p:spPr>
          <p:txBody>
            <a:bodyPr wrap="none" anchor="ctr"/>
            <a:lstStyle/>
            <a:p>
              <a:pPr algn="ctr">
                <a:lnSpc>
                  <a:spcPct val="30000"/>
                </a:lnSpc>
                <a:spcBef>
                  <a:spcPct val="10000"/>
                </a:spcBef>
              </a:pPr>
              <a:r>
                <a:rPr lang="en-US" b="1">
                  <a:solidFill>
                    <a:srgbClr val="000000"/>
                  </a:solidFill>
                  <a:latin typeface="Arial" pitchFamily="34" charset="0"/>
                </a:rPr>
                <a:t>.</a:t>
              </a:r>
              <a:br>
                <a:rPr lang="en-US" b="1">
                  <a:solidFill>
                    <a:srgbClr val="000000"/>
                  </a:solidFill>
                  <a:latin typeface="Arial" pitchFamily="34" charset="0"/>
                </a:rPr>
              </a:br>
              <a:r>
                <a:rPr lang="en-US" b="1">
                  <a:solidFill>
                    <a:srgbClr val="000000"/>
                  </a:solidFill>
                  <a:latin typeface="Arial" pitchFamily="34" charset="0"/>
                </a:rPr>
                <a:t>.</a:t>
              </a:r>
              <a:br>
                <a:rPr lang="en-US" b="1">
                  <a:solidFill>
                    <a:srgbClr val="000000"/>
                  </a:solidFill>
                  <a:latin typeface="Arial" pitchFamily="34" charset="0"/>
                </a:rPr>
              </a:br>
              <a:r>
                <a:rPr lang="en-US" b="1">
                  <a:solidFill>
                    <a:srgbClr val="000000"/>
                  </a:solidFill>
                  <a:latin typeface="Arial" pitchFamily="34" charset="0"/>
                </a:rPr>
                <a:t>.</a:t>
              </a:r>
            </a:p>
          </p:txBody>
        </p:sp>
        <p:sp>
          <p:nvSpPr>
            <p:cNvPr id="187477" name="Text Box 85"/>
            <p:cNvSpPr txBox="1">
              <a:spLocks noChangeArrowheads="1"/>
            </p:cNvSpPr>
            <p:nvPr/>
          </p:nvSpPr>
          <p:spPr bwMode="auto">
            <a:xfrm>
              <a:off x="1828800" y="3276600"/>
              <a:ext cx="654050" cy="325438"/>
            </a:xfrm>
            <a:prstGeom prst="rect">
              <a:avLst/>
            </a:prstGeom>
            <a:noFill/>
            <a:ln w="9525" algn="ctr">
              <a:noFill/>
              <a:miter lim="800000"/>
              <a:headEnd/>
              <a:tailEnd/>
            </a:ln>
            <a:effectLst/>
          </p:spPr>
          <p:txBody>
            <a:bodyPr wrap="none">
              <a:spAutoFit/>
            </a:bodyPr>
            <a:lstStyle/>
            <a:p>
              <a:pPr algn="ctr">
                <a:lnSpc>
                  <a:spcPct val="85000"/>
                </a:lnSpc>
                <a:spcBef>
                  <a:spcPct val="10000"/>
                </a:spcBef>
              </a:pPr>
              <a:r>
                <a:rPr lang="en-US" b="1">
                  <a:solidFill>
                    <a:srgbClr val="000000"/>
                  </a:solidFill>
                  <a:latin typeface="Arial" pitchFamily="34" charset="0"/>
                </a:rPr>
                <a:t>time</a:t>
              </a:r>
            </a:p>
          </p:txBody>
        </p:sp>
        <p:grpSp>
          <p:nvGrpSpPr>
            <p:cNvPr id="187478" name="Group 86"/>
            <p:cNvGrpSpPr>
              <a:grpSpLocks/>
            </p:cNvGrpSpPr>
            <p:nvPr/>
          </p:nvGrpSpPr>
          <p:grpSpPr bwMode="auto">
            <a:xfrm>
              <a:off x="2438400" y="6069013"/>
              <a:ext cx="2674938" cy="508000"/>
              <a:chOff x="399" y="3856"/>
              <a:chExt cx="1685" cy="320"/>
            </a:xfrm>
          </p:grpSpPr>
          <p:grpSp>
            <p:nvGrpSpPr>
              <p:cNvPr id="187479" name="Group 87"/>
              <p:cNvGrpSpPr>
                <a:grpSpLocks/>
              </p:cNvGrpSpPr>
              <p:nvPr/>
            </p:nvGrpSpPr>
            <p:grpSpPr bwMode="auto">
              <a:xfrm>
                <a:off x="478" y="3856"/>
                <a:ext cx="1528" cy="320"/>
                <a:chOff x="584" y="2392"/>
                <a:chExt cx="1528" cy="320"/>
              </a:xfrm>
            </p:grpSpPr>
            <p:sp>
              <p:nvSpPr>
                <p:cNvPr id="187480" name="Line 88"/>
                <p:cNvSpPr>
                  <a:spLocks noChangeShapeType="1"/>
                </p:cNvSpPr>
                <p:nvPr/>
              </p:nvSpPr>
              <p:spPr bwMode="auto">
                <a:xfrm>
                  <a:off x="584"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81" name="Line 89"/>
                <p:cNvSpPr>
                  <a:spLocks noChangeShapeType="1"/>
                </p:cNvSpPr>
                <p:nvPr/>
              </p:nvSpPr>
              <p:spPr bwMode="auto">
                <a:xfrm>
                  <a:off x="685"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82" name="Line 90"/>
                <p:cNvSpPr>
                  <a:spLocks noChangeShapeType="1"/>
                </p:cNvSpPr>
                <p:nvPr/>
              </p:nvSpPr>
              <p:spPr bwMode="auto">
                <a:xfrm>
                  <a:off x="787"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83" name="Line 91"/>
                <p:cNvSpPr>
                  <a:spLocks noChangeShapeType="1"/>
                </p:cNvSpPr>
                <p:nvPr/>
              </p:nvSpPr>
              <p:spPr bwMode="auto">
                <a:xfrm>
                  <a:off x="889"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84" name="Line 92"/>
                <p:cNvSpPr>
                  <a:spLocks noChangeShapeType="1"/>
                </p:cNvSpPr>
                <p:nvPr/>
              </p:nvSpPr>
              <p:spPr bwMode="auto">
                <a:xfrm>
                  <a:off x="991"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85" name="Line 93"/>
                <p:cNvSpPr>
                  <a:spLocks noChangeShapeType="1"/>
                </p:cNvSpPr>
                <p:nvPr/>
              </p:nvSpPr>
              <p:spPr bwMode="auto">
                <a:xfrm>
                  <a:off x="1093"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86" name="Line 94"/>
                <p:cNvSpPr>
                  <a:spLocks noChangeShapeType="1"/>
                </p:cNvSpPr>
                <p:nvPr/>
              </p:nvSpPr>
              <p:spPr bwMode="auto">
                <a:xfrm>
                  <a:off x="1195"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87" name="Line 95"/>
                <p:cNvSpPr>
                  <a:spLocks noChangeShapeType="1"/>
                </p:cNvSpPr>
                <p:nvPr/>
              </p:nvSpPr>
              <p:spPr bwMode="auto">
                <a:xfrm>
                  <a:off x="1297"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88" name="Line 96"/>
                <p:cNvSpPr>
                  <a:spLocks noChangeShapeType="1"/>
                </p:cNvSpPr>
                <p:nvPr/>
              </p:nvSpPr>
              <p:spPr bwMode="auto">
                <a:xfrm>
                  <a:off x="1398"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89" name="Line 97"/>
                <p:cNvSpPr>
                  <a:spLocks noChangeShapeType="1"/>
                </p:cNvSpPr>
                <p:nvPr/>
              </p:nvSpPr>
              <p:spPr bwMode="auto">
                <a:xfrm>
                  <a:off x="1500"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90" name="Line 98"/>
                <p:cNvSpPr>
                  <a:spLocks noChangeShapeType="1"/>
                </p:cNvSpPr>
                <p:nvPr/>
              </p:nvSpPr>
              <p:spPr bwMode="auto">
                <a:xfrm>
                  <a:off x="1602"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91" name="Line 99"/>
                <p:cNvSpPr>
                  <a:spLocks noChangeShapeType="1"/>
                </p:cNvSpPr>
                <p:nvPr/>
              </p:nvSpPr>
              <p:spPr bwMode="auto">
                <a:xfrm>
                  <a:off x="1704"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92" name="Line 100"/>
                <p:cNvSpPr>
                  <a:spLocks noChangeShapeType="1"/>
                </p:cNvSpPr>
                <p:nvPr/>
              </p:nvSpPr>
              <p:spPr bwMode="auto">
                <a:xfrm>
                  <a:off x="1806"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93" name="Line 101"/>
                <p:cNvSpPr>
                  <a:spLocks noChangeShapeType="1"/>
                </p:cNvSpPr>
                <p:nvPr/>
              </p:nvSpPr>
              <p:spPr bwMode="auto">
                <a:xfrm>
                  <a:off x="1908"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94" name="Line 102"/>
                <p:cNvSpPr>
                  <a:spLocks noChangeShapeType="1"/>
                </p:cNvSpPr>
                <p:nvPr/>
              </p:nvSpPr>
              <p:spPr bwMode="auto">
                <a:xfrm>
                  <a:off x="2010"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sp>
              <p:nvSpPr>
                <p:cNvPr id="187495" name="Line 103"/>
                <p:cNvSpPr>
                  <a:spLocks noChangeShapeType="1"/>
                </p:cNvSpPr>
                <p:nvPr/>
              </p:nvSpPr>
              <p:spPr bwMode="auto">
                <a:xfrm>
                  <a:off x="2112" y="2392"/>
                  <a:ext cx="0" cy="320"/>
                </a:xfrm>
                <a:prstGeom prst="line">
                  <a:avLst/>
                </a:prstGeom>
                <a:noFill/>
                <a:ln w="28575">
                  <a:solidFill>
                    <a:schemeClr val="tx1"/>
                  </a:solidFill>
                  <a:round/>
                  <a:headEnd/>
                  <a:tailEnd type="triangle" w="lg" len="med"/>
                </a:ln>
                <a:effectLst/>
              </p:spPr>
              <p:txBody>
                <a:bodyPr/>
                <a:lstStyle/>
                <a:p>
                  <a:endParaRPr lang="en-US">
                    <a:solidFill>
                      <a:srgbClr val="000000"/>
                    </a:solidFill>
                    <a:latin typeface="Times New Roman" pitchFamily="18" charset="0"/>
                  </a:endParaRPr>
                </a:p>
              </p:txBody>
            </p:sp>
          </p:grpSp>
          <p:sp>
            <p:nvSpPr>
              <p:cNvPr id="187496" name="Rectangle 104"/>
              <p:cNvSpPr>
                <a:spLocks noChangeArrowheads="1"/>
              </p:cNvSpPr>
              <p:nvPr/>
            </p:nvSpPr>
            <p:spPr bwMode="auto">
              <a:xfrm>
                <a:off x="399" y="3902"/>
                <a:ext cx="1685" cy="179"/>
              </a:xfrm>
              <a:prstGeom prst="rect">
                <a:avLst/>
              </a:prstGeom>
              <a:solidFill>
                <a:srgbClr val="FF0066"/>
              </a:solidFill>
              <a:ln w="19050" algn="ctr">
                <a:solidFill>
                  <a:schemeClr val="tx1"/>
                </a:solidFill>
                <a:miter lim="800000"/>
                <a:headEnd/>
                <a:tailEnd/>
              </a:ln>
              <a:effectLst/>
            </p:spPr>
            <p:txBody>
              <a:bodyPr wrap="none" anchor="ctr"/>
              <a:lstStyle/>
              <a:p>
                <a:pPr algn="ctr">
                  <a:lnSpc>
                    <a:spcPct val="85000"/>
                  </a:lnSpc>
                  <a:spcBef>
                    <a:spcPct val="10000"/>
                  </a:spcBef>
                </a:pPr>
                <a:r>
                  <a:rPr lang="en-US" b="1">
                    <a:solidFill>
                      <a:srgbClr val="000000"/>
                    </a:solidFill>
                    <a:latin typeface="Arial" pitchFamily="34" charset="0"/>
                  </a:rPr>
                  <a:t>warp 3 instruction 36</a:t>
                </a:r>
              </a:p>
            </p:txBody>
          </p:sp>
        </p:grpSp>
      </p:grpSp>
    </p:spTree>
    <p:extLst>
      <p:ext uri="{BB962C8B-B14F-4D97-AF65-F5344CB8AC3E}">
        <p14:creationId xmlns:p14="http://schemas.microsoft.com/office/powerpoint/2010/main" val="2033218572"/>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Fermi Specifics</a:t>
            </a:r>
          </a:p>
        </p:txBody>
      </p:sp>
      <p:sp>
        <p:nvSpPr>
          <p:cNvPr id="7" name="Slide Number Placeholder 6"/>
          <p:cNvSpPr>
            <a:spLocks noGrp="1"/>
          </p:cNvSpPr>
          <p:nvPr>
            <p:ph type="sldNum" sz="quarter" idx="12"/>
          </p:nvPr>
        </p:nvSpPr>
        <p:spPr/>
        <p:txBody>
          <a:bodyPr/>
          <a:lstStyle/>
          <a:p>
            <a:fld id="{324EC464-0052-4FCA-B330-A64DDC2734A2}" type="slidenum">
              <a:rPr lang="en-US" altLang="en-US" smtClean="0">
                <a:solidFill>
                  <a:srgbClr val="000000"/>
                </a:solidFill>
              </a:rPr>
              <a:pPr/>
              <a:t>38</a:t>
            </a:fld>
            <a:endParaRPr lang="en-US" altLang="en-US">
              <a:solidFill>
                <a:srgbClr val="000000"/>
              </a:solidFill>
            </a:endParaRPr>
          </a:p>
        </p:txBody>
      </p:sp>
      <p:sp>
        <p:nvSpPr>
          <p:cNvPr id="8" name="Content Placeholder 2"/>
          <p:cNvSpPr>
            <a:spLocks noGrp="1"/>
          </p:cNvSpPr>
          <p:nvPr>
            <p:ph sz="half" idx="4294967295"/>
          </p:nvPr>
        </p:nvSpPr>
        <p:spPr>
          <a:xfrm>
            <a:off x="387350" y="1522413"/>
            <a:ext cx="6286500" cy="4891087"/>
          </a:xfrm>
        </p:spPr>
        <p:txBody>
          <a:bodyPr/>
          <a:lstStyle/>
          <a:p>
            <a:r>
              <a:rPr lang="en-US" dirty="0"/>
              <a:t>There are two schedulers that issue warps of “ready-to-go” threads</a:t>
            </a:r>
          </a:p>
          <a:p>
            <a:pPr lvl="1"/>
            <a:endParaRPr lang="en-US" dirty="0"/>
          </a:p>
          <a:p>
            <a:r>
              <a:rPr lang="en-US" dirty="0"/>
              <a:t>One warp issued at each clock cycle by each scheduler</a:t>
            </a:r>
          </a:p>
          <a:p>
            <a:pPr lvl="1"/>
            <a:endParaRPr lang="en-US" dirty="0"/>
          </a:p>
          <a:p>
            <a:r>
              <a:rPr lang="en-US" dirty="0"/>
              <a:t>During no cycle can more than 2 warps be dispatched for execution on the SM’s functional units </a:t>
            </a:r>
          </a:p>
          <a:p>
            <a:pPr lvl="1"/>
            <a:endParaRPr lang="en-US" dirty="0"/>
          </a:p>
          <a:p>
            <a:r>
              <a:rPr lang="en-US" dirty="0" err="1"/>
              <a:t>Scoreboarding</a:t>
            </a:r>
            <a:r>
              <a:rPr lang="en-US" dirty="0"/>
              <a:t> </a:t>
            </a:r>
            <a:r>
              <a:rPr lang="en-US" dirty="0"/>
              <a:t>used to figure out which warp is ready</a:t>
            </a:r>
          </a:p>
        </p:txBody>
      </p:sp>
      <p:grpSp>
        <p:nvGrpSpPr>
          <p:cNvPr id="4" name="Group 3"/>
          <p:cNvGrpSpPr/>
          <p:nvPr/>
        </p:nvGrpSpPr>
        <p:grpSpPr>
          <a:xfrm>
            <a:off x="7816850" y="1511437"/>
            <a:ext cx="3403600" cy="4322662"/>
            <a:chOff x="5664200" y="1840468"/>
            <a:chExt cx="3403600" cy="4322662"/>
          </a:xfrm>
        </p:grpSpPr>
        <p:pic>
          <p:nvPicPr>
            <p:cNvPr id="5" name="Picture 4" descr="http://www.realworldtech.com/includes/images/articles/fermi-3.png?b22ba0"/>
            <p:cNvPicPr>
              <a:picLocks noChangeAspect="1"/>
            </p:cNvPicPr>
            <p:nvPr/>
          </p:nvPicPr>
          <p:blipFill rotWithShape="1">
            <a:blip r:embed="rId3">
              <a:extLst>
                <a:ext uri="{28A0092B-C50C-407E-A947-70E740481C1C}">
                  <a14:useLocalDpi xmlns:a14="http://schemas.microsoft.com/office/drawing/2010/main" val="0"/>
                </a:ext>
              </a:extLst>
            </a:blip>
            <a:srcRect r="8282" b="46982"/>
            <a:stretch/>
          </p:blipFill>
          <p:spPr bwMode="auto">
            <a:xfrm>
              <a:off x="5664200" y="1905000"/>
              <a:ext cx="3403600" cy="4258130"/>
            </a:xfrm>
            <a:prstGeom prst="rect">
              <a:avLst/>
            </a:prstGeom>
            <a:noFill/>
            <a:ln>
              <a:noFill/>
            </a:ln>
            <a:extLst>
              <a:ext uri="{53640926-AAD7-44D8-BBD7-CCE9431645EC}">
                <a14:shadowObscured xmlns:a14="http://schemas.microsoft.com/office/drawing/2010/main"/>
              </a:ext>
            </a:extLst>
          </p:spPr>
        </p:pic>
        <p:sp>
          <p:nvSpPr>
            <p:cNvPr id="3" name="Rectangle 2"/>
            <p:cNvSpPr/>
            <p:nvPr/>
          </p:nvSpPr>
          <p:spPr>
            <a:xfrm>
              <a:off x="6912580" y="1840468"/>
              <a:ext cx="1075744" cy="369332"/>
            </a:xfrm>
            <a:prstGeom prst="rect">
              <a:avLst/>
            </a:prstGeom>
            <a:solidFill>
              <a:schemeClr val="bg1"/>
            </a:solidFill>
          </p:spPr>
          <p:txBody>
            <a:bodyPr wrap="none">
              <a:spAutoFit/>
            </a:bodyPr>
            <a:lstStyle/>
            <a:p>
              <a:r>
                <a:rPr lang="en-US" dirty="0"/>
                <a:t>Fermi SM</a:t>
              </a:r>
            </a:p>
          </p:txBody>
        </p:sp>
      </p:grpSp>
    </p:spTree>
    <p:extLst>
      <p:ext uri="{BB962C8B-B14F-4D97-AF65-F5344CB8AC3E}">
        <p14:creationId xmlns:p14="http://schemas.microsoft.com/office/powerpoint/2010/main" val="18074576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Remarks</a:t>
            </a:r>
          </a:p>
        </p:txBody>
      </p:sp>
      <p:sp>
        <p:nvSpPr>
          <p:cNvPr id="3" name="Content Placeholder 2"/>
          <p:cNvSpPr>
            <a:spLocks noGrp="1"/>
          </p:cNvSpPr>
          <p:nvPr>
            <p:ph idx="1"/>
          </p:nvPr>
        </p:nvSpPr>
        <p:spPr>
          <a:xfrm>
            <a:off x="222250" y="1295400"/>
            <a:ext cx="6775450" cy="4835525"/>
          </a:xfrm>
        </p:spPr>
        <p:txBody>
          <a:bodyPr>
            <a:noAutofit/>
          </a:bodyPr>
          <a:lstStyle/>
          <a:p>
            <a:r>
              <a:rPr lang="en-US" sz="2800" dirty="0"/>
              <a:t>ILP support: relatively limited</a:t>
            </a:r>
          </a:p>
          <a:p>
            <a:pPr lvl="2"/>
            <a:endParaRPr lang="en-US" sz="2200" dirty="0"/>
          </a:p>
          <a:p>
            <a:pPr lvl="2"/>
            <a:endParaRPr lang="en-US" sz="2200" dirty="0"/>
          </a:p>
          <a:p>
            <a:r>
              <a:rPr lang="en-US" sz="2800" dirty="0"/>
              <a:t>GPU architecture is pipelined</a:t>
            </a:r>
          </a:p>
          <a:p>
            <a:pPr lvl="1"/>
            <a:r>
              <a:rPr lang="en-US" sz="1600" dirty="0"/>
              <a:t>At each clock cycle one instruction can be retired</a:t>
            </a:r>
          </a:p>
          <a:p>
            <a:pPr lvl="1"/>
            <a:endParaRPr lang="en-US" sz="1600" dirty="0"/>
          </a:p>
          <a:p>
            <a:pPr lvl="1"/>
            <a:endParaRPr lang="en-US" sz="1600" dirty="0"/>
          </a:p>
          <a:p>
            <a:r>
              <a:rPr lang="en-US" sz="2800" dirty="0"/>
              <a:t>Fermi has no out-of-order execution smarts</a:t>
            </a:r>
          </a:p>
          <a:p>
            <a:pPr lvl="1"/>
            <a:endParaRPr lang="en-US" sz="1600" dirty="0"/>
          </a:p>
          <a:p>
            <a:pPr lvl="1"/>
            <a:endParaRPr lang="en-US" sz="1600" dirty="0"/>
          </a:p>
          <a:p>
            <a:r>
              <a:rPr lang="en-US" sz="2800" dirty="0"/>
              <a:t>To the best of my knowledge</a:t>
            </a:r>
          </a:p>
          <a:p>
            <a:pPr lvl="1"/>
            <a:r>
              <a:rPr lang="en-US" sz="1600" dirty="0"/>
              <a:t>There is no prefetching</a:t>
            </a:r>
          </a:p>
          <a:p>
            <a:pPr lvl="1"/>
            <a:r>
              <a:rPr lang="en-US" sz="1600" dirty="0"/>
              <a:t>There is no speculative execution</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3150" y="2151684"/>
            <a:ext cx="4480948" cy="3042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04A7C484-7E24-447E-8CB0-5149A4D34DEF}" type="slidenum">
              <a:rPr lang="en-US" altLang="en-US" smtClean="0">
                <a:solidFill>
                  <a:srgbClr val="000000"/>
                </a:solidFill>
              </a:rPr>
              <a:pPr/>
              <a:t>39</a:t>
            </a:fld>
            <a:endParaRPr lang="en-US" altLang="en-US">
              <a:solidFill>
                <a:srgbClr val="000000"/>
              </a:solidFill>
            </a:endParaRPr>
          </a:p>
        </p:txBody>
      </p:sp>
    </p:spTree>
    <p:extLst>
      <p:ext uri="{BB962C8B-B14F-4D97-AF65-F5344CB8AC3E}">
        <p14:creationId xmlns:p14="http://schemas.microsoft.com/office/powerpoint/2010/main" val="3464831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sz="3200" dirty="0"/>
              <a:t>Block and Thread Index (</a:t>
            </a:r>
            <a:r>
              <a:rPr lang="en-US" sz="3200" dirty="0" err="1"/>
              <a:t>Idx</a:t>
            </a:r>
            <a:r>
              <a:rPr lang="en-US" sz="3200" dirty="0"/>
              <a:t>)</a:t>
            </a:r>
          </a:p>
        </p:txBody>
      </p:sp>
      <p:sp>
        <p:nvSpPr>
          <p:cNvPr id="13" name="Slide Number Placeholder 12"/>
          <p:cNvSpPr>
            <a:spLocks noGrp="1"/>
          </p:cNvSpPr>
          <p:nvPr>
            <p:ph type="sldNum" sz="quarter" idx="12"/>
          </p:nvPr>
        </p:nvSpPr>
        <p:spPr/>
        <p:txBody>
          <a:bodyPr/>
          <a:lstStyle/>
          <a:p>
            <a:fld id="{2607EFA3-406F-4E56-9DD2-4C036976C4CD}" type="slidenum">
              <a:rPr lang="en-US" altLang="en-US" smtClean="0"/>
              <a:pPr/>
              <a:t>4</a:t>
            </a:fld>
            <a:endParaRPr lang="en-US" altLang="en-US" dirty="0"/>
          </a:p>
        </p:txBody>
      </p:sp>
      <p:sp>
        <p:nvSpPr>
          <p:cNvPr id="33795" name="Rectangle 3"/>
          <p:cNvSpPr>
            <a:spLocks noGrp="1" noChangeArrowheads="1"/>
          </p:cNvSpPr>
          <p:nvPr>
            <p:ph idx="4294967295"/>
          </p:nvPr>
        </p:nvSpPr>
        <p:spPr>
          <a:xfrm>
            <a:off x="0" y="1719263"/>
            <a:ext cx="5257800" cy="4605337"/>
          </a:xfrm>
        </p:spPr>
        <p:txBody>
          <a:bodyPr/>
          <a:lstStyle/>
          <a:p>
            <a:pPr marL="457200" indent="-457200"/>
            <a:r>
              <a:rPr lang="en-US" sz="2200" dirty="0"/>
              <a:t>Threads and blocks have indices</a:t>
            </a:r>
          </a:p>
          <a:p>
            <a:pPr marL="974725" lvl="1" indent="-403225"/>
            <a:r>
              <a:rPr lang="en-US" b="1" dirty="0"/>
              <a:t>Used by each thread the decide what data to work on (more later)</a:t>
            </a:r>
          </a:p>
          <a:p>
            <a:pPr marL="974725" lvl="1" indent="-403225"/>
            <a:r>
              <a:rPr lang="en-US" dirty="0"/>
              <a:t>Block Index: a triplet of </a:t>
            </a:r>
            <a:r>
              <a:rPr lang="en-US" dirty="0" err="1">
                <a:latin typeface="Courier New" panose="02070309020205020404" pitchFamily="49" charset="0"/>
                <a:cs typeface="Courier New" panose="02070309020205020404" pitchFamily="49" charset="0"/>
              </a:rPr>
              <a:t>uint</a:t>
            </a:r>
            <a:endParaRPr lang="en-US" dirty="0">
              <a:latin typeface="Courier New" panose="02070309020205020404" pitchFamily="49" charset="0"/>
              <a:cs typeface="Courier New" panose="02070309020205020404" pitchFamily="49" charset="0"/>
            </a:endParaRPr>
          </a:p>
          <a:p>
            <a:pPr marL="974725" lvl="1" indent="-403225"/>
            <a:r>
              <a:rPr lang="en-US" dirty="0"/>
              <a:t>Thread Index: a triplet of </a:t>
            </a:r>
            <a:r>
              <a:rPr lang="en-US" dirty="0" err="1">
                <a:latin typeface="Courier New" panose="02070309020205020404" pitchFamily="49" charset="0"/>
                <a:cs typeface="Courier New" panose="02070309020205020404" pitchFamily="49" charset="0"/>
              </a:rPr>
              <a:t>uint</a:t>
            </a:r>
            <a:endParaRPr lang="en-US" dirty="0">
              <a:latin typeface="Courier New" panose="02070309020205020404" pitchFamily="49" charset="0"/>
              <a:cs typeface="Courier New" panose="02070309020205020404" pitchFamily="49" charset="0"/>
            </a:endParaRPr>
          </a:p>
          <a:p>
            <a:pPr marL="457200" indent="-457200"/>
            <a:endParaRPr lang="en-US" sz="2200" dirty="0"/>
          </a:p>
          <a:p>
            <a:pPr marL="457200" indent="-457200"/>
            <a:r>
              <a:rPr lang="en-US" sz="2200" dirty="0"/>
              <a:t>Why this 3D layout?</a:t>
            </a:r>
          </a:p>
          <a:p>
            <a:pPr marL="974725" lvl="1" indent="-403225"/>
            <a:r>
              <a:rPr lang="en-US" dirty="0"/>
              <a:t>Simplifies memory</a:t>
            </a:r>
            <a:br>
              <a:rPr lang="en-US" dirty="0"/>
            </a:br>
            <a:r>
              <a:rPr lang="en-US" dirty="0"/>
              <a:t>addressing when processing</a:t>
            </a:r>
            <a:br>
              <a:rPr lang="en-US" dirty="0"/>
            </a:br>
            <a:r>
              <a:rPr lang="en-US" dirty="0"/>
              <a:t>multidimensional data</a:t>
            </a:r>
          </a:p>
          <a:p>
            <a:pPr marL="1431925" lvl="2" indent="-342900"/>
            <a:r>
              <a:rPr lang="en-US" sz="1900" dirty="0"/>
              <a:t>Handling matrices</a:t>
            </a:r>
          </a:p>
          <a:p>
            <a:pPr marL="1431925" lvl="2" indent="-342900"/>
            <a:r>
              <a:rPr lang="en-US" sz="1900" dirty="0"/>
              <a:t>Solving PDEs on 3D subdomains</a:t>
            </a:r>
          </a:p>
          <a:p>
            <a:pPr marL="1431925" lvl="2" indent="-342900"/>
            <a:r>
              <a:rPr lang="en-US" sz="1900" dirty="0"/>
              <a:t>…</a:t>
            </a:r>
          </a:p>
        </p:txBody>
      </p:sp>
      <p:grpSp>
        <p:nvGrpSpPr>
          <p:cNvPr id="2" name="Group 4"/>
          <p:cNvGrpSpPr>
            <a:grpSpLocks/>
          </p:cNvGrpSpPr>
          <p:nvPr/>
        </p:nvGrpSpPr>
        <p:grpSpPr bwMode="auto">
          <a:xfrm>
            <a:off x="6937376" y="2009775"/>
            <a:ext cx="3521075" cy="4292600"/>
            <a:chOff x="3410" y="1469"/>
            <a:chExt cx="2218" cy="2704"/>
          </a:xfrm>
        </p:grpSpPr>
        <p:sp>
          <p:nvSpPr>
            <p:cNvPr id="33797" name="Text Box 5"/>
            <p:cNvSpPr txBox="1">
              <a:spLocks noChangeArrowheads="1"/>
            </p:cNvSpPr>
            <p:nvPr/>
          </p:nvSpPr>
          <p:spPr bwMode="auto">
            <a:xfrm>
              <a:off x="3410" y="1469"/>
              <a:ext cx="2218" cy="2093"/>
            </a:xfrm>
            <a:prstGeom prst="rect">
              <a:avLst/>
            </a:prstGeom>
            <a:solidFill>
              <a:srgbClr val="99CCFF"/>
            </a:solidFill>
            <a:ln w="9525">
              <a:solidFill>
                <a:srgbClr val="969696"/>
              </a:solidFill>
              <a:miter lim="800000"/>
              <a:headEnd/>
              <a:tailEnd/>
            </a:ln>
          </p:spPr>
          <p:txBody>
            <a:bodyPr/>
            <a:lstStyle/>
            <a:p>
              <a:r>
                <a:rPr lang="en-US" sz="1200" b="1">
                  <a:solidFill>
                    <a:srgbClr val="003300"/>
                  </a:solidFill>
                  <a:latin typeface="Arial" pitchFamily="34" charset="0"/>
                </a:rPr>
                <a:t>Device</a:t>
              </a:r>
              <a:endParaRPr lang="en-US">
                <a:solidFill>
                  <a:srgbClr val="003300"/>
                </a:solidFill>
                <a:latin typeface="Arial" pitchFamily="34" charset="0"/>
              </a:endParaRPr>
            </a:p>
          </p:txBody>
        </p:sp>
        <p:grpSp>
          <p:nvGrpSpPr>
            <p:cNvPr id="3" name="Group 6"/>
            <p:cNvGrpSpPr>
              <a:grpSpLocks/>
            </p:cNvGrpSpPr>
            <p:nvPr/>
          </p:nvGrpSpPr>
          <p:grpSpPr bwMode="auto">
            <a:xfrm>
              <a:off x="4023" y="1647"/>
              <a:ext cx="1554" cy="1004"/>
              <a:chOff x="3820" y="4577"/>
              <a:chExt cx="4116" cy="2660"/>
            </a:xfrm>
          </p:grpSpPr>
          <p:sp>
            <p:nvSpPr>
              <p:cNvPr id="33799" name="Text Box 7"/>
              <p:cNvSpPr txBox="1">
                <a:spLocks noChangeArrowheads="1"/>
              </p:cNvSpPr>
              <p:nvPr/>
            </p:nvSpPr>
            <p:spPr bwMode="auto">
              <a:xfrm>
                <a:off x="3820" y="4577"/>
                <a:ext cx="4116" cy="2660"/>
              </a:xfrm>
              <a:prstGeom prst="rect">
                <a:avLst/>
              </a:prstGeom>
              <a:solidFill>
                <a:srgbClr val="99FF66"/>
              </a:solidFill>
              <a:ln w="9525">
                <a:solidFill>
                  <a:srgbClr val="969696"/>
                </a:solidFill>
                <a:miter lim="800000"/>
                <a:headEnd/>
                <a:tailEnd/>
              </a:ln>
            </p:spPr>
            <p:txBody>
              <a:bodyPr/>
              <a:lstStyle/>
              <a:p>
                <a:r>
                  <a:rPr lang="en-US" sz="1200" b="1">
                    <a:solidFill>
                      <a:srgbClr val="003300"/>
                    </a:solidFill>
                    <a:latin typeface="Arial" pitchFamily="34" charset="0"/>
                  </a:rPr>
                  <a:t>Grid 1</a:t>
                </a:r>
                <a:endParaRPr lang="en-US">
                  <a:solidFill>
                    <a:srgbClr val="003300"/>
                  </a:solidFill>
                  <a:latin typeface="Arial" pitchFamily="34" charset="0"/>
                </a:endParaRPr>
              </a:p>
            </p:txBody>
          </p:sp>
          <p:grpSp>
            <p:nvGrpSpPr>
              <p:cNvPr id="4" name="Group 8"/>
              <p:cNvGrpSpPr>
                <a:grpSpLocks/>
              </p:cNvGrpSpPr>
              <p:nvPr/>
            </p:nvGrpSpPr>
            <p:grpSpPr bwMode="auto">
              <a:xfrm>
                <a:off x="3985" y="5169"/>
                <a:ext cx="3785" cy="864"/>
                <a:chOff x="3997" y="5169"/>
                <a:chExt cx="3785" cy="864"/>
              </a:xfrm>
            </p:grpSpPr>
            <p:sp>
              <p:nvSpPr>
                <p:cNvPr id="33801" name="Text Box 9"/>
                <p:cNvSpPr txBox="1">
                  <a:spLocks noChangeArrowheads="1"/>
                </p:cNvSpPr>
                <p:nvPr/>
              </p:nvSpPr>
              <p:spPr bwMode="auto">
                <a:xfrm>
                  <a:off x="3997" y="5169"/>
                  <a:ext cx="1181" cy="864"/>
                </a:xfrm>
                <a:prstGeom prst="rect">
                  <a:avLst/>
                </a:prstGeom>
                <a:solidFill>
                  <a:srgbClr val="FFCC00"/>
                </a:solidFill>
                <a:ln w="9525">
                  <a:solidFill>
                    <a:srgbClr val="969696"/>
                  </a:solidFill>
                  <a:miter lim="800000"/>
                  <a:headEnd/>
                  <a:tailEnd/>
                </a:ln>
              </p:spPr>
              <p:txBody>
                <a:bodyPr lIns="0" tIns="91440" rIns="0" bIns="0"/>
                <a:lstStyle/>
                <a:p>
                  <a:pPr algn="ctr"/>
                  <a:r>
                    <a:rPr lang="en-US" sz="1200" b="1">
                      <a:solidFill>
                        <a:srgbClr val="003300"/>
                      </a:solidFill>
                      <a:latin typeface="Arial" pitchFamily="34" charset="0"/>
                    </a:rPr>
                    <a:t>Block</a:t>
                  </a:r>
                </a:p>
                <a:p>
                  <a:pPr algn="ctr"/>
                  <a:r>
                    <a:rPr lang="en-US" sz="1200" b="1">
                      <a:solidFill>
                        <a:srgbClr val="003300"/>
                      </a:solidFill>
                      <a:latin typeface="Arial" pitchFamily="34" charset="0"/>
                    </a:rPr>
                    <a:t>(0, 0)</a:t>
                  </a:r>
                  <a:endParaRPr lang="en-US">
                    <a:solidFill>
                      <a:srgbClr val="003300"/>
                    </a:solidFill>
                    <a:latin typeface="Arial" pitchFamily="34" charset="0"/>
                  </a:endParaRPr>
                </a:p>
              </p:txBody>
            </p:sp>
            <p:sp>
              <p:nvSpPr>
                <p:cNvPr id="33802" name="Text Box 10"/>
                <p:cNvSpPr txBox="1">
                  <a:spLocks noChangeArrowheads="1"/>
                </p:cNvSpPr>
                <p:nvPr/>
              </p:nvSpPr>
              <p:spPr bwMode="auto">
                <a:xfrm>
                  <a:off x="5299" y="5169"/>
                  <a:ext cx="1181" cy="864"/>
                </a:xfrm>
                <a:prstGeom prst="rect">
                  <a:avLst/>
                </a:prstGeom>
                <a:solidFill>
                  <a:srgbClr val="FFCC00"/>
                </a:solidFill>
                <a:ln w="9525">
                  <a:solidFill>
                    <a:srgbClr val="969696"/>
                  </a:solidFill>
                  <a:miter lim="800000"/>
                  <a:headEnd/>
                  <a:tailEnd/>
                </a:ln>
              </p:spPr>
              <p:txBody>
                <a:bodyPr lIns="0" tIns="91440" rIns="0" bIns="0"/>
                <a:lstStyle/>
                <a:p>
                  <a:pPr algn="ctr"/>
                  <a:r>
                    <a:rPr lang="en-US" sz="1200" b="1">
                      <a:solidFill>
                        <a:srgbClr val="003300"/>
                      </a:solidFill>
                      <a:latin typeface="Arial" pitchFamily="34" charset="0"/>
                    </a:rPr>
                    <a:t>Block</a:t>
                  </a:r>
                </a:p>
                <a:p>
                  <a:pPr algn="ctr"/>
                  <a:r>
                    <a:rPr lang="en-US" sz="1200" b="1">
                      <a:solidFill>
                        <a:srgbClr val="003300"/>
                      </a:solidFill>
                      <a:latin typeface="Arial" pitchFamily="34" charset="0"/>
                    </a:rPr>
                    <a:t>(1, 0)</a:t>
                  </a:r>
                  <a:endParaRPr lang="en-US">
                    <a:solidFill>
                      <a:srgbClr val="003300"/>
                    </a:solidFill>
                    <a:latin typeface="Arial" pitchFamily="34" charset="0"/>
                  </a:endParaRPr>
                </a:p>
              </p:txBody>
            </p:sp>
            <p:sp>
              <p:nvSpPr>
                <p:cNvPr id="33803" name="Text Box 11"/>
                <p:cNvSpPr txBox="1">
                  <a:spLocks noChangeArrowheads="1"/>
                </p:cNvSpPr>
                <p:nvPr/>
              </p:nvSpPr>
              <p:spPr bwMode="auto">
                <a:xfrm>
                  <a:off x="6601" y="5169"/>
                  <a:ext cx="1181" cy="864"/>
                </a:xfrm>
                <a:prstGeom prst="rect">
                  <a:avLst/>
                </a:prstGeom>
                <a:solidFill>
                  <a:srgbClr val="FFCC00"/>
                </a:solidFill>
                <a:ln w="9525">
                  <a:solidFill>
                    <a:srgbClr val="969696"/>
                  </a:solidFill>
                  <a:miter lim="800000"/>
                  <a:headEnd/>
                  <a:tailEnd/>
                </a:ln>
              </p:spPr>
              <p:txBody>
                <a:bodyPr lIns="0" tIns="91440" rIns="0" bIns="0"/>
                <a:lstStyle/>
                <a:p>
                  <a:pPr algn="ctr"/>
                  <a:r>
                    <a:rPr lang="en-US" sz="1200" b="1">
                      <a:solidFill>
                        <a:srgbClr val="003300"/>
                      </a:solidFill>
                      <a:latin typeface="Arial" pitchFamily="34" charset="0"/>
                    </a:rPr>
                    <a:t>Block</a:t>
                  </a:r>
                </a:p>
                <a:p>
                  <a:pPr algn="ctr"/>
                  <a:r>
                    <a:rPr lang="en-US" sz="1200" b="1">
                      <a:solidFill>
                        <a:srgbClr val="003300"/>
                      </a:solidFill>
                      <a:latin typeface="Arial" pitchFamily="34" charset="0"/>
                    </a:rPr>
                    <a:t>(2, 0)</a:t>
                  </a:r>
                  <a:endParaRPr lang="en-US">
                    <a:solidFill>
                      <a:srgbClr val="003300"/>
                    </a:solidFill>
                    <a:latin typeface="Arial" pitchFamily="34" charset="0"/>
                  </a:endParaRPr>
                </a:p>
              </p:txBody>
            </p:sp>
          </p:grpSp>
          <p:grpSp>
            <p:nvGrpSpPr>
              <p:cNvPr id="5" name="Group 12"/>
              <p:cNvGrpSpPr>
                <a:grpSpLocks/>
              </p:cNvGrpSpPr>
              <p:nvPr/>
            </p:nvGrpSpPr>
            <p:grpSpPr bwMode="auto">
              <a:xfrm>
                <a:off x="3985" y="6187"/>
                <a:ext cx="3785" cy="864"/>
                <a:chOff x="3997" y="5169"/>
                <a:chExt cx="3785" cy="864"/>
              </a:xfrm>
            </p:grpSpPr>
            <p:sp>
              <p:nvSpPr>
                <p:cNvPr id="33805" name="Text Box 13"/>
                <p:cNvSpPr txBox="1">
                  <a:spLocks noChangeArrowheads="1"/>
                </p:cNvSpPr>
                <p:nvPr/>
              </p:nvSpPr>
              <p:spPr bwMode="auto">
                <a:xfrm>
                  <a:off x="3997" y="5169"/>
                  <a:ext cx="1181" cy="864"/>
                </a:xfrm>
                <a:prstGeom prst="rect">
                  <a:avLst/>
                </a:prstGeom>
                <a:solidFill>
                  <a:srgbClr val="FFCC00"/>
                </a:solidFill>
                <a:ln w="9525">
                  <a:solidFill>
                    <a:srgbClr val="969696"/>
                  </a:solidFill>
                  <a:miter lim="800000"/>
                  <a:headEnd/>
                  <a:tailEnd/>
                </a:ln>
              </p:spPr>
              <p:txBody>
                <a:bodyPr lIns="0" tIns="91440" rIns="0" bIns="0"/>
                <a:lstStyle/>
                <a:p>
                  <a:pPr algn="ctr"/>
                  <a:r>
                    <a:rPr lang="en-US" sz="1200" b="1">
                      <a:solidFill>
                        <a:srgbClr val="003300"/>
                      </a:solidFill>
                      <a:latin typeface="Arial" pitchFamily="34" charset="0"/>
                    </a:rPr>
                    <a:t>Block</a:t>
                  </a:r>
                </a:p>
                <a:p>
                  <a:pPr algn="ctr"/>
                  <a:r>
                    <a:rPr lang="en-US" sz="1200" b="1">
                      <a:solidFill>
                        <a:srgbClr val="003300"/>
                      </a:solidFill>
                      <a:latin typeface="Arial" pitchFamily="34" charset="0"/>
                    </a:rPr>
                    <a:t>(0, 1)</a:t>
                  </a:r>
                  <a:endParaRPr lang="en-US">
                    <a:solidFill>
                      <a:srgbClr val="003300"/>
                    </a:solidFill>
                    <a:latin typeface="Arial" pitchFamily="34" charset="0"/>
                  </a:endParaRPr>
                </a:p>
              </p:txBody>
            </p:sp>
            <p:sp>
              <p:nvSpPr>
                <p:cNvPr id="33806" name="Text Box 14"/>
                <p:cNvSpPr txBox="1">
                  <a:spLocks noChangeArrowheads="1"/>
                </p:cNvSpPr>
                <p:nvPr/>
              </p:nvSpPr>
              <p:spPr bwMode="auto">
                <a:xfrm>
                  <a:off x="5299" y="5169"/>
                  <a:ext cx="1181" cy="864"/>
                </a:xfrm>
                <a:prstGeom prst="rect">
                  <a:avLst/>
                </a:prstGeom>
                <a:solidFill>
                  <a:srgbClr val="FFCC00"/>
                </a:solidFill>
                <a:ln w="9525">
                  <a:solidFill>
                    <a:srgbClr val="969696"/>
                  </a:solidFill>
                  <a:miter lim="800000"/>
                  <a:headEnd/>
                  <a:tailEnd/>
                </a:ln>
              </p:spPr>
              <p:txBody>
                <a:bodyPr lIns="0" tIns="91440" rIns="0" bIns="0"/>
                <a:lstStyle/>
                <a:p>
                  <a:pPr algn="ctr"/>
                  <a:r>
                    <a:rPr lang="en-US" sz="1200" b="1">
                      <a:solidFill>
                        <a:srgbClr val="003300"/>
                      </a:solidFill>
                      <a:latin typeface="Arial" pitchFamily="34" charset="0"/>
                    </a:rPr>
                    <a:t>Block</a:t>
                  </a:r>
                </a:p>
                <a:p>
                  <a:pPr algn="ctr"/>
                  <a:r>
                    <a:rPr lang="en-US" sz="1200" b="1">
                      <a:solidFill>
                        <a:srgbClr val="003300"/>
                      </a:solidFill>
                      <a:latin typeface="Arial" pitchFamily="34" charset="0"/>
                    </a:rPr>
                    <a:t>(1, 1)</a:t>
                  </a:r>
                  <a:endParaRPr lang="en-US">
                    <a:solidFill>
                      <a:srgbClr val="003300"/>
                    </a:solidFill>
                    <a:latin typeface="Arial" pitchFamily="34" charset="0"/>
                  </a:endParaRPr>
                </a:p>
              </p:txBody>
            </p:sp>
            <p:sp>
              <p:nvSpPr>
                <p:cNvPr id="33807" name="Text Box 15"/>
                <p:cNvSpPr txBox="1">
                  <a:spLocks noChangeArrowheads="1"/>
                </p:cNvSpPr>
                <p:nvPr/>
              </p:nvSpPr>
              <p:spPr bwMode="auto">
                <a:xfrm>
                  <a:off x="6601" y="5169"/>
                  <a:ext cx="1181" cy="864"/>
                </a:xfrm>
                <a:prstGeom prst="rect">
                  <a:avLst/>
                </a:prstGeom>
                <a:solidFill>
                  <a:srgbClr val="FFCC00"/>
                </a:solidFill>
                <a:ln w="9525">
                  <a:solidFill>
                    <a:srgbClr val="969696"/>
                  </a:solidFill>
                  <a:miter lim="800000"/>
                  <a:headEnd/>
                  <a:tailEnd/>
                </a:ln>
              </p:spPr>
              <p:txBody>
                <a:bodyPr lIns="0" tIns="91440" rIns="0" bIns="0"/>
                <a:lstStyle/>
                <a:p>
                  <a:pPr algn="ctr"/>
                  <a:r>
                    <a:rPr lang="en-US" sz="1200" b="1">
                      <a:solidFill>
                        <a:srgbClr val="003300"/>
                      </a:solidFill>
                      <a:latin typeface="Arial" pitchFamily="34" charset="0"/>
                    </a:rPr>
                    <a:t>Block</a:t>
                  </a:r>
                </a:p>
                <a:p>
                  <a:pPr algn="ctr"/>
                  <a:r>
                    <a:rPr lang="en-US" sz="1200" b="1">
                      <a:solidFill>
                        <a:srgbClr val="003300"/>
                      </a:solidFill>
                      <a:latin typeface="Arial" pitchFamily="34" charset="0"/>
                    </a:rPr>
                    <a:t>(2, 1)</a:t>
                  </a:r>
                  <a:endParaRPr lang="en-US">
                    <a:solidFill>
                      <a:srgbClr val="003300"/>
                    </a:solidFill>
                    <a:latin typeface="Arial" pitchFamily="34" charset="0"/>
                  </a:endParaRPr>
                </a:p>
              </p:txBody>
            </p:sp>
          </p:grpSp>
        </p:grpSp>
        <p:grpSp>
          <p:nvGrpSpPr>
            <p:cNvPr id="6" name="Group 16"/>
            <p:cNvGrpSpPr>
              <a:grpSpLocks/>
            </p:cNvGrpSpPr>
            <p:nvPr/>
          </p:nvGrpSpPr>
          <p:grpSpPr bwMode="auto">
            <a:xfrm>
              <a:off x="3510" y="2878"/>
              <a:ext cx="1765" cy="1295"/>
              <a:chOff x="1972" y="8931"/>
              <a:chExt cx="4676" cy="3430"/>
            </a:xfrm>
          </p:grpSpPr>
          <p:sp>
            <p:nvSpPr>
              <p:cNvPr id="33809" name="Text Box 17"/>
              <p:cNvSpPr txBox="1">
                <a:spLocks noChangeArrowheads="1"/>
              </p:cNvSpPr>
              <p:nvPr/>
            </p:nvSpPr>
            <p:spPr bwMode="auto">
              <a:xfrm>
                <a:off x="1972" y="8931"/>
                <a:ext cx="4676" cy="3430"/>
              </a:xfrm>
              <a:prstGeom prst="rect">
                <a:avLst/>
              </a:prstGeom>
              <a:solidFill>
                <a:srgbClr val="FFCC00"/>
              </a:solidFill>
              <a:ln w="9525">
                <a:solidFill>
                  <a:srgbClr val="969696"/>
                </a:solidFill>
                <a:miter lim="800000"/>
                <a:headEnd/>
                <a:tailEnd/>
              </a:ln>
            </p:spPr>
            <p:txBody>
              <a:bodyPr/>
              <a:lstStyle/>
              <a:p>
                <a:r>
                  <a:rPr lang="en-US" sz="1200" b="1">
                    <a:solidFill>
                      <a:srgbClr val="003300"/>
                    </a:solidFill>
                    <a:latin typeface="Arial" pitchFamily="34" charset="0"/>
                  </a:rPr>
                  <a:t>Block (1, 1)</a:t>
                </a:r>
                <a:endParaRPr lang="en-US">
                  <a:solidFill>
                    <a:srgbClr val="003300"/>
                  </a:solidFill>
                  <a:latin typeface="Arial" pitchFamily="34" charset="0"/>
                </a:endParaRPr>
              </a:p>
            </p:txBody>
          </p:sp>
          <p:grpSp>
            <p:nvGrpSpPr>
              <p:cNvPr id="7" name="Group 18"/>
              <p:cNvGrpSpPr>
                <a:grpSpLocks/>
              </p:cNvGrpSpPr>
              <p:nvPr/>
            </p:nvGrpSpPr>
            <p:grpSpPr bwMode="auto">
              <a:xfrm>
                <a:off x="2147" y="9559"/>
                <a:ext cx="4325" cy="2592"/>
                <a:chOff x="2630" y="11267"/>
                <a:chExt cx="4325" cy="2592"/>
              </a:xfrm>
            </p:grpSpPr>
            <p:grpSp>
              <p:nvGrpSpPr>
                <p:cNvPr id="8" name="Group 19"/>
                <p:cNvGrpSpPr>
                  <a:grpSpLocks/>
                </p:cNvGrpSpPr>
                <p:nvPr/>
              </p:nvGrpSpPr>
              <p:grpSpPr bwMode="auto">
                <a:xfrm>
                  <a:off x="2630" y="11267"/>
                  <a:ext cx="4325" cy="2592"/>
                  <a:chOff x="2160" y="10769"/>
                  <a:chExt cx="4325" cy="2592"/>
                </a:xfrm>
              </p:grpSpPr>
              <p:sp>
                <p:nvSpPr>
                  <p:cNvPr id="33812" name="Rectangle 20"/>
                  <p:cNvSpPr>
                    <a:spLocks noChangeArrowheads="1"/>
                  </p:cNvSpPr>
                  <p:nvPr/>
                </p:nvSpPr>
                <p:spPr bwMode="auto">
                  <a:xfrm>
                    <a:off x="2160" y="10769"/>
                    <a:ext cx="4320" cy="2592"/>
                  </a:xfrm>
                  <a:prstGeom prst="rect">
                    <a:avLst/>
                  </a:prstGeom>
                  <a:solidFill>
                    <a:srgbClr val="FF6600"/>
                  </a:solidFill>
                  <a:ln w="12700">
                    <a:solidFill>
                      <a:srgbClr val="000000"/>
                    </a:solidFill>
                    <a:miter lim="800000"/>
                    <a:headEnd/>
                    <a:tailEnd/>
                  </a:ln>
                </p:spPr>
                <p:txBody>
                  <a:bodyPr/>
                  <a:lstStyle/>
                  <a:p>
                    <a:endParaRPr lang="en-US"/>
                  </a:p>
                </p:txBody>
              </p:sp>
              <p:sp>
                <p:nvSpPr>
                  <p:cNvPr id="33813" name="Line 21"/>
                  <p:cNvSpPr>
                    <a:spLocks noChangeShapeType="1"/>
                  </p:cNvSpPr>
                  <p:nvPr/>
                </p:nvSpPr>
                <p:spPr bwMode="auto">
                  <a:xfrm flipV="1">
                    <a:off x="2160" y="11631"/>
                    <a:ext cx="4325" cy="2"/>
                  </a:xfrm>
                  <a:prstGeom prst="line">
                    <a:avLst/>
                  </a:prstGeom>
                  <a:noFill/>
                  <a:ln w="12700">
                    <a:solidFill>
                      <a:srgbClr val="000000"/>
                    </a:solidFill>
                    <a:round/>
                    <a:headEnd/>
                    <a:tailEnd/>
                  </a:ln>
                  <a:effectLst/>
                </p:spPr>
                <p:txBody>
                  <a:bodyPr/>
                  <a:lstStyle/>
                  <a:p>
                    <a:endParaRPr lang="en-US"/>
                  </a:p>
                </p:txBody>
              </p:sp>
              <p:sp>
                <p:nvSpPr>
                  <p:cNvPr id="33814" name="Line 22"/>
                  <p:cNvSpPr>
                    <a:spLocks noChangeShapeType="1"/>
                  </p:cNvSpPr>
                  <p:nvPr/>
                </p:nvSpPr>
                <p:spPr bwMode="auto">
                  <a:xfrm>
                    <a:off x="2161" y="12497"/>
                    <a:ext cx="4324" cy="4"/>
                  </a:xfrm>
                  <a:prstGeom prst="line">
                    <a:avLst/>
                  </a:prstGeom>
                  <a:noFill/>
                  <a:ln w="12700">
                    <a:solidFill>
                      <a:srgbClr val="000000"/>
                    </a:solidFill>
                    <a:round/>
                    <a:headEnd/>
                    <a:tailEnd/>
                  </a:ln>
                  <a:effectLst/>
                </p:spPr>
                <p:txBody>
                  <a:bodyPr/>
                  <a:lstStyle/>
                  <a:p>
                    <a:endParaRPr lang="en-US"/>
                  </a:p>
                </p:txBody>
              </p:sp>
              <p:sp>
                <p:nvSpPr>
                  <p:cNvPr id="33815" name="Line 23"/>
                  <p:cNvSpPr>
                    <a:spLocks noChangeShapeType="1"/>
                  </p:cNvSpPr>
                  <p:nvPr/>
                </p:nvSpPr>
                <p:spPr bwMode="auto">
                  <a:xfrm>
                    <a:off x="3024" y="10769"/>
                    <a:ext cx="1" cy="2592"/>
                  </a:xfrm>
                  <a:prstGeom prst="line">
                    <a:avLst/>
                  </a:prstGeom>
                  <a:noFill/>
                  <a:ln w="12700">
                    <a:solidFill>
                      <a:srgbClr val="000000"/>
                    </a:solidFill>
                    <a:round/>
                    <a:headEnd/>
                    <a:tailEnd/>
                  </a:ln>
                  <a:effectLst/>
                </p:spPr>
                <p:txBody>
                  <a:bodyPr/>
                  <a:lstStyle/>
                  <a:p>
                    <a:endParaRPr lang="en-US"/>
                  </a:p>
                </p:txBody>
              </p:sp>
              <p:sp>
                <p:nvSpPr>
                  <p:cNvPr id="33816" name="Line 24"/>
                  <p:cNvSpPr>
                    <a:spLocks noChangeShapeType="1"/>
                  </p:cNvSpPr>
                  <p:nvPr/>
                </p:nvSpPr>
                <p:spPr bwMode="auto">
                  <a:xfrm>
                    <a:off x="3888" y="10769"/>
                    <a:ext cx="1" cy="2592"/>
                  </a:xfrm>
                  <a:prstGeom prst="line">
                    <a:avLst/>
                  </a:prstGeom>
                  <a:noFill/>
                  <a:ln w="12700">
                    <a:solidFill>
                      <a:srgbClr val="000000"/>
                    </a:solidFill>
                    <a:round/>
                    <a:headEnd/>
                    <a:tailEnd/>
                  </a:ln>
                  <a:effectLst/>
                </p:spPr>
                <p:txBody>
                  <a:bodyPr/>
                  <a:lstStyle/>
                  <a:p>
                    <a:endParaRPr lang="en-US"/>
                  </a:p>
                </p:txBody>
              </p:sp>
              <p:sp>
                <p:nvSpPr>
                  <p:cNvPr id="33817" name="Line 25"/>
                  <p:cNvSpPr>
                    <a:spLocks noChangeShapeType="1"/>
                  </p:cNvSpPr>
                  <p:nvPr/>
                </p:nvSpPr>
                <p:spPr bwMode="auto">
                  <a:xfrm>
                    <a:off x="4752" y="10769"/>
                    <a:ext cx="1" cy="2592"/>
                  </a:xfrm>
                  <a:prstGeom prst="line">
                    <a:avLst/>
                  </a:prstGeom>
                  <a:noFill/>
                  <a:ln w="12700">
                    <a:solidFill>
                      <a:srgbClr val="000000"/>
                    </a:solidFill>
                    <a:round/>
                    <a:headEnd/>
                    <a:tailEnd/>
                  </a:ln>
                  <a:effectLst/>
                </p:spPr>
                <p:txBody>
                  <a:bodyPr/>
                  <a:lstStyle/>
                  <a:p>
                    <a:endParaRPr lang="en-US"/>
                  </a:p>
                </p:txBody>
              </p:sp>
              <p:sp>
                <p:nvSpPr>
                  <p:cNvPr id="33818" name="Line 26"/>
                  <p:cNvSpPr>
                    <a:spLocks noChangeShapeType="1"/>
                  </p:cNvSpPr>
                  <p:nvPr/>
                </p:nvSpPr>
                <p:spPr bwMode="auto">
                  <a:xfrm>
                    <a:off x="5616" y="10769"/>
                    <a:ext cx="1" cy="2592"/>
                  </a:xfrm>
                  <a:prstGeom prst="line">
                    <a:avLst/>
                  </a:prstGeom>
                  <a:noFill/>
                  <a:ln w="12700">
                    <a:solidFill>
                      <a:srgbClr val="000000"/>
                    </a:solidFill>
                    <a:round/>
                    <a:headEnd/>
                    <a:tailEnd/>
                  </a:ln>
                  <a:effectLst/>
                </p:spPr>
                <p:txBody>
                  <a:bodyPr/>
                  <a:lstStyle/>
                  <a:p>
                    <a:endParaRPr lang="en-US"/>
                  </a:p>
                </p:txBody>
              </p:sp>
            </p:grpSp>
            <p:grpSp>
              <p:nvGrpSpPr>
                <p:cNvPr id="9" name="Group 27"/>
                <p:cNvGrpSpPr>
                  <a:grpSpLocks/>
                </p:cNvGrpSpPr>
                <p:nvPr/>
              </p:nvGrpSpPr>
              <p:grpSpPr bwMode="auto">
                <a:xfrm>
                  <a:off x="2756" y="12340"/>
                  <a:ext cx="4075" cy="448"/>
                  <a:chOff x="2364" y="10793"/>
                  <a:chExt cx="4075" cy="448"/>
                </a:xfrm>
              </p:grpSpPr>
              <p:sp>
                <p:nvSpPr>
                  <p:cNvPr id="33820" name="Text Box 28"/>
                  <p:cNvSpPr txBox="1">
                    <a:spLocks noChangeArrowheads="1"/>
                  </p:cNvSpPr>
                  <p:nvPr/>
                </p:nvSpPr>
                <p:spPr bwMode="auto">
                  <a:xfrm>
                    <a:off x="2364" y="10793"/>
                    <a:ext cx="617" cy="448"/>
                  </a:xfrm>
                  <a:prstGeom prst="rect">
                    <a:avLst/>
                  </a:prstGeom>
                  <a:noFill/>
                  <a:ln w="9525">
                    <a:noFill/>
                    <a:miter lim="800000"/>
                    <a:headEnd/>
                    <a:tailEnd/>
                  </a:ln>
                </p:spPr>
                <p:txBody>
                  <a:bodyPr wrap="none" lIns="0" tIns="0" rIns="0" bIns="0"/>
                  <a:lstStyle/>
                  <a:p>
                    <a:pPr algn="ctr"/>
                    <a:r>
                      <a:rPr lang="en-US" sz="1000" b="1">
                        <a:solidFill>
                          <a:srgbClr val="003300"/>
                        </a:solidFill>
                      </a:rPr>
                      <a:t>Thread</a:t>
                    </a:r>
                  </a:p>
                  <a:p>
                    <a:pPr algn="ctr"/>
                    <a:r>
                      <a:rPr lang="en-US" sz="1000" b="1">
                        <a:solidFill>
                          <a:srgbClr val="003300"/>
                        </a:solidFill>
                      </a:rPr>
                      <a:t>(0, 1)</a:t>
                    </a:r>
                    <a:endParaRPr lang="en-US">
                      <a:solidFill>
                        <a:srgbClr val="003300"/>
                      </a:solidFill>
                      <a:latin typeface="Arial" pitchFamily="34" charset="0"/>
                    </a:endParaRPr>
                  </a:p>
                </p:txBody>
              </p:sp>
              <p:sp>
                <p:nvSpPr>
                  <p:cNvPr id="33821" name="Text Box 29"/>
                  <p:cNvSpPr txBox="1">
                    <a:spLocks noChangeArrowheads="1"/>
                  </p:cNvSpPr>
                  <p:nvPr/>
                </p:nvSpPr>
                <p:spPr bwMode="auto">
                  <a:xfrm>
                    <a:off x="3228" y="10793"/>
                    <a:ext cx="617" cy="448"/>
                  </a:xfrm>
                  <a:prstGeom prst="rect">
                    <a:avLst/>
                  </a:prstGeom>
                  <a:noFill/>
                  <a:ln w="9525">
                    <a:noFill/>
                    <a:miter lim="800000"/>
                    <a:headEnd/>
                    <a:tailEnd/>
                  </a:ln>
                </p:spPr>
                <p:txBody>
                  <a:bodyPr wrap="none" lIns="0" tIns="0" rIns="0" bIns="0"/>
                  <a:lstStyle/>
                  <a:p>
                    <a:pPr algn="ctr"/>
                    <a:r>
                      <a:rPr lang="en-US" sz="1000" b="1">
                        <a:solidFill>
                          <a:srgbClr val="003300"/>
                        </a:solidFill>
                      </a:rPr>
                      <a:t>Thread</a:t>
                    </a:r>
                  </a:p>
                  <a:p>
                    <a:pPr algn="ctr"/>
                    <a:r>
                      <a:rPr lang="en-US" sz="1000" b="1">
                        <a:solidFill>
                          <a:srgbClr val="003300"/>
                        </a:solidFill>
                      </a:rPr>
                      <a:t>(1, 1)</a:t>
                    </a:r>
                    <a:endParaRPr lang="en-US">
                      <a:solidFill>
                        <a:srgbClr val="003300"/>
                      </a:solidFill>
                      <a:latin typeface="Arial" pitchFamily="34" charset="0"/>
                    </a:endParaRPr>
                  </a:p>
                </p:txBody>
              </p:sp>
              <p:sp>
                <p:nvSpPr>
                  <p:cNvPr id="33822" name="Text Box 30"/>
                  <p:cNvSpPr txBox="1">
                    <a:spLocks noChangeArrowheads="1"/>
                  </p:cNvSpPr>
                  <p:nvPr/>
                </p:nvSpPr>
                <p:spPr bwMode="auto">
                  <a:xfrm>
                    <a:off x="4093" y="10793"/>
                    <a:ext cx="617" cy="448"/>
                  </a:xfrm>
                  <a:prstGeom prst="rect">
                    <a:avLst/>
                  </a:prstGeom>
                  <a:noFill/>
                  <a:ln w="9525">
                    <a:noFill/>
                    <a:miter lim="800000"/>
                    <a:headEnd/>
                    <a:tailEnd/>
                  </a:ln>
                </p:spPr>
                <p:txBody>
                  <a:bodyPr wrap="none" lIns="0" tIns="0" rIns="0" bIns="0"/>
                  <a:lstStyle/>
                  <a:p>
                    <a:pPr algn="ctr"/>
                    <a:r>
                      <a:rPr lang="en-US" sz="1000" b="1">
                        <a:solidFill>
                          <a:srgbClr val="003300"/>
                        </a:solidFill>
                      </a:rPr>
                      <a:t>Thread</a:t>
                    </a:r>
                  </a:p>
                  <a:p>
                    <a:pPr algn="ctr"/>
                    <a:r>
                      <a:rPr lang="en-US" sz="1000" b="1">
                        <a:solidFill>
                          <a:srgbClr val="003300"/>
                        </a:solidFill>
                      </a:rPr>
                      <a:t>(2, 1)</a:t>
                    </a:r>
                    <a:endParaRPr lang="en-US">
                      <a:solidFill>
                        <a:srgbClr val="003300"/>
                      </a:solidFill>
                      <a:latin typeface="Arial" pitchFamily="34" charset="0"/>
                    </a:endParaRPr>
                  </a:p>
                </p:txBody>
              </p:sp>
              <p:sp>
                <p:nvSpPr>
                  <p:cNvPr id="33823" name="Text Box 31"/>
                  <p:cNvSpPr txBox="1">
                    <a:spLocks noChangeArrowheads="1"/>
                  </p:cNvSpPr>
                  <p:nvPr/>
                </p:nvSpPr>
                <p:spPr bwMode="auto">
                  <a:xfrm>
                    <a:off x="4957" y="10793"/>
                    <a:ext cx="617" cy="448"/>
                  </a:xfrm>
                  <a:prstGeom prst="rect">
                    <a:avLst/>
                  </a:prstGeom>
                  <a:noFill/>
                  <a:ln w="9525">
                    <a:noFill/>
                    <a:miter lim="800000"/>
                    <a:headEnd/>
                    <a:tailEnd/>
                  </a:ln>
                </p:spPr>
                <p:txBody>
                  <a:bodyPr wrap="none" lIns="0" tIns="0" rIns="0" bIns="0"/>
                  <a:lstStyle/>
                  <a:p>
                    <a:pPr algn="ctr"/>
                    <a:r>
                      <a:rPr lang="en-US" sz="1000" b="1">
                        <a:solidFill>
                          <a:srgbClr val="003300"/>
                        </a:solidFill>
                      </a:rPr>
                      <a:t>Thread</a:t>
                    </a:r>
                  </a:p>
                  <a:p>
                    <a:pPr algn="ctr"/>
                    <a:r>
                      <a:rPr lang="en-US" sz="1000" b="1">
                        <a:solidFill>
                          <a:srgbClr val="003300"/>
                        </a:solidFill>
                      </a:rPr>
                      <a:t>(3, 1)</a:t>
                    </a:r>
                    <a:endParaRPr lang="en-US">
                      <a:solidFill>
                        <a:srgbClr val="003300"/>
                      </a:solidFill>
                      <a:latin typeface="Arial" pitchFamily="34" charset="0"/>
                    </a:endParaRPr>
                  </a:p>
                </p:txBody>
              </p:sp>
              <p:sp>
                <p:nvSpPr>
                  <p:cNvPr id="33824" name="Text Box 32"/>
                  <p:cNvSpPr txBox="1">
                    <a:spLocks noChangeArrowheads="1"/>
                  </p:cNvSpPr>
                  <p:nvPr/>
                </p:nvSpPr>
                <p:spPr bwMode="auto">
                  <a:xfrm>
                    <a:off x="5822" y="10793"/>
                    <a:ext cx="617" cy="448"/>
                  </a:xfrm>
                  <a:prstGeom prst="rect">
                    <a:avLst/>
                  </a:prstGeom>
                  <a:noFill/>
                  <a:ln w="9525">
                    <a:noFill/>
                    <a:miter lim="800000"/>
                    <a:headEnd/>
                    <a:tailEnd/>
                  </a:ln>
                </p:spPr>
                <p:txBody>
                  <a:bodyPr wrap="none" lIns="0" tIns="0" rIns="0" bIns="0"/>
                  <a:lstStyle/>
                  <a:p>
                    <a:pPr algn="ctr"/>
                    <a:r>
                      <a:rPr lang="en-US" sz="1000" b="1">
                        <a:solidFill>
                          <a:srgbClr val="003300"/>
                        </a:solidFill>
                      </a:rPr>
                      <a:t>Thread</a:t>
                    </a:r>
                  </a:p>
                  <a:p>
                    <a:pPr algn="ctr"/>
                    <a:r>
                      <a:rPr lang="en-US" sz="1000" b="1">
                        <a:solidFill>
                          <a:srgbClr val="003300"/>
                        </a:solidFill>
                      </a:rPr>
                      <a:t>(4, 1)</a:t>
                    </a:r>
                    <a:endParaRPr lang="en-US">
                      <a:solidFill>
                        <a:srgbClr val="003300"/>
                      </a:solidFill>
                      <a:latin typeface="Arial" pitchFamily="34" charset="0"/>
                    </a:endParaRPr>
                  </a:p>
                </p:txBody>
              </p:sp>
            </p:grpSp>
            <p:grpSp>
              <p:nvGrpSpPr>
                <p:cNvPr id="10" name="Group 33"/>
                <p:cNvGrpSpPr>
                  <a:grpSpLocks/>
                </p:cNvGrpSpPr>
                <p:nvPr/>
              </p:nvGrpSpPr>
              <p:grpSpPr bwMode="auto">
                <a:xfrm>
                  <a:off x="2756" y="13201"/>
                  <a:ext cx="4075" cy="448"/>
                  <a:chOff x="2364" y="10793"/>
                  <a:chExt cx="4075" cy="448"/>
                </a:xfrm>
              </p:grpSpPr>
              <p:sp>
                <p:nvSpPr>
                  <p:cNvPr id="33826" name="Text Box 34"/>
                  <p:cNvSpPr txBox="1">
                    <a:spLocks noChangeArrowheads="1"/>
                  </p:cNvSpPr>
                  <p:nvPr/>
                </p:nvSpPr>
                <p:spPr bwMode="auto">
                  <a:xfrm>
                    <a:off x="2364" y="10793"/>
                    <a:ext cx="617" cy="448"/>
                  </a:xfrm>
                  <a:prstGeom prst="rect">
                    <a:avLst/>
                  </a:prstGeom>
                  <a:noFill/>
                  <a:ln w="9525">
                    <a:noFill/>
                    <a:miter lim="800000"/>
                    <a:headEnd/>
                    <a:tailEnd/>
                  </a:ln>
                </p:spPr>
                <p:txBody>
                  <a:bodyPr wrap="none" lIns="0" tIns="0" rIns="0" bIns="0"/>
                  <a:lstStyle/>
                  <a:p>
                    <a:pPr algn="ctr"/>
                    <a:r>
                      <a:rPr lang="en-US" sz="1000" b="1">
                        <a:solidFill>
                          <a:srgbClr val="003300"/>
                        </a:solidFill>
                      </a:rPr>
                      <a:t>Thread</a:t>
                    </a:r>
                  </a:p>
                  <a:p>
                    <a:pPr algn="ctr"/>
                    <a:r>
                      <a:rPr lang="en-US" sz="1000" b="1">
                        <a:solidFill>
                          <a:srgbClr val="003300"/>
                        </a:solidFill>
                      </a:rPr>
                      <a:t>(0, 2)</a:t>
                    </a:r>
                    <a:endParaRPr lang="en-US">
                      <a:solidFill>
                        <a:srgbClr val="003300"/>
                      </a:solidFill>
                      <a:latin typeface="Arial" pitchFamily="34" charset="0"/>
                    </a:endParaRPr>
                  </a:p>
                </p:txBody>
              </p:sp>
              <p:sp>
                <p:nvSpPr>
                  <p:cNvPr id="33827" name="Text Box 35"/>
                  <p:cNvSpPr txBox="1">
                    <a:spLocks noChangeArrowheads="1"/>
                  </p:cNvSpPr>
                  <p:nvPr/>
                </p:nvSpPr>
                <p:spPr bwMode="auto">
                  <a:xfrm>
                    <a:off x="3228" y="10793"/>
                    <a:ext cx="617" cy="448"/>
                  </a:xfrm>
                  <a:prstGeom prst="rect">
                    <a:avLst/>
                  </a:prstGeom>
                  <a:noFill/>
                  <a:ln w="9525">
                    <a:noFill/>
                    <a:miter lim="800000"/>
                    <a:headEnd/>
                    <a:tailEnd/>
                  </a:ln>
                </p:spPr>
                <p:txBody>
                  <a:bodyPr wrap="none" lIns="0" tIns="0" rIns="0" bIns="0"/>
                  <a:lstStyle/>
                  <a:p>
                    <a:pPr algn="ctr"/>
                    <a:r>
                      <a:rPr lang="en-US" sz="1000" b="1">
                        <a:solidFill>
                          <a:srgbClr val="003300"/>
                        </a:solidFill>
                      </a:rPr>
                      <a:t>Thread</a:t>
                    </a:r>
                  </a:p>
                  <a:p>
                    <a:pPr algn="ctr"/>
                    <a:r>
                      <a:rPr lang="en-US" sz="1000" b="1">
                        <a:solidFill>
                          <a:srgbClr val="003300"/>
                        </a:solidFill>
                      </a:rPr>
                      <a:t>(1, 2)</a:t>
                    </a:r>
                    <a:endParaRPr lang="en-US">
                      <a:solidFill>
                        <a:srgbClr val="003300"/>
                      </a:solidFill>
                      <a:latin typeface="Arial" pitchFamily="34" charset="0"/>
                    </a:endParaRPr>
                  </a:p>
                </p:txBody>
              </p:sp>
              <p:sp>
                <p:nvSpPr>
                  <p:cNvPr id="33828" name="Text Box 36"/>
                  <p:cNvSpPr txBox="1">
                    <a:spLocks noChangeArrowheads="1"/>
                  </p:cNvSpPr>
                  <p:nvPr/>
                </p:nvSpPr>
                <p:spPr bwMode="auto">
                  <a:xfrm>
                    <a:off x="4093" y="10793"/>
                    <a:ext cx="617" cy="448"/>
                  </a:xfrm>
                  <a:prstGeom prst="rect">
                    <a:avLst/>
                  </a:prstGeom>
                  <a:noFill/>
                  <a:ln w="9525">
                    <a:noFill/>
                    <a:miter lim="800000"/>
                    <a:headEnd/>
                    <a:tailEnd/>
                  </a:ln>
                </p:spPr>
                <p:txBody>
                  <a:bodyPr wrap="none" lIns="0" tIns="0" rIns="0" bIns="0"/>
                  <a:lstStyle/>
                  <a:p>
                    <a:pPr algn="ctr"/>
                    <a:r>
                      <a:rPr lang="en-US" sz="1000" b="1">
                        <a:solidFill>
                          <a:srgbClr val="003300"/>
                        </a:solidFill>
                      </a:rPr>
                      <a:t>Thread</a:t>
                    </a:r>
                  </a:p>
                  <a:p>
                    <a:pPr algn="ctr"/>
                    <a:r>
                      <a:rPr lang="en-US" sz="1000" b="1">
                        <a:solidFill>
                          <a:srgbClr val="003300"/>
                        </a:solidFill>
                      </a:rPr>
                      <a:t>(2, 2)</a:t>
                    </a:r>
                    <a:endParaRPr lang="en-US">
                      <a:solidFill>
                        <a:srgbClr val="003300"/>
                      </a:solidFill>
                      <a:latin typeface="Arial" pitchFamily="34" charset="0"/>
                    </a:endParaRPr>
                  </a:p>
                </p:txBody>
              </p:sp>
              <p:sp>
                <p:nvSpPr>
                  <p:cNvPr id="33829" name="Text Box 37"/>
                  <p:cNvSpPr txBox="1">
                    <a:spLocks noChangeArrowheads="1"/>
                  </p:cNvSpPr>
                  <p:nvPr/>
                </p:nvSpPr>
                <p:spPr bwMode="auto">
                  <a:xfrm>
                    <a:off x="4957" y="10793"/>
                    <a:ext cx="617" cy="448"/>
                  </a:xfrm>
                  <a:prstGeom prst="rect">
                    <a:avLst/>
                  </a:prstGeom>
                  <a:noFill/>
                  <a:ln w="9525">
                    <a:noFill/>
                    <a:miter lim="800000"/>
                    <a:headEnd/>
                    <a:tailEnd/>
                  </a:ln>
                </p:spPr>
                <p:txBody>
                  <a:bodyPr wrap="none" lIns="0" tIns="0" rIns="0" bIns="0"/>
                  <a:lstStyle/>
                  <a:p>
                    <a:pPr algn="ctr"/>
                    <a:r>
                      <a:rPr lang="en-US" sz="1000" b="1">
                        <a:solidFill>
                          <a:srgbClr val="003300"/>
                        </a:solidFill>
                      </a:rPr>
                      <a:t>Thread</a:t>
                    </a:r>
                  </a:p>
                  <a:p>
                    <a:pPr algn="ctr"/>
                    <a:r>
                      <a:rPr lang="en-US" sz="1000" b="1">
                        <a:solidFill>
                          <a:srgbClr val="003300"/>
                        </a:solidFill>
                      </a:rPr>
                      <a:t>(3, 2)</a:t>
                    </a:r>
                    <a:endParaRPr lang="en-US">
                      <a:solidFill>
                        <a:srgbClr val="003300"/>
                      </a:solidFill>
                      <a:latin typeface="Arial" pitchFamily="34" charset="0"/>
                    </a:endParaRPr>
                  </a:p>
                </p:txBody>
              </p:sp>
              <p:sp>
                <p:nvSpPr>
                  <p:cNvPr id="33830" name="Text Box 38"/>
                  <p:cNvSpPr txBox="1">
                    <a:spLocks noChangeArrowheads="1"/>
                  </p:cNvSpPr>
                  <p:nvPr/>
                </p:nvSpPr>
                <p:spPr bwMode="auto">
                  <a:xfrm>
                    <a:off x="5822" y="10793"/>
                    <a:ext cx="617" cy="448"/>
                  </a:xfrm>
                  <a:prstGeom prst="rect">
                    <a:avLst/>
                  </a:prstGeom>
                  <a:noFill/>
                  <a:ln w="9525">
                    <a:noFill/>
                    <a:miter lim="800000"/>
                    <a:headEnd/>
                    <a:tailEnd/>
                  </a:ln>
                </p:spPr>
                <p:txBody>
                  <a:bodyPr wrap="none" lIns="0" tIns="0" rIns="0" bIns="0"/>
                  <a:lstStyle/>
                  <a:p>
                    <a:pPr algn="ctr"/>
                    <a:r>
                      <a:rPr lang="en-US" sz="1000" b="1">
                        <a:solidFill>
                          <a:srgbClr val="003300"/>
                        </a:solidFill>
                      </a:rPr>
                      <a:t>Thread</a:t>
                    </a:r>
                  </a:p>
                  <a:p>
                    <a:pPr algn="ctr"/>
                    <a:r>
                      <a:rPr lang="en-US" sz="1000" b="1">
                        <a:solidFill>
                          <a:srgbClr val="003300"/>
                        </a:solidFill>
                      </a:rPr>
                      <a:t>(4, 2)</a:t>
                    </a:r>
                    <a:endParaRPr lang="en-US">
                      <a:solidFill>
                        <a:srgbClr val="003300"/>
                      </a:solidFill>
                      <a:latin typeface="Arial" pitchFamily="34" charset="0"/>
                    </a:endParaRPr>
                  </a:p>
                </p:txBody>
              </p:sp>
            </p:grpSp>
            <p:grpSp>
              <p:nvGrpSpPr>
                <p:cNvPr id="11" name="Group 39"/>
                <p:cNvGrpSpPr>
                  <a:grpSpLocks/>
                </p:cNvGrpSpPr>
                <p:nvPr/>
              </p:nvGrpSpPr>
              <p:grpSpPr bwMode="auto">
                <a:xfrm>
                  <a:off x="2755" y="11479"/>
                  <a:ext cx="4075" cy="448"/>
                  <a:chOff x="2364" y="10793"/>
                  <a:chExt cx="4075" cy="448"/>
                </a:xfrm>
              </p:grpSpPr>
              <p:sp>
                <p:nvSpPr>
                  <p:cNvPr id="33832" name="Text Box 40"/>
                  <p:cNvSpPr txBox="1">
                    <a:spLocks noChangeArrowheads="1"/>
                  </p:cNvSpPr>
                  <p:nvPr/>
                </p:nvSpPr>
                <p:spPr bwMode="auto">
                  <a:xfrm>
                    <a:off x="2364" y="10793"/>
                    <a:ext cx="617" cy="448"/>
                  </a:xfrm>
                  <a:prstGeom prst="rect">
                    <a:avLst/>
                  </a:prstGeom>
                  <a:noFill/>
                  <a:ln w="9525">
                    <a:noFill/>
                    <a:miter lim="800000"/>
                    <a:headEnd/>
                    <a:tailEnd/>
                  </a:ln>
                </p:spPr>
                <p:txBody>
                  <a:bodyPr wrap="none" lIns="0" tIns="0" rIns="0" bIns="0"/>
                  <a:lstStyle/>
                  <a:p>
                    <a:pPr algn="ctr"/>
                    <a:r>
                      <a:rPr lang="en-US" sz="1000" b="1">
                        <a:solidFill>
                          <a:srgbClr val="003300"/>
                        </a:solidFill>
                      </a:rPr>
                      <a:t>Thread</a:t>
                    </a:r>
                  </a:p>
                  <a:p>
                    <a:pPr algn="ctr"/>
                    <a:r>
                      <a:rPr lang="en-US" sz="1000" b="1">
                        <a:solidFill>
                          <a:srgbClr val="003300"/>
                        </a:solidFill>
                      </a:rPr>
                      <a:t>(0, 0)</a:t>
                    </a:r>
                    <a:endParaRPr lang="en-US">
                      <a:solidFill>
                        <a:srgbClr val="003300"/>
                      </a:solidFill>
                      <a:latin typeface="Arial" pitchFamily="34" charset="0"/>
                    </a:endParaRPr>
                  </a:p>
                </p:txBody>
              </p:sp>
              <p:sp>
                <p:nvSpPr>
                  <p:cNvPr id="33833" name="Text Box 41"/>
                  <p:cNvSpPr txBox="1">
                    <a:spLocks noChangeArrowheads="1"/>
                  </p:cNvSpPr>
                  <p:nvPr/>
                </p:nvSpPr>
                <p:spPr bwMode="auto">
                  <a:xfrm>
                    <a:off x="3228" y="10793"/>
                    <a:ext cx="617" cy="448"/>
                  </a:xfrm>
                  <a:prstGeom prst="rect">
                    <a:avLst/>
                  </a:prstGeom>
                  <a:noFill/>
                  <a:ln w="9525">
                    <a:noFill/>
                    <a:miter lim="800000"/>
                    <a:headEnd/>
                    <a:tailEnd/>
                  </a:ln>
                </p:spPr>
                <p:txBody>
                  <a:bodyPr wrap="none" lIns="0" tIns="0" rIns="0" bIns="0"/>
                  <a:lstStyle/>
                  <a:p>
                    <a:pPr algn="ctr"/>
                    <a:r>
                      <a:rPr lang="en-US" sz="1000" b="1">
                        <a:solidFill>
                          <a:srgbClr val="003300"/>
                        </a:solidFill>
                      </a:rPr>
                      <a:t>Thread</a:t>
                    </a:r>
                  </a:p>
                  <a:p>
                    <a:pPr algn="ctr"/>
                    <a:r>
                      <a:rPr lang="en-US" sz="1000" b="1">
                        <a:solidFill>
                          <a:srgbClr val="003300"/>
                        </a:solidFill>
                      </a:rPr>
                      <a:t>(1, 0)</a:t>
                    </a:r>
                    <a:endParaRPr lang="en-US">
                      <a:solidFill>
                        <a:srgbClr val="003300"/>
                      </a:solidFill>
                      <a:latin typeface="Arial" pitchFamily="34" charset="0"/>
                    </a:endParaRPr>
                  </a:p>
                </p:txBody>
              </p:sp>
              <p:sp>
                <p:nvSpPr>
                  <p:cNvPr id="33834" name="Text Box 42"/>
                  <p:cNvSpPr txBox="1">
                    <a:spLocks noChangeArrowheads="1"/>
                  </p:cNvSpPr>
                  <p:nvPr/>
                </p:nvSpPr>
                <p:spPr bwMode="auto">
                  <a:xfrm>
                    <a:off x="4093" y="10793"/>
                    <a:ext cx="617" cy="448"/>
                  </a:xfrm>
                  <a:prstGeom prst="rect">
                    <a:avLst/>
                  </a:prstGeom>
                  <a:noFill/>
                  <a:ln w="9525">
                    <a:noFill/>
                    <a:miter lim="800000"/>
                    <a:headEnd/>
                    <a:tailEnd/>
                  </a:ln>
                </p:spPr>
                <p:txBody>
                  <a:bodyPr wrap="none" lIns="0" tIns="0" rIns="0" bIns="0"/>
                  <a:lstStyle/>
                  <a:p>
                    <a:pPr algn="ctr"/>
                    <a:r>
                      <a:rPr lang="en-US" sz="1000" b="1">
                        <a:solidFill>
                          <a:srgbClr val="003300"/>
                        </a:solidFill>
                      </a:rPr>
                      <a:t>Thread</a:t>
                    </a:r>
                  </a:p>
                  <a:p>
                    <a:pPr algn="ctr"/>
                    <a:r>
                      <a:rPr lang="en-US" sz="1000" b="1">
                        <a:solidFill>
                          <a:srgbClr val="003300"/>
                        </a:solidFill>
                      </a:rPr>
                      <a:t>(2, 0)</a:t>
                    </a:r>
                    <a:endParaRPr lang="en-US">
                      <a:solidFill>
                        <a:srgbClr val="003300"/>
                      </a:solidFill>
                      <a:latin typeface="Arial" pitchFamily="34" charset="0"/>
                    </a:endParaRPr>
                  </a:p>
                </p:txBody>
              </p:sp>
              <p:sp>
                <p:nvSpPr>
                  <p:cNvPr id="33835" name="Text Box 43"/>
                  <p:cNvSpPr txBox="1">
                    <a:spLocks noChangeArrowheads="1"/>
                  </p:cNvSpPr>
                  <p:nvPr/>
                </p:nvSpPr>
                <p:spPr bwMode="auto">
                  <a:xfrm>
                    <a:off x="4957" y="10793"/>
                    <a:ext cx="617" cy="448"/>
                  </a:xfrm>
                  <a:prstGeom prst="rect">
                    <a:avLst/>
                  </a:prstGeom>
                  <a:noFill/>
                  <a:ln w="9525">
                    <a:noFill/>
                    <a:miter lim="800000"/>
                    <a:headEnd/>
                    <a:tailEnd/>
                  </a:ln>
                </p:spPr>
                <p:txBody>
                  <a:bodyPr wrap="none" lIns="0" tIns="0" rIns="0" bIns="0"/>
                  <a:lstStyle/>
                  <a:p>
                    <a:pPr algn="ctr"/>
                    <a:r>
                      <a:rPr lang="en-US" sz="1000" b="1">
                        <a:solidFill>
                          <a:srgbClr val="003300"/>
                        </a:solidFill>
                      </a:rPr>
                      <a:t>Thread</a:t>
                    </a:r>
                  </a:p>
                  <a:p>
                    <a:pPr algn="ctr"/>
                    <a:r>
                      <a:rPr lang="en-US" sz="1000" b="1">
                        <a:solidFill>
                          <a:srgbClr val="003300"/>
                        </a:solidFill>
                      </a:rPr>
                      <a:t>(3, 0)</a:t>
                    </a:r>
                    <a:endParaRPr lang="en-US">
                      <a:solidFill>
                        <a:srgbClr val="003300"/>
                      </a:solidFill>
                      <a:latin typeface="Arial" pitchFamily="34" charset="0"/>
                    </a:endParaRPr>
                  </a:p>
                </p:txBody>
              </p:sp>
              <p:sp>
                <p:nvSpPr>
                  <p:cNvPr id="33836" name="Text Box 44"/>
                  <p:cNvSpPr txBox="1">
                    <a:spLocks noChangeArrowheads="1"/>
                  </p:cNvSpPr>
                  <p:nvPr/>
                </p:nvSpPr>
                <p:spPr bwMode="auto">
                  <a:xfrm>
                    <a:off x="5822" y="10793"/>
                    <a:ext cx="617" cy="448"/>
                  </a:xfrm>
                  <a:prstGeom prst="rect">
                    <a:avLst/>
                  </a:prstGeom>
                  <a:noFill/>
                  <a:ln w="9525">
                    <a:noFill/>
                    <a:miter lim="800000"/>
                    <a:headEnd/>
                    <a:tailEnd/>
                  </a:ln>
                </p:spPr>
                <p:txBody>
                  <a:bodyPr wrap="none" lIns="0" tIns="0" rIns="0" bIns="0"/>
                  <a:lstStyle/>
                  <a:p>
                    <a:pPr algn="ctr"/>
                    <a:r>
                      <a:rPr lang="en-US" sz="1000" b="1">
                        <a:solidFill>
                          <a:srgbClr val="003300"/>
                        </a:solidFill>
                      </a:rPr>
                      <a:t>Thread</a:t>
                    </a:r>
                  </a:p>
                  <a:p>
                    <a:pPr algn="ctr"/>
                    <a:r>
                      <a:rPr lang="en-US" sz="1000" b="1">
                        <a:solidFill>
                          <a:srgbClr val="003300"/>
                        </a:solidFill>
                      </a:rPr>
                      <a:t>(4, 0)</a:t>
                    </a:r>
                    <a:endParaRPr lang="en-US">
                      <a:solidFill>
                        <a:srgbClr val="003300"/>
                      </a:solidFill>
                      <a:latin typeface="Arial" pitchFamily="34" charset="0"/>
                    </a:endParaRPr>
                  </a:p>
                </p:txBody>
              </p:sp>
            </p:grpSp>
          </p:grpSp>
        </p:grpSp>
        <p:sp>
          <p:nvSpPr>
            <p:cNvPr id="33837" name="Line 45"/>
            <p:cNvSpPr>
              <a:spLocks noChangeShapeType="1"/>
            </p:cNvSpPr>
            <p:nvPr/>
          </p:nvSpPr>
          <p:spPr bwMode="auto">
            <a:xfrm flipH="1">
              <a:off x="3510" y="2255"/>
              <a:ext cx="1067" cy="623"/>
            </a:xfrm>
            <a:prstGeom prst="line">
              <a:avLst/>
            </a:prstGeom>
            <a:noFill/>
            <a:ln w="9525">
              <a:solidFill>
                <a:schemeClr val="bg1"/>
              </a:solidFill>
              <a:prstDash val="dash"/>
              <a:round/>
              <a:headEnd/>
              <a:tailEnd/>
            </a:ln>
          </p:spPr>
          <p:txBody>
            <a:bodyPr/>
            <a:lstStyle/>
            <a:p>
              <a:endParaRPr lang="en-US"/>
            </a:p>
          </p:txBody>
        </p:sp>
        <p:sp>
          <p:nvSpPr>
            <p:cNvPr id="33838" name="Line 46"/>
            <p:cNvSpPr>
              <a:spLocks noChangeShapeType="1"/>
            </p:cNvSpPr>
            <p:nvPr/>
          </p:nvSpPr>
          <p:spPr bwMode="auto">
            <a:xfrm>
              <a:off x="5022" y="2255"/>
              <a:ext cx="243" cy="618"/>
            </a:xfrm>
            <a:prstGeom prst="line">
              <a:avLst/>
            </a:prstGeom>
            <a:noFill/>
            <a:ln w="9525">
              <a:solidFill>
                <a:schemeClr val="bg1"/>
              </a:solidFill>
              <a:prstDash val="dash"/>
              <a:round/>
              <a:headEnd/>
              <a:tailEnd/>
            </a:ln>
          </p:spPr>
          <p:txBody>
            <a:bodyPr/>
            <a:lstStyle/>
            <a:p>
              <a:endParaRPr lang="en-US"/>
            </a:p>
          </p:txBody>
        </p:sp>
        <p:sp>
          <p:nvSpPr>
            <p:cNvPr id="33839" name="Line 47"/>
            <p:cNvSpPr>
              <a:spLocks noChangeShapeType="1"/>
            </p:cNvSpPr>
            <p:nvPr/>
          </p:nvSpPr>
          <p:spPr bwMode="auto">
            <a:xfrm flipH="1">
              <a:off x="4144" y="2581"/>
              <a:ext cx="411" cy="287"/>
            </a:xfrm>
            <a:prstGeom prst="line">
              <a:avLst/>
            </a:prstGeom>
            <a:noFill/>
            <a:ln w="9525">
              <a:solidFill>
                <a:schemeClr val="bg1"/>
              </a:solidFill>
              <a:prstDash val="dash"/>
              <a:round/>
              <a:headEnd/>
              <a:tailEnd/>
            </a:ln>
          </p:spPr>
          <p:txBody>
            <a:bodyPr/>
            <a:lstStyle/>
            <a:p>
              <a:endParaRPr lang="en-US"/>
            </a:p>
          </p:txBody>
        </p:sp>
        <p:sp>
          <p:nvSpPr>
            <p:cNvPr id="33840" name="Line 48"/>
            <p:cNvSpPr>
              <a:spLocks noChangeShapeType="1"/>
            </p:cNvSpPr>
            <p:nvPr/>
          </p:nvSpPr>
          <p:spPr bwMode="auto">
            <a:xfrm>
              <a:off x="5022" y="2581"/>
              <a:ext cx="100" cy="303"/>
            </a:xfrm>
            <a:prstGeom prst="line">
              <a:avLst/>
            </a:prstGeom>
            <a:noFill/>
            <a:ln w="9525">
              <a:solidFill>
                <a:schemeClr val="bg1"/>
              </a:solidFill>
              <a:prstDash val="dash"/>
              <a:round/>
              <a:headEnd/>
              <a:tailEnd/>
            </a:ln>
          </p:spPr>
          <p:txBody>
            <a:bodyPr/>
            <a:lstStyle/>
            <a:p>
              <a:endParaRPr lang="en-US"/>
            </a:p>
          </p:txBody>
        </p:sp>
      </p:grpSp>
      <mc:AlternateContent xmlns:mc="http://schemas.openxmlformats.org/markup-compatibility/2006" xmlns:a14="http://schemas.microsoft.com/office/drawing/2010/main">
        <mc:Choice Requires="a14">
          <p:sp>
            <p:nvSpPr>
              <p:cNvPr id="33841" name="Rectangle 49"/>
              <p:cNvSpPr>
                <a:spLocks noChangeArrowheads="1"/>
              </p:cNvSpPr>
              <p:nvPr/>
            </p:nvSpPr>
            <p:spPr bwMode="auto">
              <a:xfrm>
                <a:off x="9861512" y="5332413"/>
                <a:ext cx="744114" cy="246221"/>
              </a:xfrm>
              <a:prstGeom prst="rect">
                <a:avLst/>
              </a:prstGeom>
              <a:noFill/>
              <a:ln w="9525">
                <a:noFill/>
                <a:miter lim="800000"/>
                <a:headEnd/>
                <a:tailEnd/>
              </a:ln>
              <a:effectLst/>
            </p:spPr>
            <p:txBody>
              <a:bodyPr wrap="none">
                <a:spAutoFit/>
              </a:bodyPr>
              <a:lstStyle/>
              <a:p>
                <a:r>
                  <a:rPr lang="en-US" sz="1000" dirty="0"/>
                  <a:t>[NVIDIA]</a:t>
                </a:r>
                <a14:m>
                  <m:oMath xmlns:m="http://schemas.openxmlformats.org/officeDocument/2006/math">
                    <m:r>
                      <a:rPr lang="en-US" sz="1000" b="0" i="1" smtClean="0">
                        <a:latin typeface="Cambria Math" panose="02040503050406030204" pitchFamily="18" charset="0"/>
                      </a:rPr>
                      <m:t>→</m:t>
                    </m:r>
                  </m:oMath>
                </a14:m>
                <a:endParaRPr lang="en-US" sz="1000" dirty="0"/>
              </a:p>
            </p:txBody>
          </p:sp>
        </mc:Choice>
        <mc:Fallback xmlns="">
          <p:sp>
            <p:nvSpPr>
              <p:cNvPr id="33841" name="Rectangle 49"/>
              <p:cNvSpPr>
                <a:spLocks noRot="1" noChangeAspect="1" noMove="1" noResize="1" noEditPoints="1" noAdjustHandles="1" noChangeArrowheads="1" noChangeShapeType="1" noTextEdit="1"/>
              </p:cNvSpPr>
              <p:nvPr/>
            </p:nvSpPr>
            <p:spPr bwMode="auto">
              <a:xfrm>
                <a:off x="9861512" y="5332413"/>
                <a:ext cx="744114" cy="246221"/>
              </a:xfrm>
              <a:prstGeom prst="rect">
                <a:avLst/>
              </a:prstGeom>
              <a:blipFill>
                <a:blip r:embed="rId3"/>
                <a:stretch>
                  <a:fillRect b="-15000"/>
                </a:stretch>
              </a:blipFill>
              <a:ln w="9525">
                <a:noFill/>
                <a:miter lim="800000"/>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276239022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Example: Fermi Related</a:t>
            </a:r>
          </a:p>
        </p:txBody>
      </p:sp>
      <p:sp>
        <p:nvSpPr>
          <p:cNvPr id="5" name="Slide Number Placeholder 4"/>
          <p:cNvSpPr>
            <a:spLocks noGrp="1"/>
          </p:cNvSpPr>
          <p:nvPr>
            <p:ph type="sldNum" sz="quarter" idx="12"/>
          </p:nvPr>
        </p:nvSpPr>
        <p:spPr/>
        <p:txBody>
          <a:bodyPr/>
          <a:lstStyle/>
          <a:p>
            <a:fld id="{04A7C484-7E24-447E-8CB0-5149A4D34DEF}" type="slidenum">
              <a:rPr lang="en-US" altLang="en-US" smtClean="0">
                <a:solidFill>
                  <a:srgbClr val="000000"/>
                </a:solidFill>
              </a:rPr>
              <a:pPr/>
              <a:t>40</a:t>
            </a:fld>
            <a:endParaRPr lang="en-US" altLang="en-US">
              <a:solidFill>
                <a:srgbClr val="000000"/>
              </a:solidFill>
            </a:endParaRPr>
          </a:p>
        </p:txBody>
      </p:sp>
      <p:sp>
        <p:nvSpPr>
          <p:cNvPr id="3" name="Content Placeholder 2"/>
          <p:cNvSpPr>
            <a:spLocks noGrp="1"/>
          </p:cNvSpPr>
          <p:nvPr>
            <p:ph idx="4294967295"/>
          </p:nvPr>
        </p:nvSpPr>
        <p:spPr>
          <a:xfrm>
            <a:off x="165100" y="2017799"/>
            <a:ext cx="6607328" cy="3309937"/>
          </a:xfrm>
        </p:spPr>
        <p:txBody>
          <a:bodyPr/>
          <a:lstStyle/>
          <a:p>
            <a:r>
              <a:rPr lang="en-US" sz="2000" dirty="0"/>
              <a:t>Scheduler works at 607 MHz</a:t>
            </a:r>
          </a:p>
          <a:p>
            <a:r>
              <a:rPr lang="en-US" sz="2000" dirty="0"/>
              <a:t>Functional units work at 1215MHz</a:t>
            </a:r>
          </a:p>
          <a:p>
            <a:endParaRPr lang="en-US" sz="2000" dirty="0"/>
          </a:p>
          <a:p>
            <a:r>
              <a:rPr lang="en-US" sz="2000" dirty="0"/>
              <a:t>Question: </a:t>
            </a:r>
          </a:p>
          <a:p>
            <a:pPr lvl="1"/>
            <a:r>
              <a:rPr lang="en-US" sz="1600" dirty="0"/>
              <a:t>What is the peak flop rate of GTX480?</a:t>
            </a:r>
          </a:p>
          <a:p>
            <a:pPr lvl="1"/>
            <a:endParaRPr lang="en-US" sz="1600" dirty="0"/>
          </a:p>
          <a:p>
            <a:pPr lvl="1"/>
            <a:r>
              <a:rPr lang="en-US" sz="1600" dirty="0"/>
              <a:t>15 SMs * 32 SPs * 1215 * 2 (Fused Multiplied Add) = 1166400 </a:t>
            </a:r>
            <a:r>
              <a:rPr lang="en-US" sz="1600" dirty="0" err="1"/>
              <a:t>Mflops</a:t>
            </a:r>
            <a:endParaRPr lang="en-US" sz="1600" dirty="0"/>
          </a:p>
          <a:p>
            <a:pPr lvl="1"/>
            <a:r>
              <a:rPr lang="en-US" sz="1600" dirty="0"/>
              <a:t>That is, 1.166 Tflops, single precision</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0407" y="1441230"/>
            <a:ext cx="2547739" cy="4233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95491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Fermi Specifics</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solidFill>
                  <a:srgbClr val="000000"/>
                </a:solidFill>
              </a:rPr>
              <a:pPr/>
              <a:t>41</a:t>
            </a:fld>
            <a:endParaRPr lang="en-US" altLang="en-US">
              <a:solidFill>
                <a:srgbClr val="000000"/>
              </a:solidFill>
            </a:endParaRPr>
          </a:p>
        </p:txBody>
      </p:sp>
      <p:sp>
        <p:nvSpPr>
          <p:cNvPr id="7" name="Content Placeholder 6"/>
          <p:cNvSpPr>
            <a:spLocks noGrp="1"/>
          </p:cNvSpPr>
          <p:nvPr>
            <p:ph idx="4294967295"/>
          </p:nvPr>
        </p:nvSpPr>
        <p:spPr>
          <a:xfrm>
            <a:off x="231775" y="1495425"/>
            <a:ext cx="11674475" cy="4932363"/>
          </a:xfrm>
        </p:spPr>
        <p:txBody>
          <a:bodyPr/>
          <a:lstStyle/>
          <a:p>
            <a:r>
              <a:rPr lang="en-US" sz="2000" dirty="0"/>
              <a:t>As shown in picture, at no time can we see more than 2 warps being dispatched for execution during a cycle</a:t>
            </a:r>
          </a:p>
          <a:p>
            <a:r>
              <a:rPr lang="en-US" sz="2000" dirty="0"/>
              <a:t>Note that at any given time we might have more than two functional units working though (which is actually very good, device kept busy)</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4050" y="3276601"/>
            <a:ext cx="5492750" cy="310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Arrow Connector 8"/>
          <p:cNvCxnSpPr/>
          <p:nvPr/>
        </p:nvCxnSpPr>
        <p:spPr>
          <a:xfrm flipV="1">
            <a:off x="2895600" y="4828382"/>
            <a:ext cx="0" cy="1496219"/>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rot="16200000">
            <a:off x="2224788" y="5467636"/>
            <a:ext cx="796556" cy="307777"/>
          </a:xfrm>
          <a:prstGeom prst="rect">
            <a:avLst/>
          </a:prstGeom>
        </p:spPr>
        <p:txBody>
          <a:bodyPr wrap="square">
            <a:spAutoFit/>
          </a:bodyPr>
          <a:lstStyle/>
          <a:p>
            <a:r>
              <a:rPr lang="en-US" sz="1400" b="1" dirty="0">
                <a:solidFill>
                  <a:srgbClr val="C00000"/>
                </a:solidFill>
                <a:latin typeface="Times New Roman" pitchFamily="18" charset="0"/>
              </a:rPr>
              <a:t>T i m e</a:t>
            </a:r>
          </a:p>
        </p:txBody>
      </p:sp>
      <p:sp>
        <p:nvSpPr>
          <p:cNvPr id="11" name="Rectangle 10"/>
          <p:cNvSpPr/>
          <p:nvPr/>
        </p:nvSpPr>
        <p:spPr>
          <a:xfrm>
            <a:off x="2761865" y="6324601"/>
            <a:ext cx="484428" cy="307777"/>
          </a:xfrm>
          <a:prstGeom prst="rect">
            <a:avLst/>
          </a:prstGeom>
        </p:spPr>
        <p:txBody>
          <a:bodyPr wrap="none">
            <a:spAutoFit/>
          </a:bodyPr>
          <a:lstStyle/>
          <a:p>
            <a:r>
              <a:rPr lang="en-US" sz="1400" dirty="0">
                <a:solidFill>
                  <a:srgbClr val="000000"/>
                </a:solidFill>
                <a:latin typeface="Times New Roman" pitchFamily="18" charset="0"/>
              </a:rPr>
              <a:t>Past</a:t>
            </a:r>
          </a:p>
        </p:txBody>
      </p:sp>
      <p:sp>
        <p:nvSpPr>
          <p:cNvPr id="13" name="Rectangle 12"/>
          <p:cNvSpPr/>
          <p:nvPr/>
        </p:nvSpPr>
        <p:spPr>
          <a:xfrm>
            <a:off x="2290423" y="4521990"/>
            <a:ext cx="713657" cy="307777"/>
          </a:xfrm>
          <a:prstGeom prst="rect">
            <a:avLst/>
          </a:prstGeom>
        </p:spPr>
        <p:txBody>
          <a:bodyPr wrap="none">
            <a:spAutoFit/>
          </a:bodyPr>
          <a:lstStyle/>
          <a:p>
            <a:r>
              <a:rPr lang="en-US" sz="1400" dirty="0">
                <a:solidFill>
                  <a:srgbClr val="000000"/>
                </a:solidFill>
                <a:latin typeface="Times New Roman" pitchFamily="18" charset="0"/>
              </a:rPr>
              <a:t>Present</a:t>
            </a:r>
          </a:p>
        </p:txBody>
      </p:sp>
    </p:spTree>
    <p:extLst>
      <p:ext uri="{BB962C8B-B14F-4D97-AF65-F5344CB8AC3E}">
        <p14:creationId xmlns:p14="http://schemas.microsoft.com/office/powerpoint/2010/main" val="27323501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8900" y="1608490"/>
            <a:ext cx="3931920" cy="4404961"/>
          </a:xfrm>
          <a:prstGeom prst="rect">
            <a:avLst/>
          </a:prstGeom>
        </p:spPr>
      </p:pic>
      <p:sp>
        <p:nvSpPr>
          <p:cNvPr id="14" name="Title 13"/>
          <p:cNvSpPr>
            <a:spLocks noGrp="1"/>
          </p:cNvSpPr>
          <p:nvPr>
            <p:ph type="title"/>
          </p:nvPr>
        </p:nvSpPr>
        <p:spPr>
          <a:xfrm>
            <a:off x="0" y="0"/>
            <a:ext cx="6889784" cy="823393"/>
          </a:xfrm>
        </p:spPr>
        <p:txBody>
          <a:bodyPr>
            <a:normAutofit/>
          </a:bodyPr>
          <a:lstStyle/>
          <a:p>
            <a:r>
              <a:rPr lang="en-US" dirty="0"/>
              <a:t>More Recent SM Generations</a:t>
            </a:r>
          </a:p>
        </p:txBody>
      </p:sp>
      <p:sp>
        <p:nvSpPr>
          <p:cNvPr id="4" name="Slide Number Placeholder 3"/>
          <p:cNvSpPr>
            <a:spLocks noGrp="1"/>
          </p:cNvSpPr>
          <p:nvPr>
            <p:ph type="sldNum" sz="quarter" idx="12"/>
          </p:nvPr>
        </p:nvSpPr>
        <p:spPr/>
        <p:txBody>
          <a:bodyPr/>
          <a:lstStyle/>
          <a:p>
            <a:fld id="{A9896A52-3313-4A10-8B45-3E5624BFC511}" type="slidenum">
              <a:rPr lang="en-US" altLang="en-US" smtClean="0">
                <a:solidFill>
                  <a:srgbClr val="000000"/>
                </a:solidFill>
              </a:rPr>
              <a:pPr/>
              <a:t>42</a:t>
            </a:fld>
            <a:endParaRPr lang="en-US" altLang="en-US">
              <a:solidFill>
                <a:srgbClr val="000000"/>
              </a:solidFill>
            </a:endParaRPr>
          </a:p>
        </p:txBody>
      </p:sp>
      <p:pic>
        <p:nvPicPr>
          <p:cNvPr id="308226" name="Picture 2" descr="The Pascal GP100 Streaming Multiprocess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0681" y="2002189"/>
            <a:ext cx="4389120" cy="31793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237969" y="1136650"/>
            <a:ext cx="1492012" cy="369332"/>
          </a:xfrm>
          <a:prstGeom prst="rect">
            <a:avLst/>
          </a:prstGeom>
          <a:noFill/>
        </p:spPr>
        <p:txBody>
          <a:bodyPr wrap="none" rtlCol="0">
            <a:spAutoFit/>
          </a:bodyPr>
          <a:lstStyle/>
          <a:p>
            <a:r>
              <a:rPr lang="en-US" b="1" dirty="0"/>
              <a:t>Maxwell SMX</a:t>
            </a:r>
          </a:p>
        </p:txBody>
      </p:sp>
      <p:sp>
        <p:nvSpPr>
          <p:cNvPr id="6" name="TextBox 5"/>
          <p:cNvSpPr txBox="1"/>
          <p:nvPr/>
        </p:nvSpPr>
        <p:spPr>
          <a:xfrm>
            <a:off x="4928809" y="1608490"/>
            <a:ext cx="1137427" cy="369332"/>
          </a:xfrm>
          <a:prstGeom prst="rect">
            <a:avLst/>
          </a:prstGeom>
          <a:noFill/>
        </p:spPr>
        <p:txBody>
          <a:bodyPr wrap="none" rtlCol="0">
            <a:spAutoFit/>
          </a:bodyPr>
          <a:lstStyle/>
          <a:p>
            <a:r>
              <a:rPr lang="en-US" b="1" dirty="0"/>
              <a:t>Pascal SM</a:t>
            </a:r>
          </a:p>
        </p:txBody>
      </p:sp>
      <p:pic>
        <p:nvPicPr>
          <p:cNvPr id="8" name="Picture 7"/>
          <p:cNvPicPr>
            <a:picLocks noChangeAspect="1"/>
          </p:cNvPicPr>
          <p:nvPr/>
        </p:nvPicPr>
        <p:blipFill>
          <a:blip r:embed="rId5"/>
          <a:stretch>
            <a:fillRect/>
          </a:stretch>
        </p:blipFill>
        <p:spPr>
          <a:xfrm>
            <a:off x="7705673" y="566819"/>
            <a:ext cx="4445517" cy="6003461"/>
          </a:xfrm>
          <a:prstGeom prst="rect">
            <a:avLst/>
          </a:prstGeom>
        </p:spPr>
      </p:pic>
      <p:sp>
        <p:nvSpPr>
          <p:cNvPr id="9" name="TextBox 8"/>
          <p:cNvSpPr txBox="1"/>
          <p:nvPr/>
        </p:nvSpPr>
        <p:spPr>
          <a:xfrm>
            <a:off x="9296400" y="197487"/>
            <a:ext cx="1045351" cy="369332"/>
          </a:xfrm>
          <a:prstGeom prst="rect">
            <a:avLst/>
          </a:prstGeom>
          <a:noFill/>
        </p:spPr>
        <p:txBody>
          <a:bodyPr wrap="none" rtlCol="0">
            <a:spAutoFit/>
          </a:bodyPr>
          <a:lstStyle/>
          <a:p>
            <a:r>
              <a:rPr lang="en-US" b="1" dirty="0"/>
              <a:t>Volta SM</a:t>
            </a:r>
          </a:p>
        </p:txBody>
      </p:sp>
      <p:grpSp>
        <p:nvGrpSpPr>
          <p:cNvPr id="13" name="Group 12"/>
          <p:cNvGrpSpPr/>
          <p:nvPr/>
        </p:nvGrpSpPr>
        <p:grpSpPr>
          <a:xfrm>
            <a:off x="4667806" y="5564956"/>
            <a:ext cx="4442352" cy="1041624"/>
            <a:chOff x="4667806" y="5564956"/>
            <a:chExt cx="4442352" cy="1041624"/>
          </a:xfrm>
        </p:grpSpPr>
        <p:sp>
          <p:nvSpPr>
            <p:cNvPr id="10" name="TextBox 9"/>
            <p:cNvSpPr txBox="1"/>
            <p:nvPr/>
          </p:nvSpPr>
          <p:spPr>
            <a:xfrm>
              <a:off x="4667806" y="5960249"/>
              <a:ext cx="1984902" cy="646331"/>
            </a:xfrm>
            <a:prstGeom prst="rect">
              <a:avLst/>
            </a:prstGeom>
            <a:noFill/>
            <a:ln>
              <a:solidFill>
                <a:srgbClr val="C00000"/>
              </a:solidFill>
            </a:ln>
          </p:spPr>
          <p:txBody>
            <a:bodyPr wrap="none" rtlCol="0">
              <a:spAutoFit/>
            </a:bodyPr>
            <a:lstStyle/>
            <a:p>
              <a:r>
                <a:rPr lang="en-US" b="1" dirty="0"/>
                <a:t>Motivated by AI &amp; </a:t>
              </a:r>
              <a:br>
                <a:rPr lang="en-US" b="1" dirty="0"/>
              </a:br>
              <a:r>
                <a:rPr lang="en-US" b="1" dirty="0"/>
                <a:t>Machine Learning</a:t>
              </a:r>
            </a:p>
          </p:txBody>
        </p:sp>
        <p:cxnSp>
          <p:nvCxnSpPr>
            <p:cNvPr id="11" name="Straight Arrow Connector 10"/>
            <p:cNvCxnSpPr/>
            <p:nvPr/>
          </p:nvCxnSpPr>
          <p:spPr>
            <a:xfrm flipV="1">
              <a:off x="6652708" y="5564956"/>
              <a:ext cx="2457450" cy="718458"/>
            </a:xfrm>
            <a:prstGeom prst="straightConnector1">
              <a:avLst/>
            </a:prstGeom>
            <a:ln w="44450">
              <a:solidFill>
                <a:srgbClr val="C00000"/>
              </a:solidFill>
              <a:tailEnd type="arrow"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5011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82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you can do with one SM (of the many you have on 1 GPU)</a:t>
            </a:r>
          </a:p>
        </p:txBody>
      </p:sp>
      <p:sp>
        <p:nvSpPr>
          <p:cNvPr id="3" name="Slide Number Placeholder 2"/>
          <p:cNvSpPr>
            <a:spLocks noGrp="1"/>
          </p:cNvSpPr>
          <p:nvPr>
            <p:ph type="sldNum" sz="quarter" idx="12"/>
          </p:nvPr>
        </p:nvSpPr>
        <p:spPr/>
        <p:txBody>
          <a:bodyPr/>
          <a:lstStyle/>
          <a:p>
            <a:fld id="{188C6317-70AC-4AE5-9CBB-AC3D12EDE090}" type="slidenum">
              <a:rPr lang="en-US" altLang="en-US" smtClean="0"/>
              <a:pPr/>
              <a:t>43</a:t>
            </a:fld>
            <a:endParaRPr lang="en-US" alt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1" y="1981201"/>
            <a:ext cx="2547739" cy="4233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43716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200" dirty="0"/>
              <a:t>SM Architecture Specifications</a:t>
            </a:r>
          </a:p>
        </p:txBody>
      </p:sp>
      <p:sp>
        <p:nvSpPr>
          <p:cNvPr id="3" name="Slide Number Placeholder 2"/>
          <p:cNvSpPr>
            <a:spLocks noGrp="1"/>
          </p:cNvSpPr>
          <p:nvPr>
            <p:ph type="sldNum" sz="quarter" idx="12"/>
          </p:nvPr>
        </p:nvSpPr>
        <p:spPr/>
        <p:txBody>
          <a:bodyPr/>
          <a:lstStyle/>
          <a:p>
            <a:fld id="{188C6317-70AC-4AE5-9CBB-AC3D12EDE090}" type="slidenum">
              <a:rPr lang="en-US" altLang="en-US" smtClean="0"/>
              <a:pPr/>
              <a:t>44</a:t>
            </a:fld>
            <a:endParaRPr lang="en-US" altLang="en-US"/>
          </a:p>
        </p:txBody>
      </p:sp>
      <p:sp>
        <p:nvSpPr>
          <p:cNvPr id="8" name="Rectangle 7"/>
          <p:cNvSpPr/>
          <p:nvPr/>
        </p:nvSpPr>
        <p:spPr>
          <a:xfrm>
            <a:off x="120650" y="6522143"/>
            <a:ext cx="1066800" cy="230832"/>
          </a:xfrm>
          <a:prstGeom prst="rect">
            <a:avLst/>
          </a:prstGeom>
        </p:spPr>
        <p:txBody>
          <a:bodyPr wrap="square">
            <a:spAutoFit/>
          </a:bodyPr>
          <a:lstStyle/>
          <a:p>
            <a:r>
              <a:rPr lang="en-US" sz="900" dirty="0">
                <a:solidFill>
                  <a:srgbClr val="000000"/>
                </a:solidFill>
                <a:latin typeface="Arial"/>
              </a:rPr>
              <a:t>[Wikipedia]</a:t>
            </a:r>
            <a:r>
              <a:rPr lang="en-US" sz="900" dirty="0">
                <a:solidFill>
                  <a:srgbClr val="000000"/>
                </a:solidFill>
                <a:latin typeface="Arial"/>
                <a:cs typeface="Calibri"/>
              </a:rPr>
              <a:t>→</a:t>
            </a:r>
            <a:endParaRPr lang="en-US" sz="900" dirty="0">
              <a:solidFill>
                <a:srgbClr val="000000"/>
              </a:solidFill>
              <a:latin typeface="Arial"/>
            </a:endParaRPr>
          </a:p>
        </p:txBody>
      </p:sp>
      <p:grpSp>
        <p:nvGrpSpPr>
          <p:cNvPr id="18" name="Group 17"/>
          <p:cNvGrpSpPr/>
          <p:nvPr/>
        </p:nvGrpSpPr>
        <p:grpSpPr>
          <a:xfrm>
            <a:off x="6975484" y="1822808"/>
            <a:ext cx="719877" cy="1165250"/>
            <a:chOff x="6571199" y="1627808"/>
            <a:chExt cx="719877" cy="1165250"/>
          </a:xfrm>
        </p:grpSpPr>
        <p:sp>
          <p:nvSpPr>
            <p:cNvPr id="2" name="Down Arrow 1"/>
            <p:cNvSpPr/>
            <p:nvPr/>
          </p:nvSpPr>
          <p:spPr>
            <a:xfrm>
              <a:off x="6854938" y="2019390"/>
              <a:ext cx="152400" cy="773668"/>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71199" y="1627808"/>
              <a:ext cx="719877" cy="369332"/>
            </a:xfrm>
            <a:prstGeom prst="rect">
              <a:avLst/>
            </a:prstGeom>
            <a:noFill/>
          </p:spPr>
          <p:txBody>
            <a:bodyPr wrap="none" rtlCol="0">
              <a:spAutoFit/>
            </a:bodyPr>
            <a:lstStyle/>
            <a:p>
              <a:r>
                <a:rPr lang="en-US" dirty="0"/>
                <a:t>Fermi</a:t>
              </a:r>
            </a:p>
          </p:txBody>
        </p:sp>
      </p:grpSp>
      <p:grpSp>
        <p:nvGrpSpPr>
          <p:cNvPr id="19" name="Group 18"/>
          <p:cNvGrpSpPr/>
          <p:nvPr/>
        </p:nvGrpSpPr>
        <p:grpSpPr>
          <a:xfrm>
            <a:off x="9574057" y="1817490"/>
            <a:ext cx="758093" cy="1143000"/>
            <a:chOff x="8946133" y="1605558"/>
            <a:chExt cx="758093" cy="1143000"/>
          </a:xfrm>
        </p:grpSpPr>
        <p:sp>
          <p:nvSpPr>
            <p:cNvPr id="9" name="Down Arrow 8"/>
            <p:cNvSpPr/>
            <p:nvPr/>
          </p:nvSpPr>
          <p:spPr>
            <a:xfrm>
              <a:off x="9149488" y="1974890"/>
              <a:ext cx="152400" cy="773668"/>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946133" y="1605558"/>
              <a:ext cx="758093" cy="369332"/>
            </a:xfrm>
            <a:prstGeom prst="rect">
              <a:avLst/>
            </a:prstGeom>
            <a:noFill/>
          </p:spPr>
          <p:txBody>
            <a:bodyPr wrap="none" rtlCol="0">
              <a:spAutoFit/>
            </a:bodyPr>
            <a:lstStyle/>
            <a:p>
              <a:r>
                <a:rPr lang="en-US" dirty="0"/>
                <a:t>Pascal</a:t>
              </a:r>
            </a:p>
          </p:txBody>
        </p:sp>
      </p:grpSp>
      <p:grpSp>
        <p:nvGrpSpPr>
          <p:cNvPr id="21" name="Group 20"/>
          <p:cNvGrpSpPr/>
          <p:nvPr/>
        </p:nvGrpSpPr>
        <p:grpSpPr>
          <a:xfrm>
            <a:off x="10383045" y="1817490"/>
            <a:ext cx="665888" cy="1143000"/>
            <a:chOff x="6637342" y="1605558"/>
            <a:chExt cx="665888" cy="1143000"/>
          </a:xfrm>
        </p:grpSpPr>
        <p:sp>
          <p:nvSpPr>
            <p:cNvPr id="22" name="Down Arrow 21"/>
            <p:cNvSpPr/>
            <p:nvPr/>
          </p:nvSpPr>
          <p:spPr>
            <a:xfrm>
              <a:off x="6948427" y="1974890"/>
              <a:ext cx="152400" cy="773668"/>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637342" y="1605558"/>
              <a:ext cx="665888" cy="369332"/>
            </a:xfrm>
            <a:prstGeom prst="rect">
              <a:avLst/>
            </a:prstGeom>
            <a:noFill/>
          </p:spPr>
          <p:txBody>
            <a:bodyPr wrap="none" rtlCol="0">
              <a:spAutoFit/>
            </a:bodyPr>
            <a:lstStyle/>
            <a:p>
              <a:r>
                <a:rPr lang="en-US" dirty="0"/>
                <a:t>Volta</a:t>
              </a:r>
            </a:p>
          </p:txBody>
        </p:sp>
      </p:grpSp>
      <p:grpSp>
        <p:nvGrpSpPr>
          <p:cNvPr id="24" name="Group 23"/>
          <p:cNvGrpSpPr/>
          <p:nvPr/>
        </p:nvGrpSpPr>
        <p:grpSpPr>
          <a:xfrm>
            <a:off x="7673190" y="1817490"/>
            <a:ext cx="786434" cy="1143000"/>
            <a:chOff x="6991849" y="1605558"/>
            <a:chExt cx="786434" cy="1143000"/>
          </a:xfrm>
        </p:grpSpPr>
        <p:sp>
          <p:nvSpPr>
            <p:cNvPr id="25" name="Down Arrow 24"/>
            <p:cNvSpPr/>
            <p:nvPr/>
          </p:nvSpPr>
          <p:spPr>
            <a:xfrm>
              <a:off x="7405624" y="1974890"/>
              <a:ext cx="152400" cy="773668"/>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6991849" y="1605558"/>
              <a:ext cx="786434" cy="369332"/>
            </a:xfrm>
            <a:prstGeom prst="rect">
              <a:avLst/>
            </a:prstGeom>
            <a:noFill/>
          </p:spPr>
          <p:txBody>
            <a:bodyPr wrap="none" rtlCol="0">
              <a:spAutoFit/>
            </a:bodyPr>
            <a:lstStyle/>
            <a:p>
              <a:r>
                <a:rPr lang="en-US" dirty="0"/>
                <a:t>Kepler</a:t>
              </a:r>
            </a:p>
          </p:txBody>
        </p:sp>
      </p:grpSp>
      <p:grpSp>
        <p:nvGrpSpPr>
          <p:cNvPr id="29" name="Group 28"/>
          <p:cNvGrpSpPr/>
          <p:nvPr/>
        </p:nvGrpSpPr>
        <p:grpSpPr>
          <a:xfrm>
            <a:off x="8630150" y="1817490"/>
            <a:ext cx="973985" cy="1115438"/>
            <a:chOff x="8660679" y="1845866"/>
            <a:chExt cx="973985" cy="1115438"/>
          </a:xfrm>
        </p:grpSpPr>
        <p:sp>
          <p:nvSpPr>
            <p:cNvPr id="27" name="Down Arrow 26"/>
            <p:cNvSpPr/>
            <p:nvPr/>
          </p:nvSpPr>
          <p:spPr>
            <a:xfrm>
              <a:off x="9071472" y="2187636"/>
              <a:ext cx="152400" cy="773668"/>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8660679" y="1845866"/>
              <a:ext cx="973985" cy="369332"/>
            </a:xfrm>
            <a:prstGeom prst="rect">
              <a:avLst/>
            </a:prstGeom>
            <a:noFill/>
          </p:spPr>
          <p:txBody>
            <a:bodyPr wrap="none" rtlCol="0">
              <a:spAutoFit/>
            </a:bodyPr>
            <a:lstStyle/>
            <a:p>
              <a:r>
                <a:rPr lang="en-US" dirty="0"/>
                <a:t>Maxwell</a:t>
              </a:r>
            </a:p>
          </p:txBody>
        </p:sp>
      </p:grpSp>
      <p:pic>
        <p:nvPicPr>
          <p:cNvPr id="7" name="Picture 6"/>
          <p:cNvPicPr>
            <a:picLocks noChangeAspect="1"/>
          </p:cNvPicPr>
          <p:nvPr/>
        </p:nvPicPr>
        <p:blipFill>
          <a:blip r:embed="rId3"/>
          <a:stretch>
            <a:fillRect/>
          </a:stretch>
        </p:blipFill>
        <p:spPr>
          <a:xfrm>
            <a:off x="177148" y="3049490"/>
            <a:ext cx="11328982" cy="2609984"/>
          </a:xfrm>
          <a:prstGeom prst="rect">
            <a:avLst/>
          </a:prstGeom>
        </p:spPr>
      </p:pic>
      <p:sp>
        <p:nvSpPr>
          <p:cNvPr id="30" name="Down Arrow 29"/>
          <p:cNvSpPr/>
          <p:nvPr/>
        </p:nvSpPr>
        <p:spPr>
          <a:xfrm>
            <a:off x="11310003" y="2186822"/>
            <a:ext cx="152400" cy="773668"/>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10994682" y="1817490"/>
            <a:ext cx="768287" cy="369332"/>
          </a:xfrm>
          <a:prstGeom prst="rect">
            <a:avLst/>
          </a:prstGeom>
          <a:noFill/>
        </p:spPr>
        <p:txBody>
          <a:bodyPr wrap="none" rtlCol="0">
            <a:spAutoFit/>
          </a:bodyPr>
          <a:lstStyle/>
          <a:p>
            <a:r>
              <a:rPr lang="en-US" dirty="0" smtClean="0"/>
              <a:t>Turing</a:t>
            </a:r>
            <a:endParaRPr lang="en-US" dirty="0"/>
          </a:p>
        </p:txBody>
      </p:sp>
    </p:spTree>
    <p:extLst>
      <p:ext uri="{BB962C8B-B14F-4D97-AF65-F5344CB8AC3E}">
        <p14:creationId xmlns:p14="http://schemas.microsoft.com/office/powerpoint/2010/main" val="5383540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200" dirty="0"/>
              <a:t>Technical Specifications and Features</a:t>
            </a:r>
          </a:p>
        </p:txBody>
      </p:sp>
      <p:sp>
        <p:nvSpPr>
          <p:cNvPr id="3" name="Slide Number Placeholder 2"/>
          <p:cNvSpPr>
            <a:spLocks noGrp="1"/>
          </p:cNvSpPr>
          <p:nvPr>
            <p:ph type="sldNum" sz="quarter" idx="12"/>
          </p:nvPr>
        </p:nvSpPr>
        <p:spPr/>
        <p:txBody>
          <a:bodyPr/>
          <a:lstStyle/>
          <a:p>
            <a:fld id="{188C6317-70AC-4AE5-9CBB-AC3D12EDE090}" type="slidenum">
              <a:rPr lang="en-US" altLang="en-US" smtClean="0"/>
              <a:pPr/>
              <a:t>45</a:t>
            </a:fld>
            <a:endParaRPr lang="en-US" altLang="en-US"/>
          </a:p>
        </p:txBody>
      </p:sp>
      <p:sp>
        <p:nvSpPr>
          <p:cNvPr id="8" name="Rectangle 7"/>
          <p:cNvSpPr/>
          <p:nvPr/>
        </p:nvSpPr>
        <p:spPr>
          <a:xfrm>
            <a:off x="116840" y="6573071"/>
            <a:ext cx="1066800" cy="200055"/>
          </a:xfrm>
          <a:prstGeom prst="rect">
            <a:avLst/>
          </a:prstGeom>
        </p:spPr>
        <p:txBody>
          <a:bodyPr wrap="square">
            <a:spAutoFit/>
          </a:bodyPr>
          <a:lstStyle/>
          <a:p>
            <a:r>
              <a:rPr lang="en-US" sz="700" dirty="0">
                <a:solidFill>
                  <a:srgbClr val="000000"/>
                </a:solidFill>
                <a:latin typeface="Arial"/>
              </a:rPr>
              <a:t>[</a:t>
            </a:r>
            <a:r>
              <a:rPr lang="en-US" sz="700" dirty="0">
                <a:solidFill>
                  <a:srgbClr val="000000"/>
                </a:solidFill>
                <a:latin typeface="Arial"/>
                <a:hlinkClick r:id="rId3"/>
              </a:rPr>
              <a:t>Wikipedia</a:t>
            </a:r>
            <a:r>
              <a:rPr lang="en-US" sz="700" dirty="0">
                <a:solidFill>
                  <a:srgbClr val="000000"/>
                </a:solidFill>
                <a:latin typeface="Arial"/>
              </a:rPr>
              <a:t>]</a:t>
            </a:r>
            <a:r>
              <a:rPr lang="en-US" sz="700" dirty="0">
                <a:solidFill>
                  <a:srgbClr val="000000"/>
                </a:solidFill>
                <a:latin typeface="Arial"/>
                <a:cs typeface="Calibri"/>
              </a:rPr>
              <a:t>→</a:t>
            </a:r>
            <a:endParaRPr lang="en-US" sz="700" dirty="0">
              <a:solidFill>
                <a:srgbClr val="000000"/>
              </a:solidFill>
              <a:latin typeface="Arial"/>
            </a:endParaRPr>
          </a:p>
        </p:txBody>
      </p:sp>
      <p:pic>
        <p:nvPicPr>
          <p:cNvPr id="4" name="Picture 3"/>
          <p:cNvPicPr>
            <a:picLocks noChangeAspect="1"/>
          </p:cNvPicPr>
          <p:nvPr/>
        </p:nvPicPr>
        <p:blipFill rotWithShape="1">
          <a:blip r:embed="rId4"/>
          <a:srcRect b="26589"/>
          <a:stretch/>
        </p:blipFill>
        <p:spPr>
          <a:xfrm>
            <a:off x="779133" y="1823828"/>
            <a:ext cx="10202441" cy="3748808"/>
          </a:xfrm>
          <a:prstGeom prst="rect">
            <a:avLst/>
          </a:prstGeom>
        </p:spPr>
      </p:pic>
    </p:spTree>
    <p:extLst>
      <p:ext uri="{BB962C8B-B14F-4D97-AF65-F5344CB8AC3E}">
        <p14:creationId xmlns:p14="http://schemas.microsoft.com/office/powerpoint/2010/main" val="7922584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ChangeArrowheads="1"/>
          </p:cNvSpPr>
          <p:nvPr>
            <p:ph type="title"/>
          </p:nvPr>
        </p:nvSpPr>
        <p:spPr/>
        <p:txBody>
          <a:bodyPr/>
          <a:lstStyle/>
          <a:p>
            <a:r>
              <a:rPr lang="en-US" sz="3200" dirty="0"/>
              <a:t>Organizing Threads into Warps</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solidFill>
                  <a:srgbClr val="000000"/>
                </a:solidFill>
              </a:rPr>
              <a:pPr/>
              <a:t>46</a:t>
            </a:fld>
            <a:endParaRPr lang="en-US" altLang="en-US">
              <a:solidFill>
                <a:srgbClr val="000000"/>
              </a:solidFill>
            </a:endParaRPr>
          </a:p>
        </p:txBody>
      </p:sp>
      <p:sp>
        <p:nvSpPr>
          <p:cNvPr id="6" name="Content Placeholder 2"/>
          <p:cNvSpPr txBox="1">
            <a:spLocks/>
          </p:cNvSpPr>
          <p:nvPr/>
        </p:nvSpPr>
        <p:spPr bwMode="auto">
          <a:xfrm>
            <a:off x="101600" y="965199"/>
            <a:ext cx="11728450" cy="555694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endParaRPr lang="en-US" sz="2400" kern="0" dirty="0"/>
          </a:p>
          <a:p>
            <a:r>
              <a:rPr lang="en-US" sz="2400" kern="0" dirty="0"/>
              <a:t>Thread IDs within a warp are </a:t>
            </a:r>
            <a:r>
              <a:rPr lang="en-US" sz="2400" kern="0" dirty="0">
                <a:solidFill>
                  <a:srgbClr val="C00000"/>
                </a:solidFill>
              </a:rPr>
              <a:t>consecutive</a:t>
            </a:r>
            <a:r>
              <a:rPr lang="en-US" sz="2400" kern="0" dirty="0"/>
              <a:t> and </a:t>
            </a:r>
            <a:r>
              <a:rPr lang="en-US" sz="2400" kern="0" dirty="0">
                <a:solidFill>
                  <a:srgbClr val="C00000"/>
                </a:solidFill>
              </a:rPr>
              <a:t>increasing</a:t>
            </a:r>
          </a:p>
          <a:p>
            <a:pPr lvl="1"/>
            <a:r>
              <a:rPr lang="en-US" sz="1800" kern="0" dirty="0"/>
              <a:t>Related to the 1D projection from thread index to thread ID</a:t>
            </a:r>
          </a:p>
          <a:p>
            <a:pPr lvl="1"/>
            <a:r>
              <a:rPr lang="en-US" sz="1800" kern="0" dirty="0"/>
              <a:t>Recall: in multidimensional blocks, the </a:t>
            </a:r>
            <a:r>
              <a:rPr lang="en-US" sz="1800" kern="0" dirty="0">
                <a:solidFill>
                  <a:srgbClr val="0070C0"/>
                </a:solidFill>
              </a:rPr>
              <a:t>x</a:t>
            </a:r>
            <a:r>
              <a:rPr lang="en-US" sz="1800" kern="0" dirty="0"/>
              <a:t> thread index runs fastest, then </a:t>
            </a:r>
            <a:r>
              <a:rPr lang="en-US" sz="1800" kern="0" dirty="0">
                <a:solidFill>
                  <a:srgbClr val="0070C0"/>
                </a:solidFill>
              </a:rPr>
              <a:t>y</a:t>
            </a:r>
            <a:r>
              <a:rPr lang="en-US" sz="1800" kern="0" dirty="0"/>
              <a:t>, then </a:t>
            </a:r>
            <a:r>
              <a:rPr lang="en-US" sz="1800" kern="0" dirty="0">
                <a:solidFill>
                  <a:srgbClr val="0070C0"/>
                </a:solidFill>
              </a:rPr>
              <a:t>z</a:t>
            </a:r>
          </a:p>
          <a:p>
            <a:pPr lvl="1"/>
            <a:r>
              <a:rPr lang="en-US" sz="1800" kern="0" dirty="0"/>
              <a:t>Threads with IDs (0...31) combine into warp 0, threads (32…63) into warp 1, etc.</a:t>
            </a:r>
          </a:p>
          <a:p>
            <a:pPr lvl="1"/>
            <a:endParaRPr lang="en-US" sz="2000" kern="0" dirty="0"/>
          </a:p>
          <a:p>
            <a:pPr lvl="1"/>
            <a:endParaRPr lang="en-US" sz="2000" kern="0" dirty="0"/>
          </a:p>
          <a:p>
            <a:r>
              <a:rPr lang="en-US" sz="2400" kern="0" dirty="0"/>
              <a:t>Partitioning of threads into warps is always the </a:t>
            </a:r>
            <a:r>
              <a:rPr lang="en-US" sz="2400" kern="0" dirty="0">
                <a:solidFill>
                  <a:srgbClr val="C00000"/>
                </a:solidFill>
              </a:rPr>
              <a:t>same</a:t>
            </a:r>
          </a:p>
          <a:p>
            <a:pPr lvl="1"/>
            <a:r>
              <a:rPr lang="en-US" sz="1800" kern="0" dirty="0"/>
              <a:t>You can use this in control flow</a:t>
            </a:r>
          </a:p>
          <a:p>
            <a:pPr lvl="1"/>
            <a:r>
              <a:rPr lang="en-US" sz="1800" kern="0" dirty="0"/>
              <a:t>Warp size has always been 32 and is unlikely to change soon</a:t>
            </a:r>
          </a:p>
          <a:p>
            <a:pPr lvl="1"/>
            <a:endParaRPr lang="en-US" sz="2000" kern="0" dirty="0"/>
          </a:p>
          <a:p>
            <a:pPr lvl="1"/>
            <a:endParaRPr lang="en-US" sz="2000" kern="0" dirty="0"/>
          </a:p>
          <a:p>
            <a:r>
              <a:rPr lang="en-US" sz="2400" kern="0" dirty="0"/>
              <a:t>While you can rely on ordering among threads, </a:t>
            </a:r>
            <a:r>
              <a:rPr lang="en-US" sz="2400" kern="0" dirty="0">
                <a:solidFill>
                  <a:srgbClr val="C00000"/>
                </a:solidFill>
              </a:rPr>
              <a:t>DO NOT </a:t>
            </a:r>
            <a:r>
              <a:rPr lang="en-US" sz="2400" kern="0" dirty="0"/>
              <a:t>rely on any ordering among warps</a:t>
            </a:r>
          </a:p>
          <a:p>
            <a:pPr lvl="1"/>
            <a:r>
              <a:rPr lang="en-US" sz="1800" kern="0" dirty="0"/>
              <a:t>Warp scheduling is not under user control in CUDA</a:t>
            </a:r>
          </a:p>
        </p:txBody>
      </p:sp>
    </p:spTree>
    <p:extLst>
      <p:ext uri="{BB962C8B-B14F-4D97-AF65-F5344CB8AC3E}">
        <p14:creationId xmlns:p14="http://schemas.microsoft.com/office/powerpoint/2010/main" val="1221223980"/>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Threads are Organized &amp; Executed as Warps</a:t>
            </a:r>
          </a:p>
        </p:txBody>
      </p:sp>
      <p:sp>
        <p:nvSpPr>
          <p:cNvPr id="92" name="Slide Number Placeholder 91"/>
          <p:cNvSpPr>
            <a:spLocks noGrp="1"/>
          </p:cNvSpPr>
          <p:nvPr>
            <p:ph type="sldNum" sz="quarter" idx="12"/>
          </p:nvPr>
        </p:nvSpPr>
        <p:spPr/>
        <p:txBody>
          <a:bodyPr/>
          <a:lstStyle/>
          <a:p>
            <a:fld id="{04A7C484-7E24-447E-8CB0-5149A4D34DEF}" type="slidenum">
              <a:rPr lang="en-US" altLang="en-US" smtClean="0">
                <a:solidFill>
                  <a:srgbClr val="000000"/>
                </a:solidFill>
              </a:rPr>
              <a:pPr/>
              <a:t>47</a:t>
            </a:fld>
            <a:endParaRPr lang="en-US" altLang="en-US">
              <a:solidFill>
                <a:srgbClr val="000000"/>
              </a:solidFill>
            </a:endParaRPr>
          </a:p>
        </p:txBody>
      </p:sp>
      <p:sp>
        <p:nvSpPr>
          <p:cNvPr id="3" name="Content Placeholder 2"/>
          <p:cNvSpPr>
            <a:spLocks noGrp="1"/>
          </p:cNvSpPr>
          <p:nvPr>
            <p:ph idx="4294967295"/>
          </p:nvPr>
        </p:nvSpPr>
        <p:spPr>
          <a:xfrm>
            <a:off x="596900" y="1549400"/>
            <a:ext cx="8229600" cy="5105400"/>
          </a:xfrm>
        </p:spPr>
        <p:txBody>
          <a:bodyPr>
            <a:normAutofit lnSpcReduction="10000"/>
          </a:bodyPr>
          <a:lstStyle/>
          <a:p>
            <a:r>
              <a:rPr lang="en-US" sz="1800" dirty="0"/>
              <a:t>Each thread block split into one or more warps</a:t>
            </a:r>
          </a:p>
          <a:p>
            <a:pPr lvl="2"/>
            <a:endParaRPr lang="en-US" sz="1100" dirty="0"/>
          </a:p>
          <a:p>
            <a:r>
              <a:rPr lang="en-US" sz="1800" dirty="0"/>
              <a:t>If thread block size is not multiple of warp size, unused lanes go wasted</a:t>
            </a:r>
          </a:p>
          <a:p>
            <a:pPr lvl="1"/>
            <a:r>
              <a:rPr lang="en-US" sz="1400" dirty="0"/>
              <a:t>Example: block w/ 50 threads – 64 lanes, of which last 14 lanes go wasted</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The hardware schedules each warp independently</a:t>
            </a:r>
          </a:p>
          <a:p>
            <a:pPr lvl="2"/>
            <a:endParaRPr lang="en-US" sz="1100" dirty="0"/>
          </a:p>
          <a:p>
            <a:r>
              <a:rPr lang="en-US" sz="1800" dirty="0"/>
              <a:t>Warps within a thread block execute independently</a:t>
            </a:r>
          </a:p>
        </p:txBody>
      </p:sp>
      <p:grpSp>
        <p:nvGrpSpPr>
          <p:cNvPr id="4" name="Group 3"/>
          <p:cNvGrpSpPr/>
          <p:nvPr/>
        </p:nvGrpSpPr>
        <p:grpSpPr>
          <a:xfrm>
            <a:off x="2514600" y="2743200"/>
            <a:ext cx="7340906" cy="2590022"/>
            <a:chOff x="609600" y="2681299"/>
            <a:chExt cx="7950506" cy="2805101"/>
          </a:xfrm>
        </p:grpSpPr>
        <p:sp>
          <p:nvSpPr>
            <p:cNvPr id="5" name="Rounded Rectangle 4"/>
            <p:cNvSpPr/>
            <p:nvPr/>
          </p:nvSpPr>
          <p:spPr>
            <a:xfrm>
              <a:off x="5518649" y="2681299"/>
              <a:ext cx="3041457" cy="2367509"/>
            </a:xfrm>
            <a:prstGeom prst="roundRect">
              <a:avLst>
                <a:gd name="adj" fmla="val 4073"/>
              </a:avLst>
            </a:prstGeom>
            <a:solidFill>
              <a:srgbClr val="000000"/>
            </a:solidFill>
            <a:ln w="25400" cap="flat" cmpd="sng" algn="ctr">
              <a:solidFill>
                <a:srgbClr val="3366FF"/>
              </a:solidFill>
              <a:prstDash val="solid"/>
            </a:ln>
            <a:effectLst/>
          </p:spPr>
          <p:txBody>
            <a:bodyPr rtlCol="0" anchor="b"/>
            <a:lstStyle/>
            <a:p>
              <a:pPr>
                <a:defRPr/>
              </a:pPr>
              <a:r>
                <a:rPr lang="en-US" sz="2400" kern="0" dirty="0">
                  <a:solidFill>
                    <a:srgbClr val="66CC33"/>
                  </a:solidFill>
                  <a:latin typeface="Corbel"/>
                </a:rPr>
                <a:t>Warp of 32 threads</a:t>
              </a:r>
            </a:p>
          </p:txBody>
        </p:sp>
        <p:sp>
          <p:nvSpPr>
            <p:cNvPr id="6" name="Rounded Rectangle 5"/>
            <p:cNvSpPr/>
            <p:nvPr/>
          </p:nvSpPr>
          <p:spPr>
            <a:xfrm>
              <a:off x="5385692" y="2827163"/>
              <a:ext cx="3041457" cy="2367509"/>
            </a:xfrm>
            <a:prstGeom prst="roundRect">
              <a:avLst>
                <a:gd name="adj" fmla="val 4073"/>
              </a:avLst>
            </a:prstGeom>
            <a:solidFill>
              <a:srgbClr val="000000"/>
            </a:solidFill>
            <a:ln w="25400" cap="flat" cmpd="sng" algn="ctr">
              <a:solidFill>
                <a:srgbClr val="FF0000"/>
              </a:solidFill>
              <a:prstDash val="solid"/>
            </a:ln>
            <a:effectLst/>
          </p:spPr>
          <p:txBody>
            <a:bodyPr rtlCol="0" anchor="b"/>
            <a:lstStyle/>
            <a:p>
              <a:pPr>
                <a:defRPr/>
              </a:pPr>
              <a:r>
                <a:rPr lang="en-US" sz="2400" kern="0" dirty="0">
                  <a:solidFill>
                    <a:srgbClr val="66CC33"/>
                  </a:solidFill>
                  <a:latin typeface="Corbel"/>
                </a:rPr>
                <a:t>Warp of 32 threads</a:t>
              </a:r>
            </a:p>
          </p:txBody>
        </p:sp>
        <p:sp>
          <p:nvSpPr>
            <p:cNvPr id="7" name="Rounded Rectangle 6"/>
            <p:cNvSpPr/>
            <p:nvPr/>
          </p:nvSpPr>
          <p:spPr>
            <a:xfrm>
              <a:off x="609600" y="2854059"/>
              <a:ext cx="3041457" cy="2440955"/>
            </a:xfrm>
            <a:prstGeom prst="roundRect">
              <a:avLst>
                <a:gd name="adj" fmla="val 4073"/>
              </a:avLst>
            </a:prstGeom>
            <a:solidFill>
              <a:schemeClr val="tx1"/>
            </a:solidFill>
            <a:ln w="25400" cap="flat" cmpd="sng" algn="ctr">
              <a:solidFill>
                <a:srgbClr val="66CC33"/>
              </a:solidFill>
              <a:prstDash val="solid"/>
            </a:ln>
            <a:effectLst/>
          </p:spPr>
          <p:txBody>
            <a:bodyPr rtlCol="0" anchor="b"/>
            <a:lstStyle/>
            <a:p>
              <a:pPr>
                <a:defRPr/>
              </a:pPr>
              <a:r>
                <a:rPr lang="en-US" sz="2400" kern="0" dirty="0">
                  <a:solidFill>
                    <a:srgbClr val="66CC33"/>
                  </a:solidFill>
                  <a:latin typeface="Corbel"/>
                </a:rPr>
                <a:t>Block of 128 threads</a:t>
              </a:r>
            </a:p>
          </p:txBody>
        </p:sp>
        <p:grpSp>
          <p:nvGrpSpPr>
            <p:cNvPr id="8" name="Group 7"/>
            <p:cNvGrpSpPr/>
            <p:nvPr/>
          </p:nvGrpSpPr>
          <p:grpSpPr>
            <a:xfrm>
              <a:off x="761032" y="2932145"/>
              <a:ext cx="2163498" cy="1778669"/>
              <a:chOff x="5476240" y="2051651"/>
              <a:chExt cx="3037258" cy="2926750"/>
            </a:xfrm>
          </p:grpSpPr>
          <p:sp>
            <p:nvSpPr>
              <p:cNvPr id="9" name="Freeform 8"/>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10"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11"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12"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sp>
          <p:nvSpPr>
            <p:cNvPr id="13" name="Rounded Rectangle 12"/>
            <p:cNvSpPr/>
            <p:nvPr/>
          </p:nvSpPr>
          <p:spPr>
            <a:xfrm>
              <a:off x="5252735" y="2973027"/>
              <a:ext cx="3041457" cy="2367509"/>
            </a:xfrm>
            <a:prstGeom prst="roundRect">
              <a:avLst>
                <a:gd name="adj" fmla="val 4073"/>
              </a:avLst>
            </a:prstGeom>
            <a:solidFill>
              <a:srgbClr val="000000"/>
            </a:solidFill>
            <a:ln w="25400" cap="flat" cmpd="sng" algn="ctr">
              <a:solidFill>
                <a:srgbClr val="FFFF00"/>
              </a:solidFill>
              <a:prstDash val="solid"/>
            </a:ln>
            <a:effectLst/>
          </p:spPr>
          <p:txBody>
            <a:bodyPr rtlCol="0" anchor="b"/>
            <a:lstStyle/>
            <a:p>
              <a:pPr>
                <a:defRPr/>
              </a:pPr>
              <a:r>
                <a:rPr lang="en-US" sz="2400" kern="0" dirty="0">
                  <a:solidFill>
                    <a:srgbClr val="66CC33"/>
                  </a:solidFill>
                  <a:latin typeface="Corbel"/>
                </a:rPr>
                <a:t>Warp of 32 threads</a:t>
              </a:r>
            </a:p>
          </p:txBody>
        </p:sp>
        <p:sp>
          <p:nvSpPr>
            <p:cNvPr id="14" name="Rounded Rectangle 13"/>
            <p:cNvSpPr/>
            <p:nvPr/>
          </p:nvSpPr>
          <p:spPr>
            <a:xfrm>
              <a:off x="5119778" y="3118891"/>
              <a:ext cx="3041457" cy="2367509"/>
            </a:xfrm>
            <a:prstGeom prst="roundRect">
              <a:avLst>
                <a:gd name="adj" fmla="val 4073"/>
              </a:avLst>
            </a:prstGeom>
            <a:solidFill>
              <a:srgbClr val="000000"/>
            </a:solidFill>
            <a:ln w="25400" cap="flat" cmpd="sng" algn="ctr">
              <a:solidFill>
                <a:srgbClr val="66CC33"/>
              </a:solidFill>
              <a:prstDash val="solid"/>
            </a:ln>
            <a:effectLst/>
          </p:spPr>
          <p:txBody>
            <a:bodyPr rtlCol="0" anchor="b"/>
            <a:lstStyle/>
            <a:p>
              <a:pPr>
                <a:defRPr/>
              </a:pPr>
              <a:r>
                <a:rPr lang="en-US" sz="2400" kern="0" dirty="0">
                  <a:solidFill>
                    <a:srgbClr val="66CC33"/>
                  </a:solidFill>
                  <a:latin typeface="Corbel"/>
                </a:rPr>
                <a:t>Warp of 32 threads</a:t>
              </a:r>
            </a:p>
          </p:txBody>
        </p:sp>
        <p:grpSp>
          <p:nvGrpSpPr>
            <p:cNvPr id="15" name="Group 14"/>
            <p:cNvGrpSpPr/>
            <p:nvPr/>
          </p:nvGrpSpPr>
          <p:grpSpPr>
            <a:xfrm>
              <a:off x="1057341" y="2988095"/>
              <a:ext cx="2163498" cy="1778669"/>
              <a:chOff x="5476240" y="2051651"/>
              <a:chExt cx="3037258" cy="2926750"/>
            </a:xfrm>
          </p:grpSpPr>
          <p:sp>
            <p:nvSpPr>
              <p:cNvPr id="16" name="Freeform 1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1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1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1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20" name="Group 19"/>
            <p:cNvGrpSpPr/>
            <p:nvPr/>
          </p:nvGrpSpPr>
          <p:grpSpPr>
            <a:xfrm>
              <a:off x="894297" y="3012246"/>
              <a:ext cx="2163498" cy="1778669"/>
              <a:chOff x="5476240" y="2051651"/>
              <a:chExt cx="3037258" cy="2926750"/>
            </a:xfrm>
          </p:grpSpPr>
          <p:sp>
            <p:nvSpPr>
              <p:cNvPr id="21" name="Freeform 20"/>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22"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23"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24"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25" name="Group 24"/>
            <p:cNvGrpSpPr/>
            <p:nvPr/>
          </p:nvGrpSpPr>
          <p:grpSpPr>
            <a:xfrm>
              <a:off x="1183019" y="2966972"/>
              <a:ext cx="2163498" cy="1778669"/>
              <a:chOff x="5476240" y="2051651"/>
              <a:chExt cx="3037258" cy="2926750"/>
            </a:xfrm>
          </p:grpSpPr>
          <p:sp>
            <p:nvSpPr>
              <p:cNvPr id="26" name="Freeform 2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2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2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2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30" name="Group 29"/>
            <p:cNvGrpSpPr/>
            <p:nvPr/>
          </p:nvGrpSpPr>
          <p:grpSpPr>
            <a:xfrm>
              <a:off x="913432" y="3084545"/>
              <a:ext cx="2163498" cy="1778669"/>
              <a:chOff x="5476240" y="2051651"/>
              <a:chExt cx="3037258" cy="2926750"/>
            </a:xfrm>
          </p:grpSpPr>
          <p:sp>
            <p:nvSpPr>
              <p:cNvPr id="31" name="Freeform 30"/>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32"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33"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34"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35" name="Group 34"/>
            <p:cNvGrpSpPr/>
            <p:nvPr/>
          </p:nvGrpSpPr>
          <p:grpSpPr>
            <a:xfrm>
              <a:off x="1065832" y="2954286"/>
              <a:ext cx="2163498" cy="1778669"/>
              <a:chOff x="5476240" y="2051651"/>
              <a:chExt cx="3037258" cy="2926750"/>
            </a:xfrm>
          </p:grpSpPr>
          <p:sp>
            <p:nvSpPr>
              <p:cNvPr id="36" name="Freeform 3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3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3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3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40" name="Group 39"/>
            <p:cNvGrpSpPr/>
            <p:nvPr/>
          </p:nvGrpSpPr>
          <p:grpSpPr>
            <a:xfrm>
              <a:off x="723666" y="3012246"/>
              <a:ext cx="2163498" cy="1778669"/>
              <a:chOff x="5476240" y="2051651"/>
              <a:chExt cx="3037258" cy="2926750"/>
            </a:xfrm>
          </p:grpSpPr>
          <p:sp>
            <p:nvSpPr>
              <p:cNvPr id="41" name="Freeform 40"/>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42"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43"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44"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45" name="Group 44"/>
            <p:cNvGrpSpPr/>
            <p:nvPr/>
          </p:nvGrpSpPr>
          <p:grpSpPr>
            <a:xfrm>
              <a:off x="924076" y="2932145"/>
              <a:ext cx="2163498" cy="1778669"/>
              <a:chOff x="5476240" y="2051651"/>
              <a:chExt cx="3037258" cy="2926750"/>
            </a:xfrm>
          </p:grpSpPr>
          <p:sp>
            <p:nvSpPr>
              <p:cNvPr id="46" name="Freeform 4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4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4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4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50" name="Group 49"/>
            <p:cNvGrpSpPr/>
            <p:nvPr/>
          </p:nvGrpSpPr>
          <p:grpSpPr>
            <a:xfrm>
              <a:off x="5395714" y="3246623"/>
              <a:ext cx="2163498" cy="1778669"/>
              <a:chOff x="5476240" y="2051651"/>
              <a:chExt cx="3037258" cy="2926750"/>
            </a:xfrm>
          </p:grpSpPr>
          <p:sp>
            <p:nvSpPr>
              <p:cNvPr id="51" name="Freeform 50"/>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52"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53"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54"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55" name="Group 54"/>
            <p:cNvGrpSpPr/>
            <p:nvPr/>
          </p:nvGrpSpPr>
          <p:grpSpPr>
            <a:xfrm>
              <a:off x="1046697" y="3164646"/>
              <a:ext cx="2163498" cy="1778669"/>
              <a:chOff x="5476240" y="2051651"/>
              <a:chExt cx="3037258" cy="2926750"/>
            </a:xfrm>
          </p:grpSpPr>
          <p:sp>
            <p:nvSpPr>
              <p:cNvPr id="56" name="Freeform 5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5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00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5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5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FFFF00"/>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60" name="Group 59"/>
            <p:cNvGrpSpPr/>
            <p:nvPr/>
          </p:nvGrpSpPr>
          <p:grpSpPr>
            <a:xfrm>
              <a:off x="5523038" y="3246623"/>
              <a:ext cx="2163498" cy="1778669"/>
              <a:chOff x="5476240" y="2051651"/>
              <a:chExt cx="3037258" cy="2926750"/>
            </a:xfrm>
          </p:grpSpPr>
          <p:sp>
            <p:nvSpPr>
              <p:cNvPr id="61" name="Freeform 60"/>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62"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63"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64"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65" name="Group 64"/>
            <p:cNvGrpSpPr/>
            <p:nvPr/>
          </p:nvGrpSpPr>
          <p:grpSpPr>
            <a:xfrm>
              <a:off x="5777686" y="3246623"/>
              <a:ext cx="2163498" cy="1778669"/>
              <a:chOff x="5476240" y="2051651"/>
              <a:chExt cx="3037258" cy="2926750"/>
            </a:xfrm>
          </p:grpSpPr>
          <p:sp>
            <p:nvSpPr>
              <p:cNvPr id="66" name="Freeform 6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6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6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6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70" name="Group 69"/>
            <p:cNvGrpSpPr/>
            <p:nvPr/>
          </p:nvGrpSpPr>
          <p:grpSpPr>
            <a:xfrm>
              <a:off x="5268934" y="3246623"/>
              <a:ext cx="2163498" cy="1778669"/>
              <a:chOff x="5476240" y="2051651"/>
              <a:chExt cx="3037258" cy="2926750"/>
            </a:xfrm>
          </p:grpSpPr>
          <p:sp>
            <p:nvSpPr>
              <p:cNvPr id="71" name="Freeform 70"/>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72"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73"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74"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75" name="Group 74"/>
            <p:cNvGrpSpPr/>
            <p:nvPr/>
          </p:nvGrpSpPr>
          <p:grpSpPr>
            <a:xfrm>
              <a:off x="5650362" y="3246623"/>
              <a:ext cx="2163498" cy="1778669"/>
              <a:chOff x="5476240" y="2051651"/>
              <a:chExt cx="3037258" cy="2926750"/>
            </a:xfrm>
          </p:grpSpPr>
          <p:sp>
            <p:nvSpPr>
              <p:cNvPr id="76" name="Freeform 7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7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7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7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80" name="Group 79"/>
            <p:cNvGrpSpPr/>
            <p:nvPr/>
          </p:nvGrpSpPr>
          <p:grpSpPr>
            <a:xfrm>
              <a:off x="5905010" y="3246623"/>
              <a:ext cx="2163498" cy="1778669"/>
              <a:chOff x="5476240" y="2051651"/>
              <a:chExt cx="3037258" cy="2926750"/>
            </a:xfrm>
          </p:grpSpPr>
          <p:sp>
            <p:nvSpPr>
              <p:cNvPr id="81" name="Freeform 80"/>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82"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83"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84"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85" name="Group 84"/>
            <p:cNvGrpSpPr/>
            <p:nvPr/>
          </p:nvGrpSpPr>
          <p:grpSpPr>
            <a:xfrm>
              <a:off x="6032335" y="3246623"/>
              <a:ext cx="2163498" cy="1778669"/>
              <a:chOff x="5476240" y="2051651"/>
              <a:chExt cx="3037258" cy="2926750"/>
            </a:xfrm>
          </p:grpSpPr>
          <p:sp>
            <p:nvSpPr>
              <p:cNvPr id="86" name="Freeform 85"/>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87"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88"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89"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sp>
          <p:nvSpPr>
            <p:cNvPr id="90" name="Right Arrow 89"/>
            <p:cNvSpPr/>
            <p:nvPr/>
          </p:nvSpPr>
          <p:spPr>
            <a:xfrm>
              <a:off x="3768646" y="3812012"/>
              <a:ext cx="1210025" cy="599201"/>
            </a:xfrm>
            <a:prstGeom prst="rightArrow">
              <a:avLst/>
            </a:prstGeom>
            <a:solidFill>
              <a:srgbClr val="66CC33"/>
            </a:solidFill>
            <a:ln w="9525" cap="flat" cmpd="sng" algn="ctr">
              <a:solidFill>
                <a:srgbClr val="66CC33"/>
              </a:solidFill>
              <a:prstDash val="solid"/>
            </a:ln>
            <a:effectLst>
              <a:outerShdw blurRad="40000" dist="23000" dir="5400000" rotWithShape="0">
                <a:srgbClr val="000000">
                  <a:alpha val="35000"/>
                </a:srgbClr>
              </a:outerShdw>
            </a:effectLst>
          </p:spPr>
          <p:txBody>
            <a:bodyPr rtlCol="0" anchor="ctr"/>
            <a:lstStyle/>
            <a:p>
              <a:pPr algn="ctr">
                <a:defRPr/>
              </a:pPr>
              <a:endParaRPr lang="en-US" kern="0">
                <a:solidFill>
                  <a:srgbClr val="66CC33"/>
                </a:solidFill>
                <a:latin typeface="Corbel"/>
              </a:endParaRPr>
            </a:p>
          </p:txBody>
        </p:sp>
      </p:grpSp>
      <p:sp>
        <p:nvSpPr>
          <p:cNvPr id="91" name="Rectangle 90"/>
          <p:cNvSpPr/>
          <p:nvPr/>
        </p:nvSpPr>
        <p:spPr>
          <a:xfrm>
            <a:off x="311150" y="6629400"/>
            <a:ext cx="1287532" cy="230832"/>
          </a:xfrm>
          <a:prstGeom prst="rect">
            <a:avLst/>
          </a:prstGeom>
        </p:spPr>
        <p:txBody>
          <a:bodyPr wrap="none">
            <a:spAutoFit/>
          </a:bodyPr>
          <a:lstStyle/>
          <a:p>
            <a:r>
              <a:rPr lang="en-US" sz="900" dirty="0">
                <a:solidFill>
                  <a:srgbClr val="000000"/>
                </a:solidFill>
                <a:latin typeface="Arial"/>
              </a:rPr>
              <a:t>NVIDIA [J. Balfour]</a:t>
            </a:r>
            <a:r>
              <a:rPr lang="en-US" sz="900" dirty="0">
                <a:solidFill>
                  <a:srgbClr val="000000"/>
                </a:solidFill>
                <a:latin typeface="Arial"/>
                <a:cs typeface="Calibri"/>
              </a:rPr>
              <a:t>→</a:t>
            </a:r>
            <a:endParaRPr lang="en-US" sz="900" dirty="0">
              <a:solidFill>
                <a:srgbClr val="000000"/>
              </a:solidFill>
              <a:latin typeface="Arial"/>
            </a:endParaRPr>
          </a:p>
        </p:txBody>
      </p:sp>
    </p:spTree>
    <p:extLst>
      <p:ext uri="{BB962C8B-B14F-4D97-AF65-F5344CB8AC3E}">
        <p14:creationId xmlns:p14="http://schemas.microsoft.com/office/powerpoint/2010/main" val="9684955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Why many warps in flight is a good thing</a:t>
            </a:r>
          </a:p>
        </p:txBody>
      </p:sp>
      <p:sp>
        <p:nvSpPr>
          <p:cNvPr id="5" name="Slide Number Placeholder 4"/>
          <p:cNvSpPr>
            <a:spLocks noGrp="1"/>
          </p:cNvSpPr>
          <p:nvPr>
            <p:ph type="sldNum" sz="quarter" idx="12"/>
          </p:nvPr>
        </p:nvSpPr>
        <p:spPr/>
        <p:txBody>
          <a:bodyPr/>
          <a:lstStyle/>
          <a:p>
            <a:fld id="{04A7C484-7E24-447E-8CB0-5149A4D34DEF}" type="slidenum">
              <a:rPr lang="en-US" altLang="en-US" smtClean="0">
                <a:solidFill>
                  <a:srgbClr val="000000"/>
                </a:solidFill>
              </a:rPr>
              <a:pPr/>
              <a:t>48</a:t>
            </a:fld>
            <a:endParaRPr lang="en-US" altLang="en-US">
              <a:solidFill>
                <a:srgbClr val="000000"/>
              </a:solidFill>
            </a:endParaRPr>
          </a:p>
        </p:txBody>
      </p:sp>
      <p:sp>
        <p:nvSpPr>
          <p:cNvPr id="3" name="Content Placeholder 2"/>
          <p:cNvSpPr>
            <a:spLocks noGrp="1"/>
          </p:cNvSpPr>
          <p:nvPr>
            <p:ph idx="4294967295"/>
          </p:nvPr>
        </p:nvSpPr>
        <p:spPr>
          <a:xfrm>
            <a:off x="231775" y="1495425"/>
            <a:ext cx="11960225" cy="4932363"/>
          </a:xfrm>
        </p:spPr>
        <p:txBody>
          <a:bodyPr/>
          <a:lstStyle/>
          <a:p>
            <a:r>
              <a:rPr lang="en-US" sz="1800" dirty="0"/>
              <a:t>An SM can switch between warps with almost no overhead</a:t>
            </a:r>
          </a:p>
          <a:p>
            <a:pPr lvl="3"/>
            <a:endParaRPr lang="en-US" sz="800" dirty="0"/>
          </a:p>
          <a:p>
            <a:r>
              <a:rPr lang="en-US" sz="1800" dirty="0"/>
              <a:t>Warps with instruction whose inputs are ready are eligible to execute, and will be considered when scheduling</a:t>
            </a:r>
          </a:p>
          <a:p>
            <a:pPr lvl="3"/>
            <a:endParaRPr lang="en-US" sz="800" dirty="0"/>
          </a:p>
          <a:p>
            <a:r>
              <a:rPr lang="en-US" sz="1800" dirty="0"/>
              <a:t>When a warp is selected for execution, all [active] threads execute the same instruction in </a:t>
            </a:r>
            <a:r>
              <a:rPr lang="en-US" sz="1800" b="1" u="sng" dirty="0">
                <a:solidFill>
                  <a:srgbClr val="C00000"/>
                </a:solidFill>
              </a:rPr>
              <a:t>lockstep</a:t>
            </a:r>
            <a:r>
              <a:rPr lang="en-US" sz="1800" dirty="0"/>
              <a:t> fashion</a:t>
            </a:r>
          </a:p>
        </p:txBody>
      </p:sp>
      <p:sp>
        <p:nvSpPr>
          <p:cNvPr id="6" name="AutoShape 21"/>
          <p:cNvSpPr>
            <a:spLocks noChangeArrowheads="1"/>
          </p:cNvSpPr>
          <p:nvPr/>
        </p:nvSpPr>
        <p:spPr bwMode="auto">
          <a:xfrm>
            <a:off x="8077198" y="4198460"/>
            <a:ext cx="257648" cy="1655142"/>
          </a:xfrm>
          <a:prstGeom prst="flowChartAlternateProcess">
            <a:avLst/>
          </a:prstGeom>
          <a:solidFill>
            <a:srgbClr val="FFFFFF"/>
          </a:solidFill>
          <a:ln w="12700">
            <a:solidFill>
              <a:srgbClr val="FFFFFF">
                <a:lumMod val="50000"/>
              </a:srgbClr>
            </a:solidFill>
            <a:miter lim="800000"/>
            <a:headEnd/>
            <a:tailEnd/>
          </a:ln>
        </p:spPr>
        <p:txBody>
          <a:bodyPr vert="horz" wrap="square" lIns="12700" tIns="45720" rIns="12700" bIns="45720" numCol="1" anchor="t" anchorCtr="0" compatLnSpc="1">
            <a:prstTxWarp prst="textNoShape">
              <a:avLst/>
            </a:prstTxWarp>
          </a:bodyPr>
          <a:lstStyle/>
          <a:p>
            <a:pPr defTabSz="914364">
              <a:defRPr/>
            </a:pPr>
            <a:endParaRPr lang="en-US" kern="0" dirty="0">
              <a:solidFill>
                <a:sysClr val="windowText" lastClr="000000"/>
              </a:solidFill>
              <a:latin typeface="Times New Roman" pitchFamily="18" charset="0"/>
            </a:endParaRPr>
          </a:p>
        </p:txBody>
      </p:sp>
      <p:sp>
        <p:nvSpPr>
          <p:cNvPr id="7" name="AutoShape 17"/>
          <p:cNvSpPr>
            <a:spLocks noChangeArrowheads="1"/>
          </p:cNvSpPr>
          <p:nvPr/>
        </p:nvSpPr>
        <p:spPr bwMode="auto">
          <a:xfrm>
            <a:off x="8081172" y="4200643"/>
            <a:ext cx="249700" cy="424423"/>
          </a:xfrm>
          <a:prstGeom prst="flowChartAlternateProcess">
            <a:avLst/>
          </a:prstGeom>
          <a:solidFill>
            <a:srgbClr val="92D050"/>
          </a:solidFill>
          <a:ln w="12700">
            <a:noFill/>
            <a:miter lim="800000"/>
            <a:headEnd/>
            <a:tailEnd/>
          </a:ln>
        </p:spPr>
        <p:txBody>
          <a:bodyPr vert="horz" wrap="square" lIns="12700" tIns="0" rIns="0" bIns="0" numCol="1" anchor="t" anchorCtr="0" compatLnSpc="1">
            <a:prstTxWarp prst="textNoShape">
              <a:avLst/>
            </a:prstTxWarp>
          </a:bodyPr>
          <a:lstStyle/>
          <a:p>
            <a:pPr algn="ctr" defTabSz="914364">
              <a:spcAft>
                <a:spcPts val="1000"/>
              </a:spcAft>
              <a:defRPr/>
            </a:pPr>
            <a:r>
              <a:rPr lang="en-US" sz="1050" b="1" kern="0" dirty="0" err="1">
                <a:solidFill>
                  <a:srgbClr val="000000"/>
                </a:solidFill>
                <a:latin typeface="Times New Roman" pitchFamily="18" charset="0"/>
              </a:rPr>
              <a:t>W</a:t>
            </a:r>
            <a:r>
              <a:rPr lang="en-US" sz="1600" b="1" kern="0" baseline="-25000" dirty="0" err="1">
                <a:solidFill>
                  <a:srgbClr val="000000"/>
                </a:solidFill>
                <a:latin typeface="Times New Roman" pitchFamily="18" charset="0"/>
              </a:rPr>
              <a:t>n</a:t>
            </a:r>
            <a:endParaRPr lang="en-US" sz="1600" b="1" kern="0" dirty="0">
              <a:solidFill>
                <a:srgbClr val="000000"/>
              </a:solidFill>
              <a:latin typeface="Times New Roman" pitchFamily="18" charset="0"/>
            </a:endParaRPr>
          </a:p>
          <a:p>
            <a:pPr defTabSz="914364">
              <a:defRPr/>
            </a:pPr>
            <a:endParaRPr lang="en-US" kern="0" dirty="0">
              <a:solidFill>
                <a:srgbClr val="000000"/>
              </a:solidFill>
              <a:latin typeface="Times New Roman" pitchFamily="18" charset="0"/>
            </a:endParaRPr>
          </a:p>
        </p:txBody>
      </p:sp>
      <p:cxnSp>
        <p:nvCxnSpPr>
          <p:cNvPr id="8" name="AutoShape 18"/>
          <p:cNvCxnSpPr>
            <a:cxnSpLocks noChangeShapeType="1"/>
          </p:cNvCxnSpPr>
          <p:nvPr/>
        </p:nvCxnSpPr>
        <p:spPr bwMode="auto">
          <a:xfrm>
            <a:off x="8081173" y="4623975"/>
            <a:ext cx="249037" cy="1091"/>
          </a:xfrm>
          <a:prstGeom prst="straightConnector1">
            <a:avLst/>
          </a:prstGeom>
          <a:noFill/>
          <a:ln w="12700">
            <a:solidFill>
              <a:srgbClr val="FFFFFF">
                <a:lumMod val="50000"/>
              </a:srgbClr>
            </a:solidFill>
            <a:round/>
            <a:headEnd/>
            <a:tailEnd/>
          </a:ln>
        </p:spPr>
      </p:cxnSp>
      <p:sp>
        <p:nvSpPr>
          <p:cNvPr id="9" name="AutoShape 19"/>
          <p:cNvSpPr>
            <a:spLocks noChangeArrowheads="1"/>
          </p:cNvSpPr>
          <p:nvPr/>
        </p:nvSpPr>
        <p:spPr bwMode="auto">
          <a:xfrm>
            <a:off x="8081173" y="5368080"/>
            <a:ext cx="252349" cy="485523"/>
          </a:xfrm>
          <a:prstGeom prst="flowChartAlternateProcess">
            <a:avLst/>
          </a:prstGeom>
          <a:solidFill>
            <a:srgbClr val="DADADA">
              <a:lumMod val="75000"/>
            </a:srgbClr>
          </a:solidFill>
          <a:ln w="12700">
            <a:noFill/>
            <a:miter lim="800000"/>
            <a:headEnd/>
            <a:tailEnd/>
          </a:ln>
        </p:spPr>
        <p:txBody>
          <a:bodyPr vert="horz" wrap="square" lIns="12700" tIns="0" rIns="0" bIns="0" numCol="1" anchor="t" anchorCtr="0" compatLnSpc="1">
            <a:prstTxWarp prst="textNoShape">
              <a:avLst/>
            </a:prstTxWarp>
          </a:bodyPr>
          <a:lstStyle/>
          <a:p>
            <a:pPr defTabSz="914364">
              <a:defRPr/>
            </a:pPr>
            <a:endParaRPr lang="en-US" kern="0" dirty="0">
              <a:solidFill>
                <a:sysClr val="windowText" lastClr="000000"/>
              </a:solidFill>
              <a:latin typeface="Times New Roman" pitchFamily="18" charset="0"/>
            </a:endParaRPr>
          </a:p>
        </p:txBody>
      </p:sp>
      <p:cxnSp>
        <p:nvCxnSpPr>
          <p:cNvPr id="10" name="AutoShape 20"/>
          <p:cNvCxnSpPr>
            <a:cxnSpLocks noChangeShapeType="1"/>
          </p:cNvCxnSpPr>
          <p:nvPr/>
        </p:nvCxnSpPr>
        <p:spPr bwMode="auto">
          <a:xfrm>
            <a:off x="8081173" y="5368080"/>
            <a:ext cx="249037" cy="1091"/>
          </a:xfrm>
          <a:prstGeom prst="straightConnector1">
            <a:avLst/>
          </a:prstGeom>
          <a:noFill/>
          <a:ln w="12700">
            <a:solidFill>
              <a:srgbClr val="FFFFFF">
                <a:lumMod val="50000"/>
              </a:srgbClr>
            </a:solidFill>
            <a:round/>
            <a:headEnd/>
            <a:tailEnd/>
          </a:ln>
        </p:spPr>
      </p:cxnSp>
      <p:sp>
        <p:nvSpPr>
          <p:cNvPr id="11" name="AutoShape 22"/>
          <p:cNvSpPr>
            <a:spLocks/>
          </p:cNvSpPr>
          <p:nvPr/>
        </p:nvSpPr>
        <p:spPr bwMode="auto">
          <a:xfrm>
            <a:off x="8401741" y="4172274"/>
            <a:ext cx="94714" cy="458246"/>
          </a:xfrm>
          <a:prstGeom prst="rightBrace">
            <a:avLst>
              <a:gd name="adj1" fmla="val 24476"/>
              <a:gd name="adj2" fmla="val 50000"/>
            </a:avLst>
          </a:prstGeom>
          <a:noFill/>
          <a:ln w="19050">
            <a:solidFill>
              <a:srgbClr val="FFC000"/>
            </a:solidFill>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latin typeface="Times New Roman" pitchFamily="18" charset="0"/>
            </a:endParaRPr>
          </a:p>
        </p:txBody>
      </p:sp>
      <p:sp>
        <p:nvSpPr>
          <p:cNvPr id="12" name="AutoShape 23"/>
          <p:cNvSpPr>
            <a:spLocks noChangeArrowheads="1"/>
          </p:cNvSpPr>
          <p:nvPr/>
        </p:nvSpPr>
        <p:spPr bwMode="auto">
          <a:xfrm>
            <a:off x="8734896" y="4269380"/>
            <a:ext cx="1399705" cy="333865"/>
          </a:xfrm>
          <a:prstGeom prst="roundRect">
            <a:avLst>
              <a:gd name="adj" fmla="val 16667"/>
            </a:avLst>
          </a:prstGeom>
          <a:noFill/>
          <a:ln w="9525">
            <a:noFill/>
            <a:round/>
            <a:headEnd/>
            <a:tailEnd/>
          </a:ln>
        </p:spPr>
        <p:txBody>
          <a:bodyPr vert="horz" wrap="square" lIns="0" tIns="0" rIns="0" bIns="0" numCol="1" anchor="t" anchorCtr="0" compatLnSpc="1">
            <a:prstTxWarp prst="textNoShape">
              <a:avLst/>
            </a:prstTxWarp>
          </a:bodyPr>
          <a:lstStyle/>
          <a:p>
            <a:pPr defTabSz="914364">
              <a:spcAft>
                <a:spcPts val="1000"/>
              </a:spcAft>
              <a:defRPr/>
            </a:pPr>
            <a:r>
              <a:rPr lang="en-US" sz="1600" b="1" kern="0" dirty="0">
                <a:solidFill>
                  <a:sysClr val="windowText" lastClr="000000"/>
                </a:solidFill>
                <a:latin typeface="Times New Roman" pitchFamily="18" charset="0"/>
              </a:rPr>
              <a:t>Executing W</a:t>
            </a:r>
            <a:r>
              <a:rPr lang="en-US" sz="1600" b="1" kern="0" baseline="-25000" dirty="0">
                <a:solidFill>
                  <a:srgbClr val="000000"/>
                </a:solidFill>
                <a:latin typeface="Times New Roman" pitchFamily="18" charset="0"/>
              </a:rPr>
              <a:t>n</a:t>
            </a:r>
            <a:endParaRPr lang="en-US" sz="1600" kern="0" dirty="0">
              <a:solidFill>
                <a:sysClr val="windowText" lastClr="000000"/>
              </a:solidFill>
              <a:latin typeface="Times New Roman" pitchFamily="18" charset="0"/>
            </a:endParaRPr>
          </a:p>
        </p:txBody>
      </p:sp>
      <p:sp>
        <p:nvSpPr>
          <p:cNvPr id="13" name="AutoShape 24"/>
          <p:cNvSpPr>
            <a:spLocks/>
          </p:cNvSpPr>
          <p:nvPr/>
        </p:nvSpPr>
        <p:spPr bwMode="auto">
          <a:xfrm>
            <a:off x="8401741" y="4663252"/>
            <a:ext cx="94714" cy="705918"/>
          </a:xfrm>
          <a:prstGeom prst="rightBrace">
            <a:avLst>
              <a:gd name="adj1" fmla="val 37704"/>
              <a:gd name="adj2" fmla="val 50000"/>
            </a:avLst>
          </a:prstGeom>
          <a:noFill/>
          <a:ln w="19050">
            <a:solidFill>
              <a:srgbClr val="FFC000"/>
            </a:solidFill>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latin typeface="Times New Roman" pitchFamily="18" charset="0"/>
            </a:endParaRPr>
          </a:p>
        </p:txBody>
      </p:sp>
      <p:sp>
        <p:nvSpPr>
          <p:cNvPr id="14" name="AutoShape 25"/>
          <p:cNvSpPr>
            <a:spLocks noChangeArrowheads="1"/>
          </p:cNvSpPr>
          <p:nvPr/>
        </p:nvSpPr>
        <p:spPr bwMode="auto">
          <a:xfrm>
            <a:off x="8639519" y="4836732"/>
            <a:ext cx="1571054" cy="331683"/>
          </a:xfrm>
          <a:prstGeom prst="roundRect">
            <a:avLst>
              <a:gd name="adj" fmla="val 16667"/>
            </a:avLst>
          </a:prstGeom>
          <a:noFill/>
          <a:ln w="9525">
            <a:noFill/>
            <a:round/>
            <a:headEnd/>
            <a:tailEnd/>
          </a:ln>
        </p:spPr>
        <p:txBody>
          <a:bodyPr vert="horz" wrap="square" lIns="0" tIns="0" rIns="0" bIns="0" numCol="1" anchor="t" anchorCtr="0" compatLnSpc="1">
            <a:prstTxWarp prst="textNoShape">
              <a:avLst/>
            </a:prstTxWarp>
          </a:bodyPr>
          <a:lstStyle/>
          <a:p>
            <a:pPr defTabSz="914364">
              <a:spcAft>
                <a:spcPts val="1000"/>
              </a:spcAft>
              <a:defRPr/>
            </a:pPr>
            <a:r>
              <a:rPr lang="en-US" sz="1600" b="1" kern="0" dirty="0">
                <a:solidFill>
                  <a:sysClr val="windowText" lastClr="000000"/>
                </a:solidFill>
                <a:latin typeface="Times New Roman" pitchFamily="18" charset="0"/>
              </a:rPr>
              <a:t>Waiting for data</a:t>
            </a:r>
            <a:endParaRPr lang="en-US" sz="1600" kern="0" dirty="0">
              <a:solidFill>
                <a:sysClr val="windowText" lastClr="000000"/>
              </a:solidFill>
              <a:latin typeface="Times New Roman" pitchFamily="18" charset="0"/>
            </a:endParaRPr>
          </a:p>
        </p:txBody>
      </p:sp>
      <p:sp>
        <p:nvSpPr>
          <p:cNvPr id="15" name="AutoShape 26"/>
          <p:cNvSpPr>
            <a:spLocks/>
          </p:cNvSpPr>
          <p:nvPr/>
        </p:nvSpPr>
        <p:spPr bwMode="auto">
          <a:xfrm>
            <a:off x="8401741" y="5383354"/>
            <a:ext cx="94714" cy="458246"/>
          </a:xfrm>
          <a:prstGeom prst="rightBrace">
            <a:avLst>
              <a:gd name="adj1" fmla="val 24476"/>
              <a:gd name="adj2" fmla="val 50000"/>
            </a:avLst>
          </a:prstGeom>
          <a:noFill/>
          <a:ln w="19050">
            <a:solidFill>
              <a:srgbClr val="FFC000"/>
            </a:solidFill>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latin typeface="Times New Roman" pitchFamily="18" charset="0"/>
            </a:endParaRPr>
          </a:p>
        </p:txBody>
      </p:sp>
      <p:sp>
        <p:nvSpPr>
          <p:cNvPr id="16" name="AutoShape 27"/>
          <p:cNvSpPr>
            <a:spLocks noChangeArrowheads="1"/>
          </p:cNvSpPr>
          <p:nvPr/>
        </p:nvSpPr>
        <p:spPr bwMode="auto">
          <a:xfrm>
            <a:off x="8711404" y="5397539"/>
            <a:ext cx="1804196" cy="382963"/>
          </a:xfrm>
          <a:prstGeom prst="roundRect">
            <a:avLst>
              <a:gd name="adj" fmla="val 16667"/>
            </a:avLst>
          </a:prstGeom>
          <a:noFill/>
          <a:ln w="9525">
            <a:noFill/>
            <a:round/>
            <a:headEnd/>
            <a:tailEnd/>
          </a:ln>
        </p:spPr>
        <p:txBody>
          <a:bodyPr vert="horz" wrap="square" lIns="0" tIns="0" rIns="0" bIns="0" numCol="1" anchor="t" anchorCtr="0" compatLnSpc="1">
            <a:prstTxWarp prst="textNoShape">
              <a:avLst/>
            </a:prstTxWarp>
          </a:bodyPr>
          <a:lstStyle/>
          <a:p>
            <a:pPr defTabSz="914364">
              <a:spcAft>
                <a:spcPts val="1000"/>
              </a:spcAft>
              <a:defRPr/>
            </a:pPr>
            <a:r>
              <a:rPr lang="en-US" sz="1600" b="1" kern="0" dirty="0">
                <a:solidFill>
                  <a:sysClr val="windowText" lastClr="000000"/>
                </a:solidFill>
                <a:latin typeface="Times New Roman" pitchFamily="18" charset="0"/>
              </a:rPr>
              <a:t>Ready to execute</a:t>
            </a:r>
            <a:endParaRPr lang="en-US" sz="1600" kern="0" dirty="0">
              <a:solidFill>
                <a:sysClr val="windowText" lastClr="000000"/>
              </a:solidFill>
              <a:latin typeface="Times New Roman" pitchFamily="18" charset="0"/>
            </a:endParaRPr>
          </a:p>
        </p:txBody>
      </p:sp>
      <p:grpSp>
        <p:nvGrpSpPr>
          <p:cNvPr id="17" name="Group 367"/>
          <p:cNvGrpSpPr/>
          <p:nvPr/>
        </p:nvGrpSpPr>
        <p:grpSpPr>
          <a:xfrm>
            <a:off x="2334214" y="4038600"/>
            <a:ext cx="5211158" cy="1926352"/>
            <a:chOff x="1554155" y="4014483"/>
            <a:chExt cx="5073608" cy="1075955"/>
          </a:xfrm>
        </p:grpSpPr>
        <p:grpSp>
          <p:nvGrpSpPr>
            <p:cNvPr id="18" name="Group 359"/>
            <p:cNvGrpSpPr/>
            <p:nvPr/>
          </p:nvGrpSpPr>
          <p:grpSpPr>
            <a:xfrm>
              <a:off x="1554155" y="4776482"/>
              <a:ext cx="4076060" cy="313956"/>
              <a:chOff x="2478081" y="4119257"/>
              <a:chExt cx="3905413" cy="313956"/>
            </a:xfrm>
          </p:grpSpPr>
          <p:sp>
            <p:nvSpPr>
              <p:cNvPr id="43" name="AutoShape 96"/>
              <p:cNvSpPr>
                <a:spLocks noChangeArrowheads="1"/>
              </p:cNvSpPr>
              <p:nvPr/>
            </p:nvSpPr>
            <p:spPr bwMode="auto">
              <a:xfrm rot="16200000">
                <a:off x="4273810" y="2323528"/>
                <a:ext cx="313956" cy="3905413"/>
              </a:xfrm>
              <a:prstGeom prst="flowChartAlternateProcess">
                <a:avLst/>
              </a:prstGeom>
              <a:solidFill>
                <a:srgbClr val="FFFFFF"/>
              </a:solidFill>
              <a:ln w="12700">
                <a:solidFill>
                  <a:srgbClr val="FFFFFF">
                    <a:lumMod val="50000"/>
                  </a:srgbClr>
                </a:solidFill>
                <a:miter lim="800000"/>
                <a:headEnd/>
                <a:tailEnd/>
              </a:ln>
            </p:spPr>
            <p:txBody>
              <a:bodyPr vert="horz" wrap="square" lIns="12700" tIns="45720" rIns="12700" bIns="45720" numCol="1" anchor="t" anchorCtr="0" compatLnSpc="1">
                <a:prstTxWarp prst="textNoShape">
                  <a:avLst/>
                </a:prstTxWarp>
              </a:bodyPr>
              <a:lstStyle/>
              <a:p>
                <a:pPr defTabSz="914364">
                  <a:defRPr/>
                </a:pPr>
                <a:endParaRPr lang="en-US" kern="0" dirty="0">
                  <a:solidFill>
                    <a:sysClr val="windowText" lastClr="000000"/>
                  </a:solidFill>
                  <a:latin typeface="Times New Roman" pitchFamily="18" charset="0"/>
                </a:endParaRPr>
              </a:p>
            </p:txBody>
          </p:sp>
          <p:sp>
            <p:nvSpPr>
              <p:cNvPr id="44" name="AutoShape 97"/>
              <p:cNvSpPr>
                <a:spLocks noChangeArrowheads="1"/>
              </p:cNvSpPr>
              <p:nvPr/>
            </p:nvSpPr>
            <p:spPr bwMode="auto">
              <a:xfrm rot="16200000">
                <a:off x="2479481" y="4132227"/>
                <a:ext cx="304801" cy="291712"/>
              </a:xfrm>
              <a:prstGeom prst="flowChartAlternateProcess">
                <a:avLst/>
              </a:prstGeom>
              <a:solidFill>
                <a:srgbClr val="92D050"/>
              </a:solidFill>
              <a:ln w="12700">
                <a:noFill/>
                <a:miter lim="800000"/>
                <a:headEnd/>
                <a:tailEnd/>
              </a:ln>
            </p:spPr>
            <p:txBody>
              <a:bodyPr vert="vert" wrap="square" lIns="12700" tIns="0" rIns="0" bIns="0" numCol="1" anchor="t" anchorCtr="0" compatLnSpc="1">
                <a:prstTxWarp prst="textNoShape">
                  <a:avLst/>
                </a:prstTxWarp>
              </a:bodyPr>
              <a:lstStyle/>
              <a:p>
                <a:pPr algn="ctr" defTabSz="914364">
                  <a:spcAft>
                    <a:spcPts val="1000"/>
                  </a:spcAft>
                  <a:defRPr/>
                </a:pPr>
                <a:r>
                  <a:rPr lang="en-US" sz="1300" b="1" kern="0" dirty="0">
                    <a:solidFill>
                      <a:srgbClr val="000000"/>
                    </a:solidFill>
                    <a:latin typeface="Times New Roman" pitchFamily="18" charset="0"/>
                  </a:rPr>
                  <a:t>W</a:t>
                </a:r>
                <a:r>
                  <a:rPr lang="en-US" sz="1600" b="1" kern="0" baseline="-25000" dirty="0">
                    <a:solidFill>
                      <a:srgbClr val="000000"/>
                    </a:solidFill>
                    <a:latin typeface="Times New Roman" pitchFamily="18" charset="0"/>
                  </a:rPr>
                  <a:t>1</a:t>
                </a:r>
                <a:endParaRPr lang="en-US" sz="1600" b="1" kern="0" dirty="0">
                  <a:solidFill>
                    <a:srgbClr val="000000"/>
                  </a:solidFill>
                  <a:latin typeface="Times New Roman" pitchFamily="18" charset="0"/>
                </a:endParaRPr>
              </a:p>
              <a:p>
                <a:pPr defTabSz="914364">
                  <a:defRPr/>
                </a:pPr>
                <a:endParaRPr lang="en-US" sz="1600" kern="0" dirty="0">
                  <a:solidFill>
                    <a:srgbClr val="000000"/>
                  </a:solidFill>
                  <a:latin typeface="Times New Roman" pitchFamily="18" charset="0"/>
                </a:endParaRPr>
              </a:p>
            </p:txBody>
          </p:sp>
          <p:sp>
            <p:nvSpPr>
              <p:cNvPr id="45" name="Rectangle 44"/>
              <p:cNvSpPr/>
              <p:nvPr/>
            </p:nvSpPr>
            <p:spPr>
              <a:xfrm>
                <a:off x="2750355" y="4120243"/>
                <a:ext cx="921748" cy="312963"/>
              </a:xfrm>
              <a:prstGeom prst="rect">
                <a:avLst/>
              </a:prstGeom>
              <a:solidFill>
                <a:srgbClr val="FFFFFF"/>
              </a:solidFill>
              <a:ln w="12700" cap="flat" cmpd="sng" algn="ctr">
                <a:solidFill>
                  <a:srgbClr val="FFFFFF">
                    <a:lumMod val="50000"/>
                  </a:srgbClr>
                </a:solidFill>
                <a:prstDash val="solid"/>
                <a:headEnd type="none" w="med" len="med"/>
                <a:tailEnd type="arrow" w="med" len="med"/>
              </a:ln>
              <a:effectLst/>
            </p:spPr>
            <p:txBody>
              <a:bodyPr rtlCol="0" anchor="ctr"/>
              <a:lstStyle/>
              <a:p>
                <a:pPr algn="ctr">
                  <a:defRPr/>
                </a:pPr>
                <a:endParaRPr lang="en-US" kern="0" dirty="0">
                  <a:solidFill>
                    <a:srgbClr val="FFFFFF"/>
                  </a:solidFill>
                  <a:latin typeface="Corbel"/>
                </a:endParaRPr>
              </a:p>
            </p:txBody>
          </p:sp>
          <p:sp>
            <p:nvSpPr>
              <p:cNvPr id="46" name="Rectangle 45"/>
              <p:cNvSpPr/>
              <p:nvPr/>
            </p:nvSpPr>
            <p:spPr>
              <a:xfrm>
                <a:off x="3668443" y="4120242"/>
                <a:ext cx="149681" cy="312964"/>
              </a:xfrm>
              <a:prstGeom prst="rect">
                <a:avLst/>
              </a:prstGeom>
              <a:solidFill>
                <a:srgbClr val="DADADA">
                  <a:lumMod val="75000"/>
                </a:srgbClr>
              </a:solidFill>
              <a:ln w="12700" cap="flat" cmpd="sng" algn="ctr">
                <a:solidFill>
                  <a:srgbClr val="FFFFFF">
                    <a:lumMod val="50000"/>
                  </a:srgbClr>
                </a:solidFill>
                <a:prstDash val="solid"/>
                <a:headEnd type="none" w="med" len="med"/>
                <a:tailEnd type="arrow" w="med" len="med"/>
              </a:ln>
              <a:effectLst/>
            </p:spPr>
            <p:txBody>
              <a:bodyPr rtlCol="0" anchor="ctr"/>
              <a:lstStyle/>
              <a:p>
                <a:pPr algn="ctr">
                  <a:defRPr/>
                </a:pPr>
                <a:endParaRPr lang="en-US" kern="0">
                  <a:solidFill>
                    <a:srgbClr val="FFFFFF"/>
                  </a:solidFill>
                  <a:latin typeface="Corbel"/>
                </a:endParaRPr>
              </a:p>
            </p:txBody>
          </p:sp>
          <p:sp>
            <p:nvSpPr>
              <p:cNvPr id="47" name="Rectangle 46"/>
              <p:cNvSpPr/>
              <p:nvPr/>
            </p:nvSpPr>
            <p:spPr>
              <a:xfrm>
                <a:off x="3754240" y="4120242"/>
                <a:ext cx="447184" cy="312964"/>
              </a:xfrm>
              <a:prstGeom prst="rect">
                <a:avLst/>
              </a:prstGeom>
              <a:solidFill>
                <a:srgbClr val="92D050"/>
              </a:solidFill>
              <a:ln w="12700" cap="flat" cmpd="sng" algn="ctr">
                <a:solidFill>
                  <a:srgbClr val="FFFFFF">
                    <a:lumMod val="50000"/>
                  </a:srgbClr>
                </a:solidFill>
                <a:prstDash val="solid"/>
                <a:headEnd type="none" w="med" len="med"/>
                <a:tailEnd type="arrow" w="med" len="med"/>
              </a:ln>
              <a:effectLst/>
            </p:spPr>
            <p:txBody>
              <a:bodyPr rtlCol="0" anchor="ctr"/>
              <a:lstStyle/>
              <a:p>
                <a:pPr algn="ctr">
                  <a:defRPr/>
                </a:pPr>
                <a:endParaRPr lang="en-US" kern="0">
                  <a:solidFill>
                    <a:srgbClr val="FFFFFF"/>
                  </a:solidFill>
                  <a:latin typeface="Corbel"/>
                </a:endParaRPr>
              </a:p>
            </p:txBody>
          </p:sp>
          <p:sp>
            <p:nvSpPr>
              <p:cNvPr id="48" name="Rectangle 47"/>
              <p:cNvSpPr/>
              <p:nvPr/>
            </p:nvSpPr>
            <p:spPr>
              <a:xfrm>
                <a:off x="4904145" y="4120241"/>
                <a:ext cx="428933" cy="312964"/>
              </a:xfrm>
              <a:prstGeom prst="rect">
                <a:avLst/>
              </a:prstGeom>
              <a:solidFill>
                <a:srgbClr val="DADADA">
                  <a:lumMod val="75000"/>
                </a:srgbClr>
              </a:solidFill>
              <a:ln w="12700" cap="flat" cmpd="sng" algn="ctr">
                <a:solidFill>
                  <a:srgbClr val="FFFFFF">
                    <a:lumMod val="50000"/>
                  </a:srgbClr>
                </a:solidFill>
                <a:prstDash val="solid"/>
                <a:headEnd type="none" w="med" len="med"/>
                <a:tailEnd type="arrow" w="med" len="med"/>
              </a:ln>
              <a:effectLst/>
            </p:spPr>
            <p:txBody>
              <a:bodyPr rtlCol="0" anchor="ctr"/>
              <a:lstStyle/>
              <a:p>
                <a:pPr algn="ctr">
                  <a:defRPr/>
                </a:pPr>
                <a:endParaRPr lang="en-US" kern="0">
                  <a:solidFill>
                    <a:srgbClr val="FFFFFF"/>
                  </a:solidFill>
                  <a:latin typeface="Corbel"/>
                </a:endParaRPr>
              </a:p>
            </p:txBody>
          </p:sp>
          <p:sp>
            <p:nvSpPr>
              <p:cNvPr id="49" name="Rectangle 48"/>
              <p:cNvSpPr/>
              <p:nvPr/>
            </p:nvSpPr>
            <p:spPr>
              <a:xfrm>
                <a:off x="5333077" y="4120242"/>
                <a:ext cx="337671" cy="312964"/>
              </a:xfrm>
              <a:prstGeom prst="rect">
                <a:avLst/>
              </a:prstGeom>
              <a:solidFill>
                <a:srgbClr val="92D050"/>
              </a:solidFill>
              <a:ln w="12700" cap="flat" cmpd="sng" algn="ctr">
                <a:solidFill>
                  <a:srgbClr val="FFFFFF">
                    <a:lumMod val="50000"/>
                  </a:srgbClr>
                </a:solidFill>
                <a:prstDash val="solid"/>
                <a:headEnd type="none" w="med" len="med"/>
                <a:tailEnd type="arrow" w="med" len="med"/>
              </a:ln>
              <a:effectLst/>
            </p:spPr>
            <p:txBody>
              <a:bodyPr rtlCol="0" anchor="ctr"/>
              <a:lstStyle/>
              <a:p>
                <a:pPr algn="ctr">
                  <a:defRPr/>
                </a:pPr>
                <a:endParaRPr lang="en-US" kern="0">
                  <a:solidFill>
                    <a:srgbClr val="FFFFFF"/>
                  </a:solidFill>
                  <a:latin typeface="Corbel"/>
                </a:endParaRPr>
              </a:p>
            </p:txBody>
          </p:sp>
        </p:grpSp>
        <p:grpSp>
          <p:nvGrpSpPr>
            <p:cNvPr id="19" name="Group 351"/>
            <p:cNvGrpSpPr/>
            <p:nvPr/>
          </p:nvGrpSpPr>
          <p:grpSpPr>
            <a:xfrm>
              <a:off x="1839906" y="4528833"/>
              <a:ext cx="4108212" cy="313956"/>
              <a:chOff x="2478082" y="4119258"/>
              <a:chExt cx="3936219" cy="313956"/>
            </a:xfrm>
          </p:grpSpPr>
          <p:sp>
            <p:nvSpPr>
              <p:cNvPr id="36" name="AutoShape 96"/>
              <p:cNvSpPr>
                <a:spLocks noChangeArrowheads="1"/>
              </p:cNvSpPr>
              <p:nvPr/>
            </p:nvSpPr>
            <p:spPr bwMode="auto">
              <a:xfrm rot="16200000">
                <a:off x="4289214" y="2308126"/>
                <a:ext cx="313956" cy="3936219"/>
              </a:xfrm>
              <a:prstGeom prst="flowChartAlternateProcess">
                <a:avLst/>
              </a:prstGeom>
              <a:solidFill>
                <a:srgbClr val="FFFFFF"/>
              </a:solidFill>
              <a:ln w="12700">
                <a:solidFill>
                  <a:srgbClr val="FFFFFF">
                    <a:lumMod val="50000"/>
                  </a:srgbClr>
                </a:solidFill>
                <a:miter lim="800000"/>
                <a:headEnd/>
                <a:tailEnd/>
              </a:ln>
            </p:spPr>
            <p:txBody>
              <a:bodyPr vert="horz" wrap="square" lIns="12700" tIns="45720" rIns="12700" bIns="45720" numCol="1" anchor="t" anchorCtr="0" compatLnSpc="1">
                <a:prstTxWarp prst="textNoShape">
                  <a:avLst/>
                </a:prstTxWarp>
              </a:bodyPr>
              <a:lstStyle/>
              <a:p>
                <a:pPr defTabSz="914364">
                  <a:defRPr/>
                </a:pPr>
                <a:endParaRPr lang="en-US" kern="0" dirty="0">
                  <a:solidFill>
                    <a:sysClr val="windowText" lastClr="000000"/>
                  </a:solidFill>
                  <a:latin typeface="Times New Roman" pitchFamily="18" charset="0"/>
                </a:endParaRPr>
              </a:p>
            </p:txBody>
          </p:sp>
          <p:sp>
            <p:nvSpPr>
              <p:cNvPr id="37" name="AutoShape 97"/>
              <p:cNvSpPr>
                <a:spLocks noChangeArrowheads="1"/>
              </p:cNvSpPr>
              <p:nvPr/>
            </p:nvSpPr>
            <p:spPr bwMode="auto">
              <a:xfrm rot="16200000">
                <a:off x="2479480" y="4132228"/>
                <a:ext cx="304801" cy="291711"/>
              </a:xfrm>
              <a:prstGeom prst="flowChartAlternateProcess">
                <a:avLst/>
              </a:prstGeom>
              <a:solidFill>
                <a:srgbClr val="92D050"/>
              </a:solidFill>
              <a:ln w="12700">
                <a:noFill/>
                <a:miter lim="800000"/>
                <a:headEnd/>
                <a:tailEnd/>
              </a:ln>
            </p:spPr>
            <p:txBody>
              <a:bodyPr vert="vert" wrap="square" lIns="12700" tIns="0" rIns="0" bIns="0" numCol="1" anchor="t" anchorCtr="0" compatLnSpc="1">
                <a:prstTxWarp prst="textNoShape">
                  <a:avLst/>
                </a:prstTxWarp>
              </a:bodyPr>
              <a:lstStyle/>
              <a:p>
                <a:pPr algn="ctr" defTabSz="914364">
                  <a:spcAft>
                    <a:spcPts val="1000"/>
                  </a:spcAft>
                  <a:defRPr/>
                </a:pPr>
                <a:r>
                  <a:rPr lang="en-US" sz="1300" b="1" kern="0" dirty="0">
                    <a:solidFill>
                      <a:srgbClr val="000000"/>
                    </a:solidFill>
                    <a:latin typeface="Times New Roman" pitchFamily="18" charset="0"/>
                  </a:rPr>
                  <a:t>W</a:t>
                </a:r>
                <a:r>
                  <a:rPr lang="en-US" sz="1600" b="1" kern="0" baseline="-25000" dirty="0">
                    <a:solidFill>
                      <a:srgbClr val="000000"/>
                    </a:solidFill>
                    <a:latin typeface="Times New Roman" pitchFamily="18" charset="0"/>
                  </a:rPr>
                  <a:t>2</a:t>
                </a:r>
                <a:endParaRPr lang="en-US" sz="1600" b="1" kern="0" dirty="0">
                  <a:solidFill>
                    <a:srgbClr val="000000"/>
                  </a:solidFill>
                  <a:latin typeface="Times New Roman" pitchFamily="18" charset="0"/>
                </a:endParaRPr>
              </a:p>
              <a:p>
                <a:pPr defTabSz="914364">
                  <a:defRPr/>
                </a:pPr>
                <a:endParaRPr lang="en-US" sz="1600" kern="0" dirty="0">
                  <a:solidFill>
                    <a:srgbClr val="000000"/>
                  </a:solidFill>
                  <a:latin typeface="Times New Roman" pitchFamily="18" charset="0"/>
                </a:endParaRPr>
              </a:p>
            </p:txBody>
          </p:sp>
          <p:sp>
            <p:nvSpPr>
              <p:cNvPr id="38" name="Rectangle 37"/>
              <p:cNvSpPr/>
              <p:nvPr/>
            </p:nvSpPr>
            <p:spPr>
              <a:xfrm>
                <a:off x="2750356" y="4120243"/>
                <a:ext cx="1076896" cy="312963"/>
              </a:xfrm>
              <a:prstGeom prst="rect">
                <a:avLst/>
              </a:prstGeom>
              <a:solidFill>
                <a:srgbClr val="FFFFFF"/>
              </a:solidFill>
              <a:ln w="12700" cap="flat" cmpd="sng" algn="ctr">
                <a:solidFill>
                  <a:srgbClr val="FFFFFF">
                    <a:lumMod val="50000"/>
                  </a:srgbClr>
                </a:solidFill>
                <a:prstDash val="solid"/>
                <a:headEnd type="none" w="med" len="med"/>
                <a:tailEnd type="arrow" w="med" len="med"/>
              </a:ln>
              <a:effectLst/>
            </p:spPr>
            <p:txBody>
              <a:bodyPr rtlCol="0" anchor="ctr"/>
              <a:lstStyle/>
              <a:p>
                <a:pPr algn="ctr">
                  <a:defRPr/>
                </a:pPr>
                <a:endParaRPr lang="en-US" kern="0">
                  <a:solidFill>
                    <a:srgbClr val="FFFFFF"/>
                  </a:solidFill>
                  <a:latin typeface="Corbel"/>
                </a:endParaRPr>
              </a:p>
            </p:txBody>
          </p:sp>
          <p:sp>
            <p:nvSpPr>
              <p:cNvPr id="39" name="Rectangle 38"/>
              <p:cNvSpPr/>
              <p:nvPr/>
            </p:nvSpPr>
            <p:spPr>
              <a:xfrm>
                <a:off x="3827250" y="4120242"/>
                <a:ext cx="109515" cy="312964"/>
              </a:xfrm>
              <a:prstGeom prst="rect">
                <a:avLst/>
              </a:prstGeom>
              <a:solidFill>
                <a:srgbClr val="DADADA">
                  <a:lumMod val="75000"/>
                </a:srgbClr>
              </a:solidFill>
              <a:ln w="12700" cap="flat" cmpd="sng" algn="ctr">
                <a:solidFill>
                  <a:srgbClr val="FFFFFF">
                    <a:lumMod val="50000"/>
                  </a:srgbClr>
                </a:solidFill>
                <a:prstDash val="solid"/>
                <a:headEnd type="none" w="med" len="med"/>
                <a:tailEnd type="arrow" w="med" len="med"/>
              </a:ln>
              <a:effectLst/>
            </p:spPr>
            <p:txBody>
              <a:bodyPr rtlCol="0" anchor="ctr"/>
              <a:lstStyle/>
              <a:p>
                <a:pPr algn="ctr">
                  <a:defRPr/>
                </a:pPr>
                <a:endParaRPr lang="en-US" kern="0">
                  <a:solidFill>
                    <a:srgbClr val="FFFFFF"/>
                  </a:solidFill>
                  <a:latin typeface="Corbel"/>
                </a:endParaRPr>
              </a:p>
            </p:txBody>
          </p:sp>
          <p:sp>
            <p:nvSpPr>
              <p:cNvPr id="40" name="Rectangle 39"/>
              <p:cNvSpPr/>
              <p:nvPr/>
            </p:nvSpPr>
            <p:spPr>
              <a:xfrm>
                <a:off x="3927638" y="4120242"/>
                <a:ext cx="438058" cy="312964"/>
              </a:xfrm>
              <a:prstGeom prst="rect">
                <a:avLst/>
              </a:prstGeom>
              <a:solidFill>
                <a:srgbClr val="92D050"/>
              </a:solidFill>
              <a:ln w="12700" cap="flat" cmpd="sng" algn="ctr">
                <a:solidFill>
                  <a:srgbClr val="FFFFFF">
                    <a:lumMod val="50000"/>
                  </a:srgbClr>
                </a:solidFill>
                <a:prstDash val="solid"/>
                <a:headEnd type="none" w="med" len="med"/>
                <a:tailEnd type="arrow" w="med" len="med"/>
              </a:ln>
              <a:effectLst/>
            </p:spPr>
            <p:txBody>
              <a:bodyPr rtlCol="0" anchor="ctr"/>
              <a:lstStyle/>
              <a:p>
                <a:pPr algn="ctr">
                  <a:defRPr/>
                </a:pPr>
                <a:endParaRPr lang="en-US" kern="0">
                  <a:solidFill>
                    <a:srgbClr val="FFFFFF"/>
                  </a:solidFill>
                  <a:latin typeface="Corbel"/>
                </a:endParaRPr>
              </a:p>
            </p:txBody>
          </p:sp>
          <p:sp>
            <p:nvSpPr>
              <p:cNvPr id="41" name="Rectangle 40"/>
              <p:cNvSpPr/>
              <p:nvPr/>
            </p:nvSpPr>
            <p:spPr>
              <a:xfrm>
                <a:off x="5177932" y="4120241"/>
                <a:ext cx="228155" cy="312964"/>
              </a:xfrm>
              <a:prstGeom prst="rect">
                <a:avLst/>
              </a:prstGeom>
              <a:solidFill>
                <a:srgbClr val="DADADA">
                  <a:lumMod val="75000"/>
                </a:srgbClr>
              </a:solidFill>
              <a:ln w="12700" cap="flat" cmpd="sng" algn="ctr">
                <a:solidFill>
                  <a:srgbClr val="FFFFFF">
                    <a:lumMod val="50000"/>
                  </a:srgbClr>
                </a:solidFill>
                <a:prstDash val="solid"/>
                <a:headEnd type="none" w="med" len="med"/>
                <a:tailEnd type="arrow" w="med" len="med"/>
              </a:ln>
              <a:effectLst/>
            </p:spPr>
            <p:txBody>
              <a:bodyPr rtlCol="0" anchor="ctr"/>
              <a:lstStyle/>
              <a:p>
                <a:pPr algn="ctr">
                  <a:defRPr/>
                </a:pPr>
                <a:endParaRPr lang="en-US" kern="0">
                  <a:solidFill>
                    <a:srgbClr val="FFFFFF"/>
                  </a:solidFill>
                  <a:latin typeface="Corbel"/>
                </a:endParaRPr>
              </a:p>
            </p:txBody>
          </p:sp>
          <p:sp>
            <p:nvSpPr>
              <p:cNvPr id="42" name="Rectangle 41"/>
              <p:cNvSpPr/>
              <p:nvPr/>
            </p:nvSpPr>
            <p:spPr>
              <a:xfrm>
                <a:off x="5396962" y="4120242"/>
                <a:ext cx="355922" cy="312964"/>
              </a:xfrm>
              <a:prstGeom prst="rect">
                <a:avLst/>
              </a:prstGeom>
              <a:solidFill>
                <a:srgbClr val="92D050"/>
              </a:solidFill>
              <a:ln w="12700" cap="flat" cmpd="sng" algn="ctr">
                <a:solidFill>
                  <a:srgbClr val="FFFFFF">
                    <a:lumMod val="50000"/>
                  </a:srgbClr>
                </a:solidFill>
                <a:prstDash val="solid"/>
                <a:headEnd type="none" w="med" len="med"/>
                <a:tailEnd type="arrow" w="med" len="med"/>
              </a:ln>
              <a:effectLst/>
            </p:spPr>
            <p:txBody>
              <a:bodyPr rtlCol="0" anchor="ctr"/>
              <a:lstStyle/>
              <a:p>
                <a:pPr algn="ctr">
                  <a:defRPr/>
                </a:pPr>
                <a:endParaRPr lang="en-US" kern="0">
                  <a:solidFill>
                    <a:srgbClr val="FFFFFF"/>
                  </a:solidFill>
                  <a:latin typeface="Corbel"/>
                </a:endParaRPr>
              </a:p>
            </p:txBody>
          </p:sp>
        </p:grpSp>
        <p:grpSp>
          <p:nvGrpSpPr>
            <p:cNvPr id="20" name="Group 343"/>
            <p:cNvGrpSpPr/>
            <p:nvPr/>
          </p:nvGrpSpPr>
          <p:grpSpPr>
            <a:xfrm>
              <a:off x="2135182" y="4281184"/>
              <a:ext cx="4207572" cy="313956"/>
              <a:chOff x="2478082" y="4119259"/>
              <a:chExt cx="4207572" cy="313956"/>
            </a:xfrm>
          </p:grpSpPr>
          <p:sp>
            <p:nvSpPr>
              <p:cNvPr id="29" name="AutoShape 96"/>
              <p:cNvSpPr>
                <a:spLocks noChangeArrowheads="1"/>
              </p:cNvSpPr>
              <p:nvPr/>
            </p:nvSpPr>
            <p:spPr bwMode="auto">
              <a:xfrm rot="16200000">
                <a:off x="4424890" y="2172451"/>
                <a:ext cx="313956" cy="4207572"/>
              </a:xfrm>
              <a:prstGeom prst="flowChartAlternateProcess">
                <a:avLst/>
              </a:prstGeom>
              <a:solidFill>
                <a:srgbClr val="FFFFFF"/>
              </a:solidFill>
              <a:ln w="12700">
                <a:solidFill>
                  <a:srgbClr val="FFFFFF">
                    <a:lumMod val="50000"/>
                  </a:srgbClr>
                </a:solidFill>
                <a:miter lim="800000"/>
                <a:headEnd/>
                <a:tailEnd/>
              </a:ln>
            </p:spPr>
            <p:txBody>
              <a:bodyPr vert="horz" wrap="square" lIns="12700" tIns="45720" rIns="12700" bIns="45720" numCol="1" anchor="t" anchorCtr="0" compatLnSpc="1">
                <a:prstTxWarp prst="textNoShape">
                  <a:avLst/>
                </a:prstTxWarp>
              </a:bodyPr>
              <a:lstStyle/>
              <a:p>
                <a:pPr defTabSz="914364">
                  <a:defRPr/>
                </a:pPr>
                <a:endParaRPr lang="en-US" kern="0" dirty="0">
                  <a:solidFill>
                    <a:sysClr val="windowText" lastClr="000000"/>
                  </a:solidFill>
                  <a:latin typeface="Times New Roman" pitchFamily="18" charset="0"/>
                </a:endParaRPr>
              </a:p>
            </p:txBody>
          </p:sp>
          <p:sp>
            <p:nvSpPr>
              <p:cNvPr id="30" name="AutoShape 97"/>
              <p:cNvSpPr>
                <a:spLocks noChangeArrowheads="1"/>
              </p:cNvSpPr>
              <p:nvPr/>
            </p:nvSpPr>
            <p:spPr bwMode="auto">
              <a:xfrm rot="16200000">
                <a:off x="2509836" y="4101871"/>
                <a:ext cx="304801" cy="352425"/>
              </a:xfrm>
              <a:prstGeom prst="flowChartAlternateProcess">
                <a:avLst/>
              </a:prstGeom>
              <a:solidFill>
                <a:srgbClr val="92D050"/>
              </a:solidFill>
              <a:ln w="12700">
                <a:noFill/>
                <a:miter lim="800000"/>
                <a:headEnd/>
                <a:tailEnd/>
              </a:ln>
            </p:spPr>
            <p:txBody>
              <a:bodyPr vert="vert" wrap="square" lIns="12700" tIns="0" rIns="0" bIns="0" numCol="1" anchor="t" anchorCtr="0" compatLnSpc="1">
                <a:prstTxWarp prst="textNoShape">
                  <a:avLst/>
                </a:prstTxWarp>
              </a:bodyPr>
              <a:lstStyle/>
              <a:p>
                <a:pPr algn="ctr" defTabSz="914364">
                  <a:spcAft>
                    <a:spcPts val="1000"/>
                  </a:spcAft>
                  <a:defRPr/>
                </a:pPr>
                <a:r>
                  <a:rPr lang="en-US" sz="1300" b="1" kern="0" dirty="0">
                    <a:solidFill>
                      <a:srgbClr val="000000"/>
                    </a:solidFill>
                    <a:latin typeface="Times New Roman" pitchFamily="18" charset="0"/>
                  </a:rPr>
                  <a:t>W</a:t>
                </a:r>
                <a:r>
                  <a:rPr lang="en-US" sz="1600" b="1" kern="0" baseline="-25000" dirty="0">
                    <a:solidFill>
                      <a:srgbClr val="000000"/>
                    </a:solidFill>
                    <a:latin typeface="Times New Roman" pitchFamily="18" charset="0"/>
                  </a:rPr>
                  <a:t>3</a:t>
                </a:r>
                <a:endParaRPr lang="en-US" sz="1600" b="1" kern="0" dirty="0">
                  <a:solidFill>
                    <a:srgbClr val="000000"/>
                  </a:solidFill>
                  <a:latin typeface="Times New Roman" pitchFamily="18" charset="0"/>
                </a:endParaRPr>
              </a:p>
              <a:p>
                <a:pPr defTabSz="914364">
                  <a:defRPr/>
                </a:pPr>
                <a:endParaRPr lang="en-US" sz="1600" kern="0" dirty="0">
                  <a:solidFill>
                    <a:srgbClr val="000000"/>
                  </a:solidFill>
                  <a:latin typeface="Times New Roman" pitchFamily="18" charset="0"/>
                </a:endParaRPr>
              </a:p>
            </p:txBody>
          </p:sp>
          <p:sp>
            <p:nvSpPr>
              <p:cNvPr id="31" name="Rectangle 30"/>
              <p:cNvSpPr/>
              <p:nvPr/>
            </p:nvSpPr>
            <p:spPr>
              <a:xfrm>
                <a:off x="2808515" y="4120243"/>
                <a:ext cx="1068161" cy="312963"/>
              </a:xfrm>
              <a:prstGeom prst="rect">
                <a:avLst/>
              </a:prstGeom>
              <a:solidFill>
                <a:srgbClr val="FFFFFF"/>
              </a:solidFill>
              <a:ln w="12700" cap="flat" cmpd="sng" algn="ctr">
                <a:solidFill>
                  <a:srgbClr val="FFFFFF">
                    <a:lumMod val="50000"/>
                  </a:srgbClr>
                </a:solidFill>
                <a:prstDash val="solid"/>
                <a:headEnd type="none" w="med" len="med"/>
                <a:tailEnd type="arrow" w="med" len="med"/>
              </a:ln>
              <a:effectLst/>
            </p:spPr>
            <p:txBody>
              <a:bodyPr rtlCol="0" anchor="ctr"/>
              <a:lstStyle/>
              <a:p>
                <a:pPr algn="ctr">
                  <a:defRPr/>
                </a:pPr>
                <a:endParaRPr lang="en-US" kern="0">
                  <a:solidFill>
                    <a:srgbClr val="FFFFFF"/>
                  </a:solidFill>
                  <a:latin typeface="Corbel"/>
                </a:endParaRPr>
              </a:p>
            </p:txBody>
          </p:sp>
          <p:sp>
            <p:nvSpPr>
              <p:cNvPr id="32" name="Rectangle 31"/>
              <p:cNvSpPr/>
              <p:nvPr/>
            </p:nvSpPr>
            <p:spPr>
              <a:xfrm>
                <a:off x="3876624" y="4120242"/>
                <a:ext cx="285799" cy="312964"/>
              </a:xfrm>
              <a:prstGeom prst="rect">
                <a:avLst/>
              </a:prstGeom>
              <a:solidFill>
                <a:srgbClr val="DADADA">
                  <a:lumMod val="75000"/>
                </a:srgbClr>
              </a:solidFill>
              <a:ln w="12700" cap="flat" cmpd="sng" algn="ctr">
                <a:solidFill>
                  <a:srgbClr val="FFFFFF">
                    <a:lumMod val="50000"/>
                  </a:srgbClr>
                </a:solidFill>
                <a:prstDash val="solid"/>
                <a:headEnd type="none" w="med" len="med"/>
                <a:tailEnd type="arrow" w="med" len="med"/>
              </a:ln>
              <a:effectLst/>
            </p:spPr>
            <p:txBody>
              <a:bodyPr rtlCol="0" anchor="ctr"/>
              <a:lstStyle/>
              <a:p>
                <a:pPr algn="ctr">
                  <a:defRPr/>
                </a:pPr>
                <a:endParaRPr lang="en-US" kern="0">
                  <a:solidFill>
                    <a:srgbClr val="FFFFFF"/>
                  </a:solidFill>
                  <a:latin typeface="Corbel"/>
                </a:endParaRPr>
              </a:p>
            </p:txBody>
          </p:sp>
          <p:sp>
            <p:nvSpPr>
              <p:cNvPr id="33" name="Rectangle 32"/>
              <p:cNvSpPr/>
              <p:nvPr/>
            </p:nvSpPr>
            <p:spPr>
              <a:xfrm>
                <a:off x="4152900" y="4120242"/>
                <a:ext cx="274567" cy="312964"/>
              </a:xfrm>
              <a:prstGeom prst="rect">
                <a:avLst/>
              </a:prstGeom>
              <a:solidFill>
                <a:srgbClr val="92D050"/>
              </a:solidFill>
              <a:ln w="12700" cap="flat" cmpd="sng" algn="ctr">
                <a:solidFill>
                  <a:srgbClr val="FFFFFF">
                    <a:lumMod val="50000"/>
                  </a:srgbClr>
                </a:solidFill>
                <a:prstDash val="solid"/>
                <a:headEnd type="none" w="med" len="med"/>
                <a:tailEnd type="arrow" w="med" len="med"/>
              </a:ln>
              <a:effectLst/>
            </p:spPr>
            <p:txBody>
              <a:bodyPr rtlCol="0" anchor="ctr"/>
              <a:lstStyle/>
              <a:p>
                <a:pPr algn="ctr">
                  <a:defRPr/>
                </a:pPr>
                <a:endParaRPr lang="en-US" kern="0">
                  <a:solidFill>
                    <a:srgbClr val="FFFFFF"/>
                  </a:solidFill>
                  <a:latin typeface="Corbel"/>
                </a:endParaRPr>
              </a:p>
            </p:txBody>
          </p:sp>
          <p:sp>
            <p:nvSpPr>
              <p:cNvPr id="34" name="Rectangle 33"/>
              <p:cNvSpPr/>
              <p:nvPr/>
            </p:nvSpPr>
            <p:spPr>
              <a:xfrm>
                <a:off x="5519058" y="4120241"/>
                <a:ext cx="111577" cy="312964"/>
              </a:xfrm>
              <a:prstGeom prst="rect">
                <a:avLst/>
              </a:prstGeom>
              <a:solidFill>
                <a:srgbClr val="DADADA">
                  <a:lumMod val="75000"/>
                </a:srgbClr>
              </a:solidFill>
              <a:ln w="12700" cap="flat" cmpd="sng" algn="ctr">
                <a:solidFill>
                  <a:srgbClr val="FFFFFF">
                    <a:lumMod val="50000"/>
                  </a:srgbClr>
                </a:solidFill>
                <a:prstDash val="solid"/>
                <a:headEnd type="none" w="med" len="med"/>
                <a:tailEnd type="arrow" w="med" len="med"/>
              </a:ln>
              <a:effectLst/>
            </p:spPr>
            <p:txBody>
              <a:bodyPr rtlCol="0" anchor="ctr"/>
              <a:lstStyle/>
              <a:p>
                <a:pPr algn="ctr">
                  <a:defRPr/>
                </a:pPr>
                <a:endParaRPr lang="en-US" kern="0">
                  <a:solidFill>
                    <a:srgbClr val="FFFFFF"/>
                  </a:solidFill>
                  <a:latin typeface="Corbel"/>
                </a:endParaRPr>
              </a:p>
            </p:txBody>
          </p:sp>
          <p:sp>
            <p:nvSpPr>
              <p:cNvPr id="35" name="Rectangle 34"/>
              <p:cNvSpPr/>
              <p:nvPr/>
            </p:nvSpPr>
            <p:spPr>
              <a:xfrm>
                <a:off x="5600701" y="4120242"/>
                <a:ext cx="371473" cy="312964"/>
              </a:xfrm>
              <a:prstGeom prst="rect">
                <a:avLst/>
              </a:prstGeom>
              <a:solidFill>
                <a:srgbClr val="92D050"/>
              </a:solidFill>
              <a:ln w="12700" cap="flat" cmpd="sng" algn="ctr">
                <a:solidFill>
                  <a:srgbClr val="FFFFFF">
                    <a:lumMod val="50000"/>
                  </a:srgbClr>
                </a:solidFill>
                <a:prstDash val="solid"/>
                <a:headEnd type="none" w="med" len="med"/>
                <a:tailEnd type="arrow" w="med" len="med"/>
              </a:ln>
              <a:effectLst/>
            </p:spPr>
            <p:txBody>
              <a:bodyPr rtlCol="0" anchor="ctr"/>
              <a:lstStyle/>
              <a:p>
                <a:pPr algn="ctr">
                  <a:defRPr/>
                </a:pPr>
                <a:endParaRPr lang="en-US" kern="0">
                  <a:solidFill>
                    <a:srgbClr val="FFFFFF"/>
                  </a:solidFill>
                  <a:latin typeface="Corbel"/>
                </a:endParaRPr>
              </a:p>
            </p:txBody>
          </p:sp>
        </p:grpSp>
        <p:grpSp>
          <p:nvGrpSpPr>
            <p:cNvPr id="21" name="Group 342"/>
            <p:cNvGrpSpPr/>
            <p:nvPr/>
          </p:nvGrpSpPr>
          <p:grpSpPr>
            <a:xfrm>
              <a:off x="2478080" y="4014483"/>
              <a:ext cx="4149683" cy="313956"/>
              <a:chOff x="2478080" y="4119258"/>
              <a:chExt cx="4149683" cy="313956"/>
            </a:xfrm>
          </p:grpSpPr>
          <p:sp>
            <p:nvSpPr>
              <p:cNvPr id="22" name="AutoShape 96"/>
              <p:cNvSpPr>
                <a:spLocks noChangeArrowheads="1"/>
              </p:cNvSpPr>
              <p:nvPr/>
            </p:nvSpPr>
            <p:spPr bwMode="auto">
              <a:xfrm rot="16200000">
                <a:off x="4395944" y="2201394"/>
                <a:ext cx="313956" cy="4149683"/>
              </a:xfrm>
              <a:prstGeom prst="flowChartAlternateProcess">
                <a:avLst/>
              </a:prstGeom>
              <a:solidFill>
                <a:srgbClr val="FFFFFF"/>
              </a:solidFill>
              <a:ln w="12700">
                <a:solidFill>
                  <a:srgbClr val="FFFFFF">
                    <a:lumMod val="50000"/>
                  </a:srgbClr>
                </a:solidFill>
                <a:miter lim="800000"/>
                <a:headEnd/>
                <a:tailEnd/>
              </a:ln>
            </p:spPr>
            <p:txBody>
              <a:bodyPr vert="horz" wrap="square" lIns="12700" tIns="45720" rIns="12700" bIns="45720" numCol="1" anchor="t" anchorCtr="0" compatLnSpc="1">
                <a:prstTxWarp prst="textNoShape">
                  <a:avLst/>
                </a:prstTxWarp>
              </a:bodyPr>
              <a:lstStyle/>
              <a:p>
                <a:pPr defTabSz="914364">
                  <a:defRPr/>
                </a:pPr>
                <a:endParaRPr lang="en-US" kern="0" dirty="0">
                  <a:solidFill>
                    <a:sysClr val="windowText" lastClr="000000"/>
                  </a:solidFill>
                  <a:latin typeface="Times New Roman" pitchFamily="18" charset="0"/>
                </a:endParaRPr>
              </a:p>
            </p:txBody>
          </p:sp>
          <p:sp>
            <p:nvSpPr>
              <p:cNvPr id="23" name="AutoShape 97"/>
              <p:cNvSpPr>
                <a:spLocks noChangeArrowheads="1"/>
              </p:cNvSpPr>
              <p:nvPr/>
            </p:nvSpPr>
            <p:spPr bwMode="auto">
              <a:xfrm rot="16200000">
                <a:off x="2530247" y="4081462"/>
                <a:ext cx="304801" cy="393246"/>
              </a:xfrm>
              <a:prstGeom prst="flowChartAlternateProcess">
                <a:avLst/>
              </a:prstGeom>
              <a:solidFill>
                <a:srgbClr val="92D050"/>
              </a:solidFill>
              <a:ln w="12700">
                <a:noFill/>
                <a:miter lim="800000"/>
                <a:headEnd/>
                <a:tailEnd/>
              </a:ln>
            </p:spPr>
            <p:txBody>
              <a:bodyPr vert="vert" wrap="square" lIns="12700" tIns="0" rIns="0" bIns="0" numCol="1" anchor="t" anchorCtr="0" compatLnSpc="1">
                <a:prstTxWarp prst="textNoShape">
                  <a:avLst/>
                </a:prstTxWarp>
              </a:bodyPr>
              <a:lstStyle/>
              <a:p>
                <a:pPr algn="ctr" defTabSz="914364">
                  <a:spcAft>
                    <a:spcPts val="1000"/>
                  </a:spcAft>
                  <a:defRPr/>
                </a:pPr>
                <a:r>
                  <a:rPr lang="en-US" sz="1300" b="1" kern="0" dirty="0">
                    <a:solidFill>
                      <a:srgbClr val="000000"/>
                    </a:solidFill>
                    <a:latin typeface="Times New Roman" pitchFamily="18" charset="0"/>
                  </a:rPr>
                  <a:t>W</a:t>
                </a:r>
                <a:r>
                  <a:rPr lang="en-US" sz="1600" b="1" kern="0" baseline="-25000" dirty="0">
                    <a:solidFill>
                      <a:srgbClr val="000000"/>
                    </a:solidFill>
                    <a:latin typeface="Times New Roman" pitchFamily="18" charset="0"/>
                  </a:rPr>
                  <a:t>4</a:t>
                </a:r>
                <a:endParaRPr lang="en-US" sz="1600" b="1" kern="0" dirty="0">
                  <a:solidFill>
                    <a:srgbClr val="000000"/>
                  </a:solidFill>
                  <a:latin typeface="Times New Roman" pitchFamily="18" charset="0"/>
                </a:endParaRPr>
              </a:p>
              <a:p>
                <a:pPr defTabSz="914364">
                  <a:defRPr/>
                </a:pPr>
                <a:endParaRPr lang="en-US" sz="1600" kern="0" dirty="0">
                  <a:solidFill>
                    <a:srgbClr val="000000"/>
                  </a:solidFill>
                  <a:latin typeface="Times New Roman" pitchFamily="18" charset="0"/>
                </a:endParaRPr>
              </a:p>
            </p:txBody>
          </p:sp>
          <p:sp>
            <p:nvSpPr>
              <p:cNvPr id="24" name="Rectangle 23"/>
              <p:cNvSpPr/>
              <p:nvPr/>
            </p:nvSpPr>
            <p:spPr>
              <a:xfrm>
                <a:off x="2846615" y="4120243"/>
                <a:ext cx="1036864" cy="312963"/>
              </a:xfrm>
              <a:prstGeom prst="rect">
                <a:avLst/>
              </a:prstGeom>
              <a:solidFill>
                <a:srgbClr val="FFFFFF"/>
              </a:solidFill>
              <a:ln w="12700" cap="flat" cmpd="sng" algn="ctr">
                <a:solidFill>
                  <a:srgbClr val="FFFFFF">
                    <a:lumMod val="50000"/>
                  </a:srgbClr>
                </a:solidFill>
                <a:prstDash val="solid"/>
                <a:headEnd type="none" w="med" len="med"/>
                <a:tailEnd type="arrow" w="med" len="med"/>
              </a:ln>
              <a:effectLst/>
            </p:spPr>
            <p:txBody>
              <a:bodyPr rtlCol="0" anchor="ctr"/>
              <a:lstStyle/>
              <a:p>
                <a:pPr algn="ctr">
                  <a:defRPr/>
                </a:pPr>
                <a:endParaRPr lang="en-US" kern="0">
                  <a:solidFill>
                    <a:srgbClr val="FFFFFF"/>
                  </a:solidFill>
                  <a:latin typeface="Corbel"/>
                </a:endParaRPr>
              </a:p>
            </p:txBody>
          </p:sp>
          <p:sp>
            <p:nvSpPr>
              <p:cNvPr id="25" name="Rectangle 24"/>
              <p:cNvSpPr/>
              <p:nvPr/>
            </p:nvSpPr>
            <p:spPr>
              <a:xfrm>
                <a:off x="3883479" y="4120242"/>
                <a:ext cx="204107" cy="312964"/>
              </a:xfrm>
              <a:prstGeom prst="rect">
                <a:avLst/>
              </a:prstGeom>
              <a:solidFill>
                <a:srgbClr val="DADADA">
                  <a:lumMod val="75000"/>
                </a:srgbClr>
              </a:solidFill>
              <a:ln w="12700" cap="flat" cmpd="sng" algn="ctr">
                <a:solidFill>
                  <a:srgbClr val="FFFFFF">
                    <a:lumMod val="50000"/>
                  </a:srgbClr>
                </a:solidFill>
                <a:prstDash val="solid"/>
                <a:headEnd type="none" w="med" len="med"/>
                <a:tailEnd type="arrow" w="med" len="med"/>
              </a:ln>
              <a:effectLst/>
            </p:spPr>
            <p:txBody>
              <a:bodyPr rtlCol="0" anchor="ctr"/>
              <a:lstStyle/>
              <a:p>
                <a:pPr algn="ctr">
                  <a:defRPr/>
                </a:pPr>
                <a:endParaRPr lang="en-US" kern="0">
                  <a:solidFill>
                    <a:srgbClr val="FFFFFF"/>
                  </a:solidFill>
                  <a:latin typeface="Corbel"/>
                </a:endParaRPr>
              </a:p>
            </p:txBody>
          </p:sp>
          <p:sp>
            <p:nvSpPr>
              <p:cNvPr id="26" name="Rectangle 25"/>
              <p:cNvSpPr/>
              <p:nvPr/>
            </p:nvSpPr>
            <p:spPr>
              <a:xfrm>
                <a:off x="4084864" y="4120242"/>
                <a:ext cx="408215" cy="312964"/>
              </a:xfrm>
              <a:prstGeom prst="rect">
                <a:avLst/>
              </a:prstGeom>
              <a:solidFill>
                <a:srgbClr val="92D050"/>
              </a:solidFill>
              <a:ln w="12700" cap="flat" cmpd="sng" algn="ctr">
                <a:solidFill>
                  <a:srgbClr val="FFFFFF">
                    <a:lumMod val="50000"/>
                  </a:srgbClr>
                </a:solidFill>
                <a:prstDash val="solid"/>
                <a:headEnd type="none" w="med" len="med"/>
                <a:tailEnd type="arrow" w="med" len="med"/>
              </a:ln>
              <a:effectLst/>
            </p:spPr>
            <p:txBody>
              <a:bodyPr rtlCol="0" anchor="ctr"/>
              <a:lstStyle/>
              <a:p>
                <a:pPr algn="ctr">
                  <a:defRPr/>
                </a:pPr>
                <a:endParaRPr lang="en-US" kern="0">
                  <a:solidFill>
                    <a:srgbClr val="FFFFFF"/>
                  </a:solidFill>
                  <a:latin typeface="Corbel"/>
                </a:endParaRPr>
              </a:p>
            </p:txBody>
          </p:sp>
          <p:sp>
            <p:nvSpPr>
              <p:cNvPr id="27" name="Rectangle 26"/>
              <p:cNvSpPr/>
              <p:nvPr/>
            </p:nvSpPr>
            <p:spPr>
              <a:xfrm>
                <a:off x="5519059" y="4120241"/>
                <a:ext cx="111578" cy="312964"/>
              </a:xfrm>
              <a:prstGeom prst="rect">
                <a:avLst/>
              </a:prstGeom>
              <a:solidFill>
                <a:srgbClr val="DADADA">
                  <a:lumMod val="75000"/>
                </a:srgbClr>
              </a:solidFill>
              <a:ln w="12700" cap="flat" cmpd="sng" algn="ctr">
                <a:solidFill>
                  <a:srgbClr val="FFFFFF">
                    <a:lumMod val="50000"/>
                  </a:srgbClr>
                </a:solidFill>
                <a:prstDash val="solid"/>
                <a:headEnd type="none" w="med" len="med"/>
                <a:tailEnd type="arrow" w="med" len="med"/>
              </a:ln>
              <a:effectLst/>
            </p:spPr>
            <p:txBody>
              <a:bodyPr rtlCol="0" anchor="ctr"/>
              <a:lstStyle/>
              <a:p>
                <a:pPr algn="ctr">
                  <a:defRPr/>
                </a:pPr>
                <a:endParaRPr lang="en-US" kern="0">
                  <a:solidFill>
                    <a:srgbClr val="FFFFFF"/>
                  </a:solidFill>
                  <a:latin typeface="Corbel"/>
                </a:endParaRPr>
              </a:p>
            </p:txBody>
          </p:sp>
          <p:sp>
            <p:nvSpPr>
              <p:cNvPr id="28" name="Rectangle 27"/>
              <p:cNvSpPr/>
              <p:nvPr/>
            </p:nvSpPr>
            <p:spPr>
              <a:xfrm>
                <a:off x="5630636" y="4120242"/>
                <a:ext cx="277586" cy="312964"/>
              </a:xfrm>
              <a:prstGeom prst="rect">
                <a:avLst/>
              </a:prstGeom>
              <a:solidFill>
                <a:srgbClr val="92D050"/>
              </a:solidFill>
              <a:ln w="12700" cap="flat" cmpd="sng" algn="ctr">
                <a:solidFill>
                  <a:srgbClr val="FFFFFF">
                    <a:lumMod val="50000"/>
                  </a:srgbClr>
                </a:solidFill>
                <a:prstDash val="solid"/>
                <a:headEnd type="none" w="med" len="med"/>
                <a:tailEnd type="arrow" w="med" len="med"/>
              </a:ln>
              <a:effectLst/>
            </p:spPr>
            <p:txBody>
              <a:bodyPr rtlCol="0" anchor="ctr"/>
              <a:lstStyle/>
              <a:p>
                <a:pPr algn="ctr">
                  <a:defRPr/>
                </a:pPr>
                <a:endParaRPr lang="en-US" kern="0">
                  <a:solidFill>
                    <a:srgbClr val="FFFFFF"/>
                  </a:solidFill>
                  <a:latin typeface="Corbel"/>
                </a:endParaRPr>
              </a:p>
            </p:txBody>
          </p:sp>
        </p:grpSp>
      </p:grpSp>
      <p:sp>
        <p:nvSpPr>
          <p:cNvPr id="50" name="Rectangle 49"/>
          <p:cNvSpPr/>
          <p:nvPr/>
        </p:nvSpPr>
        <p:spPr>
          <a:xfrm>
            <a:off x="292100" y="6559982"/>
            <a:ext cx="1300356" cy="230832"/>
          </a:xfrm>
          <a:prstGeom prst="rect">
            <a:avLst/>
          </a:prstGeom>
        </p:spPr>
        <p:txBody>
          <a:bodyPr wrap="none">
            <a:spAutoFit/>
          </a:bodyPr>
          <a:lstStyle/>
          <a:p>
            <a:r>
              <a:rPr lang="en-US" sz="900" dirty="0">
                <a:solidFill>
                  <a:srgbClr val="000000"/>
                </a:solidFill>
                <a:latin typeface="Arial"/>
              </a:rPr>
              <a:t>[NVIDIA, J. Balfour]</a:t>
            </a:r>
            <a:r>
              <a:rPr lang="en-US" sz="900" dirty="0">
                <a:solidFill>
                  <a:srgbClr val="000000"/>
                </a:solidFill>
                <a:latin typeface="Arial"/>
                <a:cs typeface="Calibri"/>
              </a:rPr>
              <a:t>→</a:t>
            </a:r>
            <a:endParaRPr lang="en-US" sz="900" dirty="0">
              <a:solidFill>
                <a:srgbClr val="000000"/>
              </a:solidFill>
              <a:latin typeface="Arial"/>
            </a:endParaRPr>
          </a:p>
        </p:txBody>
      </p:sp>
      <p:sp>
        <p:nvSpPr>
          <p:cNvPr id="4" name="Right Arrow 3"/>
          <p:cNvSpPr/>
          <p:nvPr/>
        </p:nvSpPr>
        <p:spPr>
          <a:xfrm rot="16200000">
            <a:off x="9196446" y="2937479"/>
            <a:ext cx="228600" cy="22860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7313500" y="3095975"/>
            <a:ext cx="4300344" cy="369332"/>
          </a:xfrm>
          <a:prstGeom prst="rect">
            <a:avLst/>
          </a:prstGeom>
        </p:spPr>
        <p:txBody>
          <a:bodyPr wrap="none">
            <a:spAutoFit/>
          </a:bodyPr>
          <a:lstStyle/>
          <a:p>
            <a:r>
              <a:rPr lang="en-US" b="1" dirty="0" smtClean="0">
                <a:solidFill>
                  <a:srgbClr val="C00000"/>
                </a:solidFill>
              </a:rPr>
              <a:t>(pre-Volta; not anymore for Volta &amp; Turing)</a:t>
            </a:r>
            <a:endParaRPr lang="en-US" dirty="0"/>
          </a:p>
        </p:txBody>
      </p:sp>
    </p:spTree>
    <p:extLst>
      <p:ext uri="{BB962C8B-B14F-4D97-AF65-F5344CB8AC3E}">
        <p14:creationId xmlns:p14="http://schemas.microsoft.com/office/powerpoint/2010/main" val="7152961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Execution Configuration, revisiting the concept</a:t>
            </a:r>
          </a:p>
        </p:txBody>
      </p:sp>
      <p:sp>
        <p:nvSpPr>
          <p:cNvPr id="6" name="Slide Number Placeholder 5"/>
          <p:cNvSpPr>
            <a:spLocks noGrp="1"/>
          </p:cNvSpPr>
          <p:nvPr>
            <p:ph type="sldNum" sz="quarter" idx="12"/>
          </p:nvPr>
        </p:nvSpPr>
        <p:spPr/>
        <p:txBody>
          <a:bodyPr/>
          <a:lstStyle/>
          <a:p>
            <a:fld id="{04A7C484-7E24-447E-8CB0-5149A4D34DEF}" type="slidenum">
              <a:rPr lang="en-US" altLang="en-US" smtClean="0">
                <a:solidFill>
                  <a:srgbClr val="000000"/>
                </a:solidFill>
              </a:rPr>
              <a:pPr/>
              <a:t>49</a:t>
            </a:fld>
            <a:endParaRPr lang="en-US" altLang="en-US">
              <a:solidFill>
                <a:srgbClr val="000000"/>
              </a:solidFill>
            </a:endParaRPr>
          </a:p>
        </p:txBody>
      </p:sp>
      <p:sp>
        <p:nvSpPr>
          <p:cNvPr id="3" name="Content Placeholder 2"/>
          <p:cNvSpPr>
            <a:spLocks noGrp="1"/>
          </p:cNvSpPr>
          <p:nvPr>
            <p:ph idx="4294967295"/>
          </p:nvPr>
        </p:nvSpPr>
        <p:spPr>
          <a:xfrm>
            <a:off x="444500" y="1687513"/>
            <a:ext cx="11474450" cy="4411662"/>
          </a:xfrm>
        </p:spPr>
        <p:txBody>
          <a:bodyPr/>
          <a:lstStyle/>
          <a:p>
            <a:endParaRPr lang="en-US" sz="1800" dirty="0"/>
          </a:p>
          <a:p>
            <a:r>
              <a:rPr lang="en-US" sz="1800" dirty="0"/>
              <a:t>Prefer thread block sizes that result in mostly full warps</a:t>
            </a:r>
          </a:p>
          <a:p>
            <a:pPr lvl="2"/>
            <a:endParaRPr lang="en-US" sz="1100" dirty="0"/>
          </a:p>
          <a:p>
            <a:pPr marL="0" indent="0">
              <a:buNone/>
            </a:pPr>
            <a:r>
              <a:rPr lang="en-US" sz="1800" b="1" dirty="0">
                <a:solidFill>
                  <a:srgbClr val="FF0000"/>
                </a:solidFill>
              </a:rPr>
              <a:t>	Bad</a:t>
            </a:r>
            <a:r>
              <a:rPr lang="en-US" sz="1800" dirty="0"/>
              <a:t>:  	</a:t>
            </a:r>
            <a:r>
              <a:rPr lang="en-US" sz="1800" b="1" dirty="0">
                <a:latin typeface="Consolas" pitchFamily="49" charset="0"/>
                <a:cs typeface="Consolas" pitchFamily="49" charset="0"/>
              </a:rPr>
              <a:t>kernel</a:t>
            </a:r>
            <a:r>
              <a:rPr lang="en-US" sz="1800" b="1" dirty="0">
                <a:solidFill>
                  <a:srgbClr val="0070C0"/>
                </a:solidFill>
                <a:latin typeface="Consolas" pitchFamily="49" charset="0"/>
                <a:cs typeface="Consolas" pitchFamily="49" charset="0"/>
              </a:rPr>
              <a:t>&lt;&lt;&lt;</a:t>
            </a:r>
            <a:r>
              <a:rPr lang="en-US" sz="1800" b="1" dirty="0">
                <a:latin typeface="Consolas" pitchFamily="49" charset="0"/>
                <a:cs typeface="Consolas" pitchFamily="49" charset="0"/>
              </a:rPr>
              <a:t>N, 1</a:t>
            </a:r>
            <a:r>
              <a:rPr lang="en-US" sz="1800" b="1" dirty="0">
                <a:solidFill>
                  <a:srgbClr val="0070C0"/>
                </a:solidFill>
                <a:latin typeface="Consolas" pitchFamily="49" charset="0"/>
                <a:cs typeface="Consolas" pitchFamily="49" charset="0"/>
              </a:rPr>
              <a:t>&gt;&gt;&gt;</a:t>
            </a:r>
            <a:r>
              <a:rPr lang="en-US" sz="1800" b="1" dirty="0">
                <a:latin typeface="Consolas" pitchFamily="49" charset="0"/>
                <a:cs typeface="Consolas" pitchFamily="49" charset="0"/>
              </a:rPr>
              <a:t> ( ... )</a:t>
            </a:r>
          </a:p>
          <a:p>
            <a:pPr marL="0" indent="0">
              <a:buNone/>
            </a:pPr>
            <a:r>
              <a:rPr lang="en-US" sz="1800" b="1" dirty="0">
                <a:solidFill>
                  <a:srgbClr val="FFC000"/>
                </a:solidFill>
              </a:rPr>
              <a:t>	Okay</a:t>
            </a:r>
            <a:r>
              <a:rPr lang="en-US" sz="1800" dirty="0"/>
              <a:t>: 	</a:t>
            </a:r>
            <a:r>
              <a:rPr lang="en-US" sz="1800" b="1" dirty="0">
                <a:latin typeface="Consolas" pitchFamily="49" charset="0"/>
                <a:cs typeface="Consolas" pitchFamily="49" charset="0"/>
              </a:rPr>
              <a:t>kernel</a:t>
            </a:r>
            <a:r>
              <a:rPr lang="en-US" sz="1800" b="1" dirty="0">
                <a:solidFill>
                  <a:srgbClr val="0070C0"/>
                </a:solidFill>
                <a:latin typeface="Consolas" pitchFamily="49" charset="0"/>
                <a:cs typeface="Consolas" pitchFamily="49" charset="0"/>
              </a:rPr>
              <a:t>&lt;&lt;&lt;</a:t>
            </a:r>
            <a:r>
              <a:rPr lang="en-US" sz="1800" b="1" dirty="0">
                <a:latin typeface="Consolas" pitchFamily="49" charset="0"/>
                <a:cs typeface="Consolas" pitchFamily="49" charset="0"/>
              </a:rPr>
              <a:t>(N+31) / 32, 32</a:t>
            </a:r>
            <a:r>
              <a:rPr lang="en-US" sz="1800" b="1" dirty="0">
                <a:solidFill>
                  <a:srgbClr val="0070C0"/>
                </a:solidFill>
                <a:latin typeface="Consolas" pitchFamily="49" charset="0"/>
                <a:cs typeface="Consolas" pitchFamily="49" charset="0"/>
              </a:rPr>
              <a:t>&gt;&gt;&gt;</a:t>
            </a:r>
            <a:r>
              <a:rPr lang="en-US" sz="1800" b="1" dirty="0">
                <a:latin typeface="Consolas" pitchFamily="49" charset="0"/>
                <a:cs typeface="Consolas" pitchFamily="49" charset="0"/>
              </a:rPr>
              <a:t>( ... )</a:t>
            </a:r>
          </a:p>
          <a:p>
            <a:pPr marL="0" indent="0">
              <a:buNone/>
            </a:pPr>
            <a:r>
              <a:rPr lang="en-US" sz="1800" b="1" dirty="0">
                <a:solidFill>
                  <a:srgbClr val="00B050"/>
                </a:solidFill>
              </a:rPr>
              <a:t>	Better</a:t>
            </a:r>
            <a:r>
              <a:rPr lang="en-US" sz="1800" dirty="0"/>
              <a:t>:	</a:t>
            </a:r>
            <a:r>
              <a:rPr lang="en-US" sz="1800" b="1" dirty="0">
                <a:latin typeface="Consolas" pitchFamily="49" charset="0"/>
                <a:cs typeface="Consolas" pitchFamily="49" charset="0"/>
              </a:rPr>
              <a:t>kernel</a:t>
            </a:r>
            <a:r>
              <a:rPr lang="en-US" sz="1800" b="1" dirty="0">
                <a:solidFill>
                  <a:srgbClr val="0070C0"/>
                </a:solidFill>
                <a:latin typeface="Consolas" pitchFamily="49" charset="0"/>
                <a:cs typeface="Consolas" pitchFamily="49" charset="0"/>
              </a:rPr>
              <a:t>&lt;&lt;&lt;</a:t>
            </a:r>
            <a:r>
              <a:rPr lang="en-US" sz="1800" b="1" dirty="0">
                <a:latin typeface="Consolas" pitchFamily="49" charset="0"/>
                <a:cs typeface="Consolas" pitchFamily="49" charset="0"/>
              </a:rPr>
              <a:t>(N+127) / 128, 128</a:t>
            </a:r>
            <a:r>
              <a:rPr lang="en-US" sz="1800" b="1" dirty="0">
                <a:solidFill>
                  <a:srgbClr val="0070C0"/>
                </a:solidFill>
                <a:latin typeface="Consolas" pitchFamily="49" charset="0"/>
                <a:cs typeface="Consolas" pitchFamily="49" charset="0"/>
              </a:rPr>
              <a:t>&gt;&gt;&gt;</a:t>
            </a:r>
            <a:r>
              <a:rPr lang="en-US" sz="1800" b="1" dirty="0">
                <a:latin typeface="Consolas" pitchFamily="49" charset="0"/>
                <a:cs typeface="Consolas" pitchFamily="49" charset="0"/>
              </a:rPr>
              <a:t>( ... )</a:t>
            </a:r>
          </a:p>
          <a:p>
            <a:endParaRPr lang="en-US" sz="1800" dirty="0"/>
          </a:p>
          <a:p>
            <a:r>
              <a:rPr lang="en-US" sz="1800" dirty="0"/>
              <a:t>Many threads per block provide SM with many warps to switch between </a:t>
            </a:r>
          </a:p>
          <a:p>
            <a:pPr lvl="1"/>
            <a:r>
              <a:rPr lang="en-US" sz="1400" dirty="0"/>
              <a:t>This is how the GPU hides memory access latency</a:t>
            </a:r>
          </a:p>
          <a:p>
            <a:pPr lvl="2"/>
            <a:endParaRPr lang="en-US" sz="1100" dirty="0"/>
          </a:p>
          <a:p>
            <a:r>
              <a:rPr lang="en-US" sz="1800" dirty="0"/>
              <a:t>Resource like amount of </a:t>
            </a:r>
            <a:r>
              <a:rPr lang="en-US" sz="1800" dirty="0" err="1"/>
              <a:t>ShMem</a:t>
            </a:r>
            <a:r>
              <a:rPr lang="en-US" sz="1800" dirty="0"/>
              <a:t> &amp; size of </a:t>
            </a:r>
            <a:r>
              <a:rPr lang="en-US" sz="1800" dirty="0" err="1"/>
              <a:t>RegFile</a:t>
            </a:r>
            <a:r>
              <a:rPr lang="en-US" sz="1800" dirty="0"/>
              <a:t> may constrain number of threads per block</a:t>
            </a:r>
          </a:p>
          <a:p>
            <a:pPr lvl="2"/>
            <a:endParaRPr lang="en-US" sz="1100" dirty="0"/>
          </a:p>
        </p:txBody>
      </p:sp>
      <p:sp>
        <p:nvSpPr>
          <p:cNvPr id="5" name="Rectangle 4"/>
          <p:cNvSpPr/>
          <p:nvPr/>
        </p:nvSpPr>
        <p:spPr>
          <a:xfrm>
            <a:off x="118579" y="6559982"/>
            <a:ext cx="1287532" cy="230832"/>
          </a:xfrm>
          <a:prstGeom prst="rect">
            <a:avLst/>
          </a:prstGeom>
        </p:spPr>
        <p:txBody>
          <a:bodyPr wrap="none">
            <a:spAutoFit/>
          </a:bodyPr>
          <a:lstStyle/>
          <a:p>
            <a:r>
              <a:rPr lang="en-US" sz="900" dirty="0">
                <a:solidFill>
                  <a:srgbClr val="000000"/>
                </a:solidFill>
                <a:latin typeface="Arial"/>
              </a:rPr>
              <a:t>NVIDIA [J. Balfour]</a:t>
            </a:r>
            <a:r>
              <a:rPr lang="en-US" sz="900" dirty="0">
                <a:solidFill>
                  <a:srgbClr val="000000"/>
                </a:solidFill>
                <a:latin typeface="Arial"/>
                <a:cs typeface="Calibri"/>
              </a:rPr>
              <a:t>→</a:t>
            </a:r>
            <a:endParaRPr lang="en-US" sz="900" dirty="0">
              <a:solidFill>
                <a:srgbClr val="000000"/>
              </a:solidFill>
              <a:latin typeface="Arial"/>
            </a:endParaRPr>
          </a:p>
        </p:txBody>
      </p:sp>
    </p:spTree>
    <p:extLst>
      <p:ext uri="{BB962C8B-B14F-4D97-AF65-F5344CB8AC3E}">
        <p14:creationId xmlns:p14="http://schemas.microsoft.com/office/powerpoint/2010/main" val="1270491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 Couple of Built-In Variables</a:t>
            </a:r>
            <a:r>
              <a:rPr lang="en-US" dirty="0"/>
              <a:t/>
            </a:r>
            <a:br>
              <a:rPr lang="en-US" dirty="0"/>
            </a:br>
            <a:r>
              <a:rPr lang="en-US" sz="1800" dirty="0"/>
              <a:t>[Critical in supporting the SIMD parallel computing paradigm]</a:t>
            </a:r>
            <a:endParaRPr lang="en-US" dirty="0"/>
          </a:p>
        </p:txBody>
      </p:sp>
      <p:sp>
        <p:nvSpPr>
          <p:cNvPr id="3" name="Content Placeholder 2"/>
          <p:cNvSpPr>
            <a:spLocks noGrp="1"/>
          </p:cNvSpPr>
          <p:nvPr>
            <p:ph idx="1"/>
          </p:nvPr>
        </p:nvSpPr>
        <p:spPr/>
        <p:txBody>
          <a:bodyPr/>
          <a:lstStyle/>
          <a:p>
            <a:endParaRPr lang="en-US" sz="2000" dirty="0"/>
          </a:p>
          <a:p>
            <a:r>
              <a:rPr lang="en-US" sz="2000" dirty="0"/>
              <a:t>Each thread can find out the grid and block dimensions and its block index and thread index</a:t>
            </a:r>
          </a:p>
          <a:p>
            <a:pPr lvl="1"/>
            <a:r>
              <a:rPr lang="en-US" sz="1800" dirty="0"/>
              <a:t>This info used to figure out what work the thread needs to do</a:t>
            </a:r>
          </a:p>
          <a:p>
            <a:endParaRPr lang="en-US" sz="2200" dirty="0"/>
          </a:p>
          <a:p>
            <a:r>
              <a:rPr lang="en-US" sz="2000" dirty="0"/>
              <a:t>Each thread when executing a kernel has access to the following read-only built-in variables</a:t>
            </a:r>
          </a:p>
          <a:p>
            <a:pPr lvl="1"/>
            <a:r>
              <a:rPr lang="en-US" sz="1800" dirty="0" err="1">
                <a:solidFill>
                  <a:srgbClr val="0070C0"/>
                </a:solidFill>
                <a:latin typeface="Consolas" pitchFamily="49" charset="0"/>
                <a:cs typeface="Consolas" pitchFamily="49" charset="0"/>
              </a:rPr>
              <a:t>threadIdx</a:t>
            </a:r>
            <a:r>
              <a:rPr lang="en-US" sz="1800" dirty="0"/>
              <a:t> (</a:t>
            </a:r>
            <a:r>
              <a:rPr lang="en-US" sz="1800" dirty="0">
                <a:latin typeface="Consolas" pitchFamily="49" charset="0"/>
                <a:cs typeface="Consolas" pitchFamily="49" charset="0"/>
              </a:rPr>
              <a:t>uint3</a:t>
            </a:r>
            <a:r>
              <a:rPr lang="en-US" sz="1800" dirty="0"/>
              <a:t>) – contains the thread index within a block</a:t>
            </a:r>
          </a:p>
          <a:p>
            <a:pPr lvl="3"/>
            <a:endParaRPr lang="en-US" sz="1200" dirty="0"/>
          </a:p>
          <a:p>
            <a:pPr lvl="1"/>
            <a:r>
              <a:rPr lang="en-US" sz="1800" dirty="0" err="1">
                <a:solidFill>
                  <a:srgbClr val="0070C0"/>
                </a:solidFill>
                <a:latin typeface="Consolas" pitchFamily="49" charset="0"/>
                <a:cs typeface="Consolas" pitchFamily="49" charset="0"/>
              </a:rPr>
              <a:t>blockDim</a:t>
            </a:r>
            <a:r>
              <a:rPr lang="en-US" sz="1800" dirty="0"/>
              <a:t> (</a:t>
            </a:r>
            <a:r>
              <a:rPr lang="en-US" sz="1800" dirty="0">
                <a:latin typeface="Consolas" pitchFamily="49" charset="0"/>
                <a:cs typeface="Consolas" pitchFamily="49" charset="0"/>
              </a:rPr>
              <a:t>dim3</a:t>
            </a:r>
            <a:r>
              <a:rPr lang="en-US" sz="1800" dirty="0"/>
              <a:t>) – contains the dimension of the block</a:t>
            </a:r>
          </a:p>
          <a:p>
            <a:pPr lvl="3"/>
            <a:endParaRPr lang="en-US" sz="1200" dirty="0"/>
          </a:p>
          <a:p>
            <a:pPr lvl="1"/>
            <a:r>
              <a:rPr lang="en-US" sz="1800" dirty="0" err="1">
                <a:solidFill>
                  <a:srgbClr val="0070C0"/>
                </a:solidFill>
                <a:latin typeface="Consolas" pitchFamily="49" charset="0"/>
                <a:cs typeface="Consolas" pitchFamily="49" charset="0"/>
              </a:rPr>
              <a:t>blockIdx</a:t>
            </a:r>
            <a:r>
              <a:rPr lang="en-US" sz="1800" dirty="0"/>
              <a:t> (</a:t>
            </a:r>
            <a:r>
              <a:rPr lang="en-US" sz="1800" dirty="0">
                <a:latin typeface="Consolas" pitchFamily="49" charset="0"/>
                <a:cs typeface="Consolas" pitchFamily="49" charset="0"/>
              </a:rPr>
              <a:t>uint3</a:t>
            </a:r>
            <a:r>
              <a:rPr lang="en-US" sz="1800" dirty="0"/>
              <a:t>) – contains the block index within the grid</a:t>
            </a:r>
          </a:p>
          <a:p>
            <a:pPr lvl="3"/>
            <a:endParaRPr lang="en-US" sz="1200" dirty="0"/>
          </a:p>
          <a:p>
            <a:pPr lvl="1"/>
            <a:r>
              <a:rPr lang="en-US" sz="1800" dirty="0" err="1">
                <a:solidFill>
                  <a:srgbClr val="0070C0"/>
                </a:solidFill>
                <a:latin typeface="Consolas" pitchFamily="49" charset="0"/>
                <a:cs typeface="Consolas" pitchFamily="49" charset="0"/>
              </a:rPr>
              <a:t>gridDim</a:t>
            </a:r>
            <a:r>
              <a:rPr lang="en-US" sz="1800" dirty="0"/>
              <a:t> (</a:t>
            </a:r>
            <a:r>
              <a:rPr lang="en-US" sz="1800" dirty="0">
                <a:latin typeface="Consolas" pitchFamily="49" charset="0"/>
                <a:cs typeface="Consolas" pitchFamily="49" charset="0"/>
              </a:rPr>
              <a:t>dim3</a:t>
            </a:r>
            <a:r>
              <a:rPr lang="en-US" sz="1800" dirty="0"/>
              <a:t>) – contains the dimension of the grid</a:t>
            </a:r>
          </a:p>
          <a:p>
            <a:pPr lvl="3"/>
            <a:endParaRPr lang="en-US" sz="1200" dirty="0"/>
          </a:p>
          <a:p>
            <a:pPr lvl="1"/>
            <a:r>
              <a:rPr lang="en-US" sz="1800" dirty="0"/>
              <a:t>[ </a:t>
            </a:r>
            <a:r>
              <a:rPr lang="en-US" sz="1800" dirty="0" err="1">
                <a:solidFill>
                  <a:srgbClr val="0070C0"/>
                </a:solidFill>
                <a:latin typeface="Consolas" pitchFamily="49" charset="0"/>
                <a:cs typeface="Consolas" pitchFamily="49" charset="0"/>
              </a:rPr>
              <a:t>warpSize</a:t>
            </a:r>
            <a:r>
              <a:rPr lang="en-US" sz="1800" dirty="0"/>
              <a:t> (</a:t>
            </a:r>
            <a:r>
              <a:rPr lang="en-US" sz="1800" dirty="0" err="1">
                <a:latin typeface="Consolas" pitchFamily="49" charset="0"/>
                <a:cs typeface="Consolas" pitchFamily="49" charset="0"/>
              </a:rPr>
              <a:t>uint</a:t>
            </a:r>
            <a:r>
              <a:rPr lang="en-US" sz="1800" dirty="0"/>
              <a:t>) – provides warp size, we’ll talk about this later… ]</a:t>
            </a:r>
          </a:p>
          <a:p>
            <a:pPr marL="344487" lvl="1" indent="0">
              <a:buNone/>
            </a:pPr>
            <a:endParaRPr lang="en-US" sz="1800" dirty="0"/>
          </a:p>
        </p:txBody>
      </p:sp>
      <p:sp>
        <p:nvSpPr>
          <p:cNvPr id="6" name="Slide Number Placeholder 5"/>
          <p:cNvSpPr>
            <a:spLocks noGrp="1"/>
          </p:cNvSpPr>
          <p:nvPr>
            <p:ph type="sldNum" sz="quarter" idx="12"/>
          </p:nvPr>
        </p:nvSpPr>
        <p:spPr/>
        <p:txBody>
          <a:bodyPr/>
          <a:lstStyle/>
          <a:p>
            <a:fld id="{2607EFA3-406F-4E56-9DD2-4C036976C4CD}" type="slidenum">
              <a:rPr lang="en-US" altLang="en-US" smtClean="0"/>
              <a:pPr/>
              <a:t>5</a:t>
            </a:fld>
            <a:endParaRPr lang="en-US" altLang="en-US" dirty="0"/>
          </a:p>
        </p:txBody>
      </p:sp>
    </p:spTree>
    <p:extLst>
      <p:ext uri="{BB962C8B-B14F-4D97-AF65-F5344CB8AC3E}">
        <p14:creationId xmlns:p14="http://schemas.microsoft.com/office/powerpoint/2010/main" val="7273478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Scheduling: Summing It Up…</a:t>
            </a:r>
          </a:p>
        </p:txBody>
      </p:sp>
      <p:sp>
        <p:nvSpPr>
          <p:cNvPr id="5" name="Slide Number Placeholder 4"/>
          <p:cNvSpPr>
            <a:spLocks noGrp="1"/>
          </p:cNvSpPr>
          <p:nvPr>
            <p:ph type="sldNum" sz="quarter" idx="12"/>
          </p:nvPr>
        </p:nvSpPr>
        <p:spPr/>
        <p:txBody>
          <a:bodyPr/>
          <a:lstStyle/>
          <a:p>
            <a:fld id="{04A7C484-7E24-447E-8CB0-5149A4D34DEF}" type="slidenum">
              <a:rPr lang="en-US" altLang="en-US" smtClean="0">
                <a:solidFill>
                  <a:srgbClr val="000000"/>
                </a:solidFill>
              </a:rPr>
              <a:pPr/>
              <a:t>50</a:t>
            </a:fld>
            <a:endParaRPr lang="en-US" altLang="en-US">
              <a:solidFill>
                <a:srgbClr val="000000"/>
              </a:solidFill>
            </a:endParaRPr>
          </a:p>
        </p:txBody>
      </p:sp>
      <p:sp>
        <p:nvSpPr>
          <p:cNvPr id="3" name="Content Placeholder 2"/>
          <p:cNvSpPr>
            <a:spLocks noGrp="1"/>
          </p:cNvSpPr>
          <p:nvPr>
            <p:ph idx="4294967295"/>
          </p:nvPr>
        </p:nvSpPr>
        <p:spPr>
          <a:xfrm>
            <a:off x="292100" y="1403350"/>
            <a:ext cx="11595100" cy="4800600"/>
          </a:xfrm>
        </p:spPr>
        <p:txBody>
          <a:bodyPr>
            <a:normAutofit fontScale="92500" lnSpcReduction="10000"/>
          </a:bodyPr>
          <a:lstStyle/>
          <a:p>
            <a:r>
              <a:rPr lang="en-US" sz="2000" dirty="0"/>
              <a:t>When host invokes a kernel grid, the blocks of the grid are enumerated and distributed to SMs with available execution capacity</a:t>
            </a:r>
          </a:p>
          <a:p>
            <a:endParaRPr lang="en-US" sz="1900" dirty="0"/>
          </a:p>
          <a:p>
            <a:r>
              <a:rPr lang="en-US" sz="1900" dirty="0" smtClean="0"/>
              <a:t>Number of resident blocks on one SM</a:t>
            </a:r>
            <a:endParaRPr lang="en-US" sz="1900" dirty="0"/>
          </a:p>
          <a:p>
            <a:pPr lvl="1"/>
            <a:r>
              <a:rPr lang="en-US" sz="1600" dirty="0"/>
              <a:t>Up to 8 blocks (on Fermi</a:t>
            </a:r>
            <a:r>
              <a:rPr lang="en-US" sz="1600" dirty="0" smtClean="0"/>
              <a:t>)</a:t>
            </a:r>
            <a:endParaRPr lang="en-US" sz="1600" dirty="0"/>
          </a:p>
          <a:p>
            <a:pPr lvl="1"/>
            <a:r>
              <a:rPr lang="en-US" sz="1600" dirty="0"/>
              <a:t>Up to 16 on </a:t>
            </a:r>
            <a:r>
              <a:rPr lang="en-US" sz="1600" dirty="0" smtClean="0"/>
              <a:t>Kepler &amp; Turing</a:t>
            </a:r>
          </a:p>
          <a:p>
            <a:pPr lvl="1"/>
            <a:r>
              <a:rPr lang="en-US" sz="1600" dirty="0" smtClean="0"/>
              <a:t>Up to </a:t>
            </a:r>
            <a:r>
              <a:rPr lang="en-US" sz="1600" dirty="0" smtClean="0"/>
              <a:t>32 </a:t>
            </a:r>
            <a:r>
              <a:rPr lang="en-US" sz="1600" dirty="0"/>
              <a:t>on Maxwell, Pascal, and Volta </a:t>
            </a:r>
          </a:p>
          <a:p>
            <a:pPr lvl="2"/>
            <a:endParaRPr lang="en-US" sz="1300" dirty="0"/>
          </a:p>
          <a:p>
            <a:pPr marL="0" indent="0">
              <a:buNone/>
            </a:pPr>
            <a:r>
              <a:rPr lang="en-US" sz="2000" dirty="0"/>
              <a:t>		</a:t>
            </a:r>
          </a:p>
          <a:p>
            <a:r>
              <a:rPr lang="en-US" sz="2000" dirty="0"/>
              <a:t>When a block of threads is executed on an SM, its threads are grouped in warps. The SM manages several warps at the same time</a:t>
            </a:r>
          </a:p>
          <a:p>
            <a:pPr lvl="1"/>
            <a:r>
              <a:rPr lang="en-US" sz="1800" dirty="0"/>
              <a:t>Up to 48 warps can be managed by an SM on Fermi</a:t>
            </a:r>
          </a:p>
          <a:p>
            <a:pPr lvl="1"/>
            <a:r>
              <a:rPr lang="en-US" sz="1800" dirty="0"/>
              <a:t>Up to 64 warps can be managed on Kepler, Maxwell, Pascal, and </a:t>
            </a:r>
            <a:r>
              <a:rPr lang="en-US" sz="1800" dirty="0" smtClean="0"/>
              <a:t>Volta</a:t>
            </a:r>
          </a:p>
          <a:p>
            <a:pPr lvl="1"/>
            <a:r>
              <a:rPr lang="en-US" sz="1800" dirty="0" smtClean="0"/>
              <a:t>Up to 32 warps can be managed on Turing</a:t>
            </a:r>
            <a:endParaRPr lang="en-US" sz="1800" dirty="0"/>
          </a:p>
          <a:p>
            <a:pPr lvl="2"/>
            <a:endParaRPr lang="en-US" sz="1300" dirty="0"/>
          </a:p>
          <a:p>
            <a:pPr lvl="2"/>
            <a:endParaRPr lang="en-US" sz="1300" dirty="0"/>
          </a:p>
          <a:p>
            <a:r>
              <a:rPr lang="en-US" sz="2000" dirty="0"/>
              <a:t>When a thread block finishes, a new block is launched on the vacated SM</a:t>
            </a:r>
          </a:p>
        </p:txBody>
      </p:sp>
    </p:spTree>
    <p:extLst>
      <p:ext uri="{BB962C8B-B14F-4D97-AF65-F5344CB8AC3E}">
        <p14:creationId xmlns:p14="http://schemas.microsoft.com/office/powerpoint/2010/main" val="33553252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1032934" y="3534834"/>
            <a:ext cx="6477000" cy="1193799"/>
          </a:xfrm>
          <a:prstGeom prst="rect">
            <a:avLst/>
          </a:prstGeom>
          <a:solidFill>
            <a:schemeClr val="accent1">
              <a:lumMod val="50000"/>
            </a:schemeClr>
          </a:solidFill>
        </p:spPr>
        <p:txBody>
          <a:bodyPr vert="horz" lIns="91440" tIns="45720" rIns="91440" bIns="45720" rtlCol="0" anchor="ctr">
            <a:normAutofit/>
          </a:bodyPr>
          <a:lstStyle>
            <a:lvl1pPr>
              <a:lnSpc>
                <a:spcPct val="90000"/>
              </a:lnSpc>
              <a:spcBef>
                <a:spcPct val="0"/>
              </a:spcBef>
              <a:buNone/>
              <a:defRPr sz="3200">
                <a:solidFill>
                  <a:schemeClr val="bg1"/>
                </a:solidFill>
                <a:latin typeface="+mj-lt"/>
                <a:ea typeface="+mj-ea"/>
                <a:cs typeface="+mj-cs"/>
              </a:defRPr>
            </a:lvl1pPr>
          </a:lstStyle>
          <a:p>
            <a:r>
              <a:rPr lang="en-US" dirty="0"/>
              <a:t>Thread Divergence</a:t>
            </a:r>
          </a:p>
          <a:p>
            <a:r>
              <a:rPr lang="en-US" dirty="0">
                <a:solidFill>
                  <a:srgbClr val="FFC000"/>
                </a:solidFill>
              </a:rPr>
              <a:t>[pre-Volta]</a:t>
            </a:r>
          </a:p>
        </p:txBody>
      </p:sp>
      <p:sp>
        <p:nvSpPr>
          <p:cNvPr id="2" name="Slide Number Placeholder 1"/>
          <p:cNvSpPr>
            <a:spLocks noGrp="1"/>
          </p:cNvSpPr>
          <p:nvPr>
            <p:ph type="sldNum" sz="quarter" idx="12"/>
          </p:nvPr>
        </p:nvSpPr>
        <p:spPr/>
        <p:txBody>
          <a:bodyPr/>
          <a:lstStyle/>
          <a:p>
            <a:fld id="{A9896A52-3313-4A10-8B45-3E5624BFC511}" type="slidenum">
              <a:rPr lang="en-US" altLang="en-US" smtClean="0">
                <a:solidFill>
                  <a:srgbClr val="000000"/>
                </a:solidFill>
              </a:rPr>
              <a:pPr/>
              <a:t>51</a:t>
            </a:fld>
            <a:endParaRPr lang="en-US" altLang="en-US">
              <a:solidFill>
                <a:srgbClr val="000000"/>
              </a:solidFill>
            </a:endParaRPr>
          </a:p>
        </p:txBody>
      </p:sp>
    </p:spTree>
    <p:extLst>
      <p:ext uri="{BB962C8B-B14F-4D97-AF65-F5344CB8AC3E}">
        <p14:creationId xmlns:p14="http://schemas.microsoft.com/office/powerpoint/2010/main" val="38391932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Thread divergence issues</a:t>
            </a:r>
          </a:p>
        </p:txBody>
      </p:sp>
      <p:sp>
        <p:nvSpPr>
          <p:cNvPr id="8" name="Slide Number Placeholder 7"/>
          <p:cNvSpPr>
            <a:spLocks noGrp="1"/>
          </p:cNvSpPr>
          <p:nvPr>
            <p:ph type="sldNum" sz="quarter" idx="12"/>
          </p:nvPr>
        </p:nvSpPr>
        <p:spPr/>
        <p:txBody>
          <a:bodyPr/>
          <a:lstStyle/>
          <a:p>
            <a:fld id="{2607EFA3-406F-4E56-9DD2-4C036976C4CD}" type="slidenum">
              <a:rPr lang="en-US" altLang="en-US" smtClean="0"/>
              <a:pPr/>
              <a:t>52</a:t>
            </a:fld>
            <a:endParaRPr lang="en-US" altLang="en-US" dirty="0"/>
          </a:p>
        </p:txBody>
      </p:sp>
      <p:sp>
        <p:nvSpPr>
          <p:cNvPr id="3" name="Content Placeholder 2"/>
          <p:cNvSpPr>
            <a:spLocks noGrp="1"/>
          </p:cNvSpPr>
          <p:nvPr>
            <p:ph idx="4294967295"/>
          </p:nvPr>
        </p:nvSpPr>
        <p:spPr>
          <a:xfrm>
            <a:off x="254000" y="1538638"/>
            <a:ext cx="8229600" cy="369332"/>
          </a:xfrm>
        </p:spPr>
        <p:txBody>
          <a:bodyPr wrap="square">
            <a:spAutoFit/>
          </a:bodyPr>
          <a:lstStyle/>
          <a:p>
            <a:pPr marL="342900" indent="-342900">
              <a:spcBef>
                <a:spcPct val="20000"/>
              </a:spcBef>
              <a:buClr>
                <a:srgbClr val="330066"/>
              </a:buClr>
              <a:buSzPct val="70000"/>
              <a:buFont typeface="Wingdings" pitchFamily="2" charset="2"/>
              <a:buChar char="l"/>
            </a:pPr>
            <a:r>
              <a:rPr lang="en-US" sz="2000" dirty="0">
                <a:solidFill>
                  <a:srgbClr val="000000"/>
                </a:solidFill>
                <a:latin typeface="Arial"/>
              </a:rPr>
              <a:t>Consider the following code:</a:t>
            </a:r>
          </a:p>
        </p:txBody>
      </p:sp>
      <p:sp>
        <p:nvSpPr>
          <p:cNvPr id="5" name="Rectangle 4"/>
          <p:cNvSpPr/>
          <p:nvPr/>
        </p:nvSpPr>
        <p:spPr>
          <a:xfrm>
            <a:off x="2743200" y="2133600"/>
            <a:ext cx="6781800" cy="3416320"/>
          </a:xfrm>
          <a:prstGeom prst="rect">
            <a:avLst/>
          </a:prstGeom>
          <a:solidFill>
            <a:schemeClr val="bg1">
              <a:lumMod val="85000"/>
            </a:schemeClr>
          </a:solidFill>
        </p:spPr>
        <p:txBody>
          <a:bodyPr wrap="square">
            <a:spAutoFit/>
          </a:bodyPr>
          <a:lstStyle/>
          <a:p>
            <a:r>
              <a:rPr lang="en-US" dirty="0">
                <a:solidFill>
                  <a:srgbClr val="FF00FF"/>
                </a:solidFill>
                <a:latin typeface="Consolas" pitchFamily="49" charset="0"/>
                <a:cs typeface="Consolas" pitchFamily="49" charset="0"/>
              </a:rPr>
              <a:t>__global__</a:t>
            </a:r>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void</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odd_even</a:t>
            </a:r>
            <a:r>
              <a:rPr lang="en-US" dirty="0">
                <a:solidFill>
                  <a:prstClr val="black"/>
                </a:solidFill>
                <a:latin typeface="Consolas" pitchFamily="49" charset="0"/>
                <a:cs typeface="Consolas" pitchFamily="49" charset="0"/>
              </a:rPr>
              <a:t>(</a:t>
            </a:r>
            <a:r>
              <a:rPr lang="en-US" dirty="0" err="1">
                <a:solidFill>
                  <a:srgbClr val="0000FF"/>
                </a:solidFill>
                <a:latin typeface="Consolas" pitchFamily="49" charset="0"/>
                <a:cs typeface="Consolas" pitchFamily="49" charset="0"/>
              </a:rPr>
              <a:t>int</a:t>
            </a:r>
            <a:r>
              <a:rPr lang="en-US" dirty="0">
                <a:solidFill>
                  <a:prstClr val="black"/>
                </a:solidFill>
                <a:latin typeface="Consolas" pitchFamily="49" charset="0"/>
                <a:cs typeface="Consolas" pitchFamily="49" charset="0"/>
              </a:rPr>
              <a:t> n, </a:t>
            </a:r>
            <a:r>
              <a:rPr lang="en-US" dirty="0" err="1">
                <a:solidFill>
                  <a:srgbClr val="0000FF"/>
                </a:solidFill>
                <a:latin typeface="Consolas" pitchFamily="49" charset="0"/>
                <a:cs typeface="Consolas" pitchFamily="49" charset="0"/>
              </a:rPr>
              <a:t>int</a:t>
            </a:r>
            <a:r>
              <a:rPr lang="en-US" dirty="0">
                <a:solidFill>
                  <a:prstClr val="black"/>
                </a:solidFill>
                <a:latin typeface="Consolas" pitchFamily="49" charset="0"/>
                <a:cs typeface="Consolas" pitchFamily="49" charset="0"/>
              </a:rPr>
              <a:t>* x)</a:t>
            </a:r>
          </a:p>
          <a:p>
            <a:r>
              <a:rPr lang="en-US" dirty="0">
                <a:solidFill>
                  <a:prstClr val="black"/>
                </a:solidFill>
                <a:latin typeface="Consolas" pitchFamily="49" charset="0"/>
                <a:cs typeface="Consolas" pitchFamily="49" charset="0"/>
              </a:rPr>
              <a:t>{</a:t>
            </a:r>
          </a:p>
          <a:p>
            <a:r>
              <a:rPr lang="en-US" dirty="0">
                <a:solidFill>
                  <a:prstClr val="black"/>
                </a:solidFill>
                <a:latin typeface="Consolas" pitchFamily="49" charset="0"/>
                <a:cs typeface="Consolas" pitchFamily="49" charset="0"/>
              </a:rPr>
              <a:t>    </a:t>
            </a:r>
            <a:r>
              <a:rPr lang="en-US" dirty="0" err="1">
                <a:solidFill>
                  <a:srgbClr val="0000FF"/>
                </a:solidFill>
                <a:latin typeface="Consolas" pitchFamily="49" charset="0"/>
                <a:cs typeface="Consolas" pitchFamily="49" charset="0"/>
              </a:rPr>
              <a:t>int</a:t>
            </a:r>
            <a:r>
              <a:rPr lang="en-US" dirty="0">
                <a:solidFill>
                  <a:prstClr val="black"/>
                </a:solidFill>
                <a:latin typeface="Consolas" pitchFamily="49" charset="0"/>
                <a:cs typeface="Consolas" pitchFamily="49" charset="0"/>
              </a:rPr>
              <a:t> i = </a:t>
            </a:r>
            <a:r>
              <a:rPr lang="en-US" dirty="0" err="1">
                <a:solidFill>
                  <a:srgbClr val="FF00FF"/>
                </a:solidFill>
                <a:latin typeface="Consolas" pitchFamily="49" charset="0"/>
                <a:cs typeface="Consolas" pitchFamily="49" charset="0"/>
              </a:rPr>
              <a:t>threadIdx</a:t>
            </a:r>
            <a:r>
              <a:rPr lang="en-US" dirty="0" err="1">
                <a:solidFill>
                  <a:prstClr val="black"/>
                </a:solidFill>
                <a:latin typeface="Consolas" pitchFamily="49" charset="0"/>
                <a:cs typeface="Consolas" pitchFamily="49" charset="0"/>
              </a:rPr>
              <a:t>.x</a:t>
            </a:r>
            <a:r>
              <a:rPr lang="en-US" dirty="0">
                <a:solidFill>
                  <a:prstClr val="black"/>
                </a:solidFill>
                <a:latin typeface="Consolas" pitchFamily="49" charset="0"/>
                <a:cs typeface="Consolas" pitchFamily="49" charset="0"/>
              </a:rPr>
              <a:t> + </a:t>
            </a:r>
            <a:r>
              <a:rPr lang="en-US" dirty="0" err="1">
                <a:solidFill>
                  <a:srgbClr val="FF00FF"/>
                </a:solidFill>
                <a:latin typeface="Consolas" pitchFamily="49" charset="0"/>
                <a:cs typeface="Consolas" pitchFamily="49" charset="0"/>
              </a:rPr>
              <a:t>blockDim</a:t>
            </a:r>
            <a:r>
              <a:rPr lang="en-US" dirty="0" err="1">
                <a:solidFill>
                  <a:prstClr val="black"/>
                </a:solidFill>
                <a:latin typeface="Consolas" pitchFamily="49" charset="0"/>
                <a:cs typeface="Consolas" pitchFamily="49" charset="0"/>
              </a:rPr>
              <a:t>.x</a:t>
            </a:r>
            <a:r>
              <a:rPr lang="en-US" dirty="0">
                <a:solidFill>
                  <a:prstClr val="black"/>
                </a:solidFill>
                <a:latin typeface="Consolas" pitchFamily="49" charset="0"/>
                <a:cs typeface="Consolas" pitchFamily="49" charset="0"/>
              </a:rPr>
              <a:t> * </a:t>
            </a:r>
            <a:r>
              <a:rPr lang="en-US" dirty="0" err="1">
                <a:solidFill>
                  <a:srgbClr val="FF00FF"/>
                </a:solidFill>
                <a:latin typeface="Consolas" pitchFamily="49" charset="0"/>
                <a:cs typeface="Consolas" pitchFamily="49" charset="0"/>
              </a:rPr>
              <a:t>blockIdx</a:t>
            </a:r>
            <a:r>
              <a:rPr lang="en-US" dirty="0" err="1">
                <a:solidFill>
                  <a:prstClr val="black"/>
                </a:solidFill>
                <a:latin typeface="Consolas" pitchFamily="49" charset="0"/>
                <a:cs typeface="Consolas" pitchFamily="49" charset="0"/>
              </a:rPr>
              <a:t>.x</a:t>
            </a:r>
            <a:r>
              <a:rPr lang="en-US" dirty="0">
                <a:solidFill>
                  <a:prstClr val="black"/>
                </a:solidFill>
                <a:latin typeface="Consolas" pitchFamily="49" charset="0"/>
                <a:cs typeface="Consolas" pitchFamily="49" charset="0"/>
              </a:rPr>
              <a:t>;</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if</a:t>
            </a:r>
            <a:r>
              <a:rPr lang="en-US" dirty="0">
                <a:solidFill>
                  <a:prstClr val="black"/>
                </a:solidFill>
                <a:latin typeface="Consolas" pitchFamily="49" charset="0"/>
                <a:cs typeface="Consolas" pitchFamily="49" charset="0"/>
              </a:rPr>
              <a:t>( (i &amp; 0x01) == 0 )</a:t>
            </a:r>
          </a:p>
          <a:p>
            <a:r>
              <a:rPr lang="en-US" dirty="0">
                <a:solidFill>
                  <a:prstClr val="black"/>
                </a:solidFill>
                <a:latin typeface="Consolas" pitchFamily="49" charset="0"/>
                <a:cs typeface="Consolas" pitchFamily="49" charset="0"/>
              </a:rPr>
              <a:t>    {</a:t>
            </a:r>
          </a:p>
          <a:p>
            <a:r>
              <a:rPr lang="en-US" dirty="0">
                <a:solidFill>
                  <a:prstClr val="black"/>
                </a:solidFill>
                <a:latin typeface="Consolas" pitchFamily="49" charset="0"/>
                <a:cs typeface="Consolas" pitchFamily="49" charset="0"/>
              </a:rPr>
              <a:t>        x[i] = x[i] + 1;</a:t>
            </a:r>
          </a:p>
          <a:p>
            <a:r>
              <a:rPr lang="en-US" dirty="0">
                <a:solidFill>
                  <a:prstClr val="black"/>
                </a:solidFill>
                <a:latin typeface="Consolas" pitchFamily="49" charset="0"/>
                <a:cs typeface="Consolas" pitchFamily="49" charset="0"/>
              </a:rPr>
              <a:t>    }</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else</a:t>
            </a:r>
            <a:r>
              <a:rPr lang="en-US" dirty="0">
                <a:solidFill>
                  <a:prstClr val="black"/>
                </a:solidFill>
                <a:latin typeface="Consolas" pitchFamily="49" charset="0"/>
                <a:cs typeface="Consolas" pitchFamily="49" charset="0"/>
              </a:rPr>
              <a:t> </a:t>
            </a:r>
          </a:p>
          <a:p>
            <a:r>
              <a:rPr lang="en-US" dirty="0">
                <a:solidFill>
                  <a:prstClr val="black"/>
                </a:solidFill>
                <a:latin typeface="Consolas" pitchFamily="49" charset="0"/>
                <a:cs typeface="Consolas" pitchFamily="49" charset="0"/>
              </a:rPr>
              <a:t>    {</a:t>
            </a:r>
          </a:p>
          <a:p>
            <a:r>
              <a:rPr lang="en-US" dirty="0">
                <a:solidFill>
                  <a:prstClr val="black"/>
                </a:solidFill>
                <a:latin typeface="Consolas" pitchFamily="49" charset="0"/>
                <a:cs typeface="Consolas" pitchFamily="49" charset="0"/>
              </a:rPr>
              <a:t>        x[i] = x[i] + 2;</a:t>
            </a:r>
          </a:p>
          <a:p>
            <a:r>
              <a:rPr lang="en-US" dirty="0">
                <a:solidFill>
                  <a:prstClr val="black"/>
                </a:solidFill>
                <a:latin typeface="Consolas" pitchFamily="49" charset="0"/>
                <a:cs typeface="Consolas" pitchFamily="49" charset="0"/>
              </a:rPr>
              <a:t>    }</a:t>
            </a:r>
          </a:p>
          <a:p>
            <a:r>
              <a:rPr lang="en-US" dirty="0">
                <a:solidFill>
                  <a:prstClr val="black"/>
                </a:solidFill>
                <a:latin typeface="Consolas" pitchFamily="49" charset="0"/>
                <a:cs typeface="Consolas" pitchFamily="49" charset="0"/>
              </a:rPr>
              <a:t>}</a:t>
            </a:r>
          </a:p>
        </p:txBody>
      </p:sp>
      <p:sp>
        <p:nvSpPr>
          <p:cNvPr id="6" name="Rectangle 5"/>
          <p:cNvSpPr/>
          <p:nvPr/>
        </p:nvSpPr>
        <p:spPr>
          <a:xfrm>
            <a:off x="254000" y="5680234"/>
            <a:ext cx="11703050" cy="400110"/>
          </a:xfrm>
          <a:prstGeom prst="rect">
            <a:avLst/>
          </a:prstGeom>
        </p:spPr>
        <p:txBody>
          <a:bodyPr wrap="square">
            <a:spAutoFit/>
          </a:bodyPr>
          <a:lstStyle/>
          <a:p>
            <a:pPr marL="342900" indent="-342900">
              <a:spcBef>
                <a:spcPct val="20000"/>
              </a:spcBef>
              <a:buClr>
                <a:srgbClr val="330066"/>
              </a:buClr>
              <a:buSzPct val="70000"/>
              <a:buFont typeface="Wingdings" pitchFamily="2" charset="2"/>
              <a:buChar char="l"/>
            </a:pPr>
            <a:r>
              <a:rPr lang="en-US" sz="2000" dirty="0">
                <a:solidFill>
                  <a:srgbClr val="000000"/>
                </a:solidFill>
                <a:latin typeface="Arial"/>
              </a:rPr>
              <a:t>Half the threads (even </a:t>
            </a:r>
            <a:r>
              <a:rPr lang="en-US" sz="2000" dirty="0">
                <a:solidFill>
                  <a:srgbClr val="000000"/>
                </a:solidFill>
                <a:latin typeface="Consolas" panose="020B0609020204030204" pitchFamily="49" charset="0"/>
              </a:rPr>
              <a:t>i</a:t>
            </a:r>
            <a:r>
              <a:rPr lang="en-US" sz="2000" dirty="0">
                <a:solidFill>
                  <a:srgbClr val="000000"/>
                </a:solidFill>
                <a:latin typeface="Arial"/>
              </a:rPr>
              <a:t>) in the warp execute the </a:t>
            </a:r>
            <a:r>
              <a:rPr lang="en-US" sz="2000" b="1" dirty="0">
                <a:solidFill>
                  <a:srgbClr val="0070C0"/>
                </a:solidFill>
                <a:latin typeface="Consolas" pitchFamily="49" charset="0"/>
                <a:cs typeface="Consolas" pitchFamily="49" charset="0"/>
              </a:rPr>
              <a:t>if</a:t>
            </a:r>
            <a:r>
              <a:rPr lang="en-US" sz="2000" dirty="0">
                <a:solidFill>
                  <a:srgbClr val="000000"/>
                </a:solidFill>
                <a:latin typeface="Arial"/>
              </a:rPr>
              <a:t> clause, the other half (odd </a:t>
            </a:r>
            <a:r>
              <a:rPr lang="en-US" sz="2000" dirty="0">
                <a:solidFill>
                  <a:srgbClr val="000000"/>
                </a:solidFill>
                <a:latin typeface="Consolas" panose="020B0609020204030204" pitchFamily="49" charset="0"/>
              </a:rPr>
              <a:t>i</a:t>
            </a:r>
            <a:r>
              <a:rPr lang="en-US" sz="2000" dirty="0">
                <a:solidFill>
                  <a:srgbClr val="000000"/>
                </a:solidFill>
                <a:latin typeface="Arial"/>
              </a:rPr>
              <a:t>) the </a:t>
            </a:r>
            <a:r>
              <a:rPr lang="en-US" sz="2000" b="1" dirty="0">
                <a:solidFill>
                  <a:srgbClr val="0070C0"/>
                </a:solidFill>
                <a:latin typeface="Consolas" pitchFamily="49" charset="0"/>
                <a:cs typeface="Consolas" pitchFamily="49" charset="0"/>
              </a:rPr>
              <a:t>else</a:t>
            </a:r>
            <a:r>
              <a:rPr lang="en-US" sz="2000" dirty="0">
                <a:solidFill>
                  <a:srgbClr val="000000"/>
                </a:solidFill>
                <a:latin typeface="Arial"/>
              </a:rPr>
              <a:t> clause</a:t>
            </a:r>
          </a:p>
        </p:txBody>
      </p:sp>
      <p:sp>
        <p:nvSpPr>
          <p:cNvPr id="7" name="Rectangle 6"/>
          <p:cNvSpPr/>
          <p:nvPr/>
        </p:nvSpPr>
        <p:spPr>
          <a:xfrm>
            <a:off x="172367" y="6559982"/>
            <a:ext cx="1287532" cy="230832"/>
          </a:xfrm>
          <a:prstGeom prst="rect">
            <a:avLst/>
          </a:prstGeom>
        </p:spPr>
        <p:txBody>
          <a:bodyPr wrap="none">
            <a:spAutoFit/>
          </a:bodyPr>
          <a:lstStyle/>
          <a:p>
            <a:r>
              <a:rPr lang="en-US" sz="900" dirty="0">
                <a:solidFill>
                  <a:srgbClr val="000000"/>
                </a:solidFill>
                <a:latin typeface="Arial"/>
              </a:rPr>
              <a:t>NVIDIA [J. Balfour]</a:t>
            </a:r>
            <a:r>
              <a:rPr lang="en-US" sz="900" dirty="0">
                <a:solidFill>
                  <a:srgbClr val="000000"/>
                </a:solidFill>
                <a:latin typeface="Arial"/>
                <a:cs typeface="Calibri"/>
              </a:rPr>
              <a:t>→</a:t>
            </a:r>
            <a:endParaRPr lang="en-US" sz="900" dirty="0">
              <a:solidFill>
                <a:srgbClr val="000000"/>
              </a:solidFill>
              <a:latin typeface="Arial"/>
            </a:endParaRPr>
          </a:p>
        </p:txBody>
      </p:sp>
    </p:spTree>
    <p:extLst>
      <p:ext uri="{BB962C8B-B14F-4D97-AF65-F5344CB8AC3E}">
        <p14:creationId xmlns:p14="http://schemas.microsoft.com/office/powerpoint/2010/main" val="13642519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Thread Divergence in “</a:t>
            </a:r>
            <a:r>
              <a:rPr lang="en-US" sz="3200" dirty="0">
                <a:latin typeface="Consolas" panose="020B0609020204030204" pitchFamily="49" charset="0"/>
              </a:rPr>
              <a:t>if-then-else</a:t>
            </a:r>
            <a:r>
              <a:rPr lang="en-US" sz="3200" dirty="0"/>
              <a:t>”</a:t>
            </a:r>
          </a:p>
        </p:txBody>
      </p:sp>
      <p:sp>
        <p:nvSpPr>
          <p:cNvPr id="3" name="Content Placeholder 2"/>
          <p:cNvSpPr>
            <a:spLocks noGrp="1"/>
          </p:cNvSpPr>
          <p:nvPr>
            <p:ph idx="1"/>
          </p:nvPr>
        </p:nvSpPr>
        <p:spPr>
          <a:xfrm>
            <a:off x="406428" y="1719263"/>
            <a:ext cx="11398250" cy="4411662"/>
          </a:xfrm>
        </p:spPr>
        <p:txBody>
          <a:bodyPr/>
          <a:lstStyle/>
          <a:p>
            <a:pPr lvl="2"/>
            <a:endParaRPr lang="en-US" sz="1700" dirty="0"/>
          </a:p>
          <a:p>
            <a:r>
              <a:rPr lang="en-US" dirty="0"/>
              <a:t>Handling of an </a:t>
            </a:r>
            <a:r>
              <a:rPr lang="en-US" dirty="0">
                <a:solidFill>
                  <a:srgbClr val="0070C0"/>
                </a:solidFill>
                <a:latin typeface="Consolas" panose="020B0609020204030204" pitchFamily="49" charset="0"/>
                <a:cs typeface="Consolas" panose="020B0609020204030204" pitchFamily="49" charset="0"/>
              </a:rPr>
              <a:t>if-then-else</a:t>
            </a:r>
            <a:r>
              <a:rPr lang="en-US" dirty="0"/>
              <a:t> construct in CUDA</a:t>
            </a:r>
          </a:p>
          <a:p>
            <a:pPr lvl="1"/>
            <a:endParaRPr lang="en-US" dirty="0"/>
          </a:p>
          <a:p>
            <a:pPr lvl="1"/>
            <a:r>
              <a:rPr lang="en-US" dirty="0"/>
              <a:t>First, a subset of </a:t>
            </a:r>
            <a:r>
              <a:rPr lang="en-US" u="sng" dirty="0"/>
              <a:t>threads of the warp</a:t>
            </a:r>
            <a:r>
              <a:rPr lang="en-US" dirty="0"/>
              <a:t> execute one branch </a:t>
            </a:r>
          </a:p>
          <a:p>
            <a:pPr lvl="2"/>
            <a:r>
              <a:rPr lang="en-US" sz="1700" dirty="0"/>
              <a:t>Execution moves forward for these threads in lockstep fashion</a:t>
            </a:r>
          </a:p>
          <a:p>
            <a:pPr lvl="1"/>
            <a:endParaRPr lang="en-US" dirty="0"/>
          </a:p>
          <a:p>
            <a:pPr lvl="1"/>
            <a:r>
              <a:rPr lang="en-US" dirty="0"/>
              <a:t>Next, the rest of the </a:t>
            </a:r>
            <a:r>
              <a:rPr lang="en-US" u="sng" dirty="0"/>
              <a:t>threads in the warp</a:t>
            </a:r>
            <a:r>
              <a:rPr lang="en-US" dirty="0"/>
              <a:t> execute the other branch</a:t>
            </a:r>
          </a:p>
          <a:p>
            <a:pPr lvl="2"/>
            <a:r>
              <a:rPr lang="en-US" sz="1700" dirty="0"/>
              <a:t>Execution moves forward for these threads in lockstep fashion</a:t>
            </a:r>
          </a:p>
          <a:p>
            <a:pPr lvl="2"/>
            <a:endParaRPr lang="en-US" sz="1700" dirty="0"/>
          </a:p>
          <a:p>
            <a:endParaRPr lang="en-US" dirty="0"/>
          </a:p>
          <a:p>
            <a:r>
              <a:rPr lang="en-US" dirty="0"/>
              <a:t>After the </a:t>
            </a:r>
            <a:r>
              <a:rPr lang="en-US" dirty="0">
                <a:solidFill>
                  <a:srgbClr val="0070C0"/>
                </a:solidFill>
                <a:latin typeface="Consolas" panose="020B0609020204030204" pitchFamily="49" charset="0"/>
                <a:cs typeface="Consolas" panose="020B0609020204030204" pitchFamily="49" charset="0"/>
              </a:rPr>
              <a:t>if-then-else</a:t>
            </a:r>
            <a:r>
              <a:rPr lang="en-US" dirty="0"/>
              <a:t> statement all threads of the warp move on in lockstep fashion</a:t>
            </a:r>
          </a:p>
          <a:p>
            <a:pPr lvl="1"/>
            <a:endParaRPr lang="en-US" dirty="0"/>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53</a:t>
            </a:fld>
            <a:endParaRPr lang="en-US" altLang="en-US"/>
          </a:p>
        </p:txBody>
      </p:sp>
    </p:spTree>
    <p:extLst>
      <p:ext uri="{BB962C8B-B14F-4D97-AF65-F5344CB8AC3E}">
        <p14:creationId xmlns:p14="http://schemas.microsoft.com/office/powerpoint/2010/main" val="39832664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sz="3200" dirty="0"/>
              <a:t>Thread divergence issues</a:t>
            </a:r>
          </a:p>
        </p:txBody>
      </p:sp>
      <p:sp>
        <p:nvSpPr>
          <p:cNvPr id="6" name="Slide Number Placeholder 5"/>
          <p:cNvSpPr>
            <a:spLocks noGrp="1"/>
          </p:cNvSpPr>
          <p:nvPr>
            <p:ph type="sldNum" sz="quarter" idx="12"/>
          </p:nvPr>
        </p:nvSpPr>
        <p:spPr/>
        <p:txBody>
          <a:bodyPr/>
          <a:lstStyle/>
          <a:p>
            <a:fld id="{2607EFA3-406F-4E56-9DD2-4C036976C4CD}" type="slidenum">
              <a:rPr lang="en-US" altLang="en-US" smtClean="0"/>
              <a:pPr/>
              <a:t>54</a:t>
            </a:fld>
            <a:endParaRPr lang="en-US" altLang="en-US" dirty="0"/>
          </a:p>
        </p:txBody>
      </p:sp>
      <p:sp>
        <p:nvSpPr>
          <p:cNvPr id="3" name="Content Placeholder 2"/>
          <p:cNvSpPr>
            <a:spLocks noGrp="1"/>
          </p:cNvSpPr>
          <p:nvPr>
            <p:ph idx="4294967295"/>
          </p:nvPr>
        </p:nvSpPr>
        <p:spPr>
          <a:xfrm>
            <a:off x="139700" y="2176463"/>
            <a:ext cx="11874500" cy="3538537"/>
          </a:xfrm>
        </p:spPr>
        <p:txBody>
          <a:bodyPr/>
          <a:lstStyle/>
          <a:p>
            <a:endParaRPr lang="en-US" sz="2000" dirty="0"/>
          </a:p>
          <a:p>
            <a:r>
              <a:rPr lang="en-US" sz="2000" dirty="0"/>
              <a:t>The system automatically handles </a:t>
            </a:r>
            <a:r>
              <a:rPr lang="en-US" sz="2000" dirty="0">
                <a:solidFill>
                  <a:srgbClr val="0070C0"/>
                </a:solidFill>
              </a:rPr>
              <a:t>control flow divergence</a:t>
            </a:r>
            <a:r>
              <a:rPr lang="en-US" sz="2000" dirty="0"/>
              <a:t>, conditions in which threads within a warp execute different paths through a kernel</a:t>
            </a:r>
          </a:p>
          <a:p>
            <a:endParaRPr lang="en-US" sz="2000" dirty="0"/>
          </a:p>
          <a:p>
            <a:endParaRPr lang="en-US" sz="2000" dirty="0"/>
          </a:p>
          <a:p>
            <a:r>
              <a:rPr lang="en-US" sz="2000" dirty="0"/>
              <a:t>Often, this requires that the hardware execute multiple paths through a kernel for a warp</a:t>
            </a:r>
          </a:p>
          <a:p>
            <a:pPr lvl="1"/>
            <a:r>
              <a:rPr lang="en-US" sz="1800" dirty="0"/>
              <a:t>For example, both the </a:t>
            </a:r>
            <a:r>
              <a:rPr lang="en-US" sz="1800" b="1" dirty="0">
                <a:solidFill>
                  <a:srgbClr val="0070C0"/>
                </a:solidFill>
                <a:latin typeface="Consolas" pitchFamily="49" charset="0"/>
                <a:cs typeface="Consolas" pitchFamily="49" charset="0"/>
              </a:rPr>
              <a:t>if</a:t>
            </a:r>
            <a:r>
              <a:rPr lang="en-US" sz="1800" dirty="0"/>
              <a:t> clause and the corresponding </a:t>
            </a:r>
            <a:r>
              <a:rPr lang="en-US" sz="1800" b="1" dirty="0">
                <a:solidFill>
                  <a:srgbClr val="0070C0"/>
                </a:solidFill>
                <a:latin typeface="Consolas" pitchFamily="49" charset="0"/>
                <a:cs typeface="Consolas" pitchFamily="49" charset="0"/>
              </a:rPr>
              <a:t>else</a:t>
            </a:r>
            <a:r>
              <a:rPr lang="en-US" sz="1800" dirty="0"/>
              <a:t> clause</a:t>
            </a:r>
          </a:p>
          <a:p>
            <a:endParaRPr lang="en-US" sz="2000" dirty="0"/>
          </a:p>
        </p:txBody>
      </p:sp>
      <p:sp>
        <p:nvSpPr>
          <p:cNvPr id="5" name="Rectangle 4"/>
          <p:cNvSpPr/>
          <p:nvPr/>
        </p:nvSpPr>
        <p:spPr>
          <a:xfrm>
            <a:off x="139700" y="6516486"/>
            <a:ext cx="1287532" cy="230832"/>
          </a:xfrm>
          <a:prstGeom prst="rect">
            <a:avLst/>
          </a:prstGeom>
        </p:spPr>
        <p:txBody>
          <a:bodyPr wrap="none">
            <a:spAutoFit/>
          </a:bodyPr>
          <a:lstStyle/>
          <a:p>
            <a:r>
              <a:rPr lang="en-US" sz="900" dirty="0">
                <a:solidFill>
                  <a:srgbClr val="000000"/>
                </a:solidFill>
                <a:latin typeface="Arial"/>
              </a:rPr>
              <a:t>NVIDIA [J. Balfour]</a:t>
            </a:r>
            <a:r>
              <a:rPr lang="en-US" sz="900" dirty="0">
                <a:solidFill>
                  <a:srgbClr val="000000"/>
                </a:solidFill>
                <a:latin typeface="Arial"/>
                <a:cs typeface="Calibri"/>
              </a:rPr>
              <a:t>→</a:t>
            </a:r>
            <a:endParaRPr lang="en-US" sz="900" dirty="0">
              <a:solidFill>
                <a:srgbClr val="000000"/>
              </a:solidFill>
              <a:latin typeface="Arial"/>
            </a:endParaRPr>
          </a:p>
        </p:txBody>
      </p:sp>
    </p:spTree>
    <p:extLst>
      <p:ext uri="{BB962C8B-B14F-4D97-AF65-F5344CB8AC3E}">
        <p14:creationId xmlns:p14="http://schemas.microsoft.com/office/powerpoint/2010/main" val="24174558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31109" y="2070101"/>
            <a:ext cx="5181600" cy="3323987"/>
          </a:xfrm>
          <a:prstGeom prst="rect">
            <a:avLst/>
          </a:prstGeom>
          <a:solidFill>
            <a:schemeClr val="bg1">
              <a:lumMod val="85000"/>
            </a:schemeClr>
          </a:solidFill>
        </p:spPr>
        <p:txBody>
          <a:bodyPr wrap="square">
            <a:spAutoFit/>
          </a:bodyPr>
          <a:lstStyle/>
          <a:p>
            <a:r>
              <a:rPr lang="en-US" sz="1400" dirty="0">
                <a:solidFill>
                  <a:srgbClr val="FF00FF"/>
                </a:solidFill>
                <a:latin typeface="Consolas" pitchFamily="49" charset="0"/>
                <a:cs typeface="Consolas" pitchFamily="49" charset="0"/>
              </a:rPr>
              <a:t>__global__</a:t>
            </a:r>
            <a:r>
              <a:rPr lang="en-US" sz="1400" dirty="0">
                <a:solidFill>
                  <a:prstClr val="black"/>
                </a:solidFill>
                <a:latin typeface="Consolas" pitchFamily="49" charset="0"/>
                <a:cs typeface="Consolas" pitchFamily="49" charset="0"/>
              </a:rPr>
              <a:t> </a:t>
            </a:r>
            <a:r>
              <a:rPr lang="en-US" sz="1400" dirty="0">
                <a:solidFill>
                  <a:srgbClr val="0000FF"/>
                </a:solidFill>
                <a:latin typeface="Consolas" pitchFamily="49" charset="0"/>
                <a:cs typeface="Consolas" pitchFamily="49" charset="0"/>
              </a:rPr>
              <a:t>void</a:t>
            </a:r>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kv</a:t>
            </a:r>
            <a:r>
              <a:rPr lang="en-US" sz="1400" dirty="0">
                <a:solidFill>
                  <a:prstClr val="black"/>
                </a:solidFill>
                <a:latin typeface="Consolas" pitchFamily="49" charset="0"/>
                <a:cs typeface="Consolas" pitchFamily="49" charset="0"/>
              </a:rPr>
              <a:t>(</a:t>
            </a:r>
            <a:r>
              <a:rPr lang="en-US" sz="1400" dirty="0" err="1">
                <a:solidFill>
                  <a:srgbClr val="0000FF"/>
                </a:solidFill>
                <a:latin typeface="Consolas" pitchFamily="49" charset="0"/>
                <a:cs typeface="Consolas" pitchFamily="49" charset="0"/>
              </a:rPr>
              <a:t>int</a:t>
            </a:r>
            <a:r>
              <a:rPr lang="en-US" sz="1400" dirty="0">
                <a:solidFill>
                  <a:prstClr val="black"/>
                </a:solidFill>
                <a:latin typeface="Consolas" pitchFamily="49" charset="0"/>
                <a:cs typeface="Consolas" pitchFamily="49" charset="0"/>
              </a:rPr>
              <a:t>* x, </a:t>
            </a:r>
            <a:r>
              <a:rPr lang="en-US" sz="1400" dirty="0" err="1">
                <a:solidFill>
                  <a:srgbClr val="0000FF"/>
                </a:solidFill>
                <a:latin typeface="Consolas" pitchFamily="49" charset="0"/>
                <a:cs typeface="Consolas" pitchFamily="49" charset="0"/>
              </a:rPr>
              <a:t>int</a:t>
            </a:r>
            <a:r>
              <a:rPr lang="en-US" sz="1400" dirty="0">
                <a:solidFill>
                  <a:prstClr val="black"/>
                </a:solidFill>
                <a:latin typeface="Consolas" pitchFamily="49" charset="0"/>
                <a:cs typeface="Consolas" pitchFamily="49" charset="0"/>
              </a:rPr>
              <a:t>* y)</a:t>
            </a:r>
          </a:p>
          <a:p>
            <a:r>
              <a:rPr lang="en-US" sz="1400" dirty="0">
                <a:solidFill>
                  <a:prstClr val="black"/>
                </a:solidFill>
                <a:latin typeface="Consolas" pitchFamily="49" charset="0"/>
                <a:cs typeface="Consolas" pitchFamily="49" charset="0"/>
              </a:rPr>
              <a:t>{</a:t>
            </a:r>
          </a:p>
          <a:p>
            <a:r>
              <a:rPr lang="en-US" sz="1400" dirty="0">
                <a:solidFill>
                  <a:prstClr val="black"/>
                </a:solidFill>
                <a:latin typeface="Consolas" pitchFamily="49" charset="0"/>
                <a:cs typeface="Consolas" pitchFamily="49" charset="0"/>
              </a:rPr>
              <a:t>    </a:t>
            </a:r>
            <a:r>
              <a:rPr lang="en-US" sz="1400" dirty="0" err="1">
                <a:solidFill>
                  <a:srgbClr val="0000FF"/>
                </a:solidFill>
                <a:latin typeface="Consolas" pitchFamily="49" charset="0"/>
                <a:cs typeface="Consolas" pitchFamily="49" charset="0"/>
              </a:rPr>
              <a:t>int</a:t>
            </a:r>
            <a:r>
              <a:rPr lang="en-US" sz="1400" dirty="0">
                <a:solidFill>
                  <a:prstClr val="black"/>
                </a:solidFill>
                <a:latin typeface="Consolas" pitchFamily="49" charset="0"/>
                <a:cs typeface="Consolas" pitchFamily="49" charset="0"/>
              </a:rPr>
              <a:t> i = </a:t>
            </a:r>
            <a:r>
              <a:rPr lang="en-US" sz="1400" dirty="0" err="1">
                <a:solidFill>
                  <a:srgbClr val="FF00FF"/>
                </a:solidFill>
                <a:latin typeface="Consolas" pitchFamily="49" charset="0"/>
                <a:cs typeface="Consolas" pitchFamily="49" charset="0"/>
              </a:rPr>
              <a:t>threadIdx</a:t>
            </a:r>
            <a:r>
              <a:rPr lang="en-US" sz="1400" dirty="0" err="1">
                <a:solidFill>
                  <a:prstClr val="black"/>
                </a:solidFill>
                <a:latin typeface="Consolas" pitchFamily="49" charset="0"/>
                <a:cs typeface="Consolas" pitchFamily="49" charset="0"/>
              </a:rPr>
              <a:t>.x</a:t>
            </a:r>
            <a:r>
              <a:rPr lang="en-US" sz="1400" dirty="0">
                <a:solidFill>
                  <a:prstClr val="black"/>
                </a:solidFill>
                <a:latin typeface="Consolas" pitchFamily="49" charset="0"/>
                <a:cs typeface="Consolas" pitchFamily="49" charset="0"/>
              </a:rPr>
              <a:t> + </a:t>
            </a:r>
            <a:r>
              <a:rPr lang="en-US" sz="1400" dirty="0" err="1">
                <a:solidFill>
                  <a:srgbClr val="FF00FF"/>
                </a:solidFill>
                <a:latin typeface="Consolas" pitchFamily="49" charset="0"/>
                <a:cs typeface="Consolas" pitchFamily="49" charset="0"/>
              </a:rPr>
              <a:t>blockDim</a:t>
            </a:r>
            <a:r>
              <a:rPr lang="en-US" sz="1400" dirty="0" err="1">
                <a:solidFill>
                  <a:prstClr val="black"/>
                </a:solidFill>
                <a:latin typeface="Consolas" pitchFamily="49" charset="0"/>
                <a:cs typeface="Consolas" pitchFamily="49" charset="0"/>
              </a:rPr>
              <a:t>.x</a:t>
            </a:r>
            <a:r>
              <a:rPr lang="en-US" sz="1400" dirty="0">
                <a:solidFill>
                  <a:prstClr val="black"/>
                </a:solidFill>
                <a:latin typeface="Consolas" pitchFamily="49" charset="0"/>
                <a:cs typeface="Consolas" pitchFamily="49" charset="0"/>
              </a:rPr>
              <a:t> * </a:t>
            </a:r>
            <a:r>
              <a:rPr lang="en-US" sz="1400" dirty="0" err="1">
                <a:solidFill>
                  <a:srgbClr val="FF00FF"/>
                </a:solidFill>
                <a:latin typeface="Consolas" pitchFamily="49" charset="0"/>
                <a:cs typeface="Consolas" pitchFamily="49" charset="0"/>
              </a:rPr>
              <a:t>blockIdx</a:t>
            </a:r>
            <a:r>
              <a:rPr lang="en-US" sz="1400" dirty="0" err="1">
                <a:solidFill>
                  <a:prstClr val="black"/>
                </a:solidFill>
                <a:latin typeface="Consolas" pitchFamily="49" charset="0"/>
                <a:cs typeface="Consolas" pitchFamily="49" charset="0"/>
              </a:rPr>
              <a:t>.x</a:t>
            </a:r>
            <a:r>
              <a:rPr lang="en-US" sz="1400" dirty="0">
                <a:solidFill>
                  <a:prstClr val="black"/>
                </a:solidFill>
                <a:latin typeface="Consolas" pitchFamily="49" charset="0"/>
                <a:cs typeface="Consolas" pitchFamily="49" charset="0"/>
              </a:rPr>
              <a:t>;</a:t>
            </a:r>
          </a:p>
          <a:p>
            <a:r>
              <a:rPr lang="en-US" sz="1400" dirty="0">
                <a:solidFill>
                  <a:prstClr val="black"/>
                </a:solidFill>
                <a:latin typeface="Consolas" pitchFamily="49" charset="0"/>
                <a:cs typeface="Consolas" pitchFamily="49" charset="0"/>
              </a:rPr>
              <a:t>    </a:t>
            </a:r>
            <a:r>
              <a:rPr lang="en-US" sz="1400" dirty="0" err="1">
                <a:solidFill>
                  <a:srgbClr val="0000FF"/>
                </a:solidFill>
                <a:latin typeface="Consolas" pitchFamily="49" charset="0"/>
                <a:cs typeface="Consolas" pitchFamily="49" charset="0"/>
              </a:rPr>
              <a:t>int</a:t>
            </a:r>
            <a:r>
              <a:rPr lang="en-US" sz="1400" dirty="0">
                <a:solidFill>
                  <a:prstClr val="black"/>
                </a:solidFill>
                <a:latin typeface="Consolas" pitchFamily="49" charset="0"/>
                <a:cs typeface="Consolas" pitchFamily="49" charset="0"/>
              </a:rPr>
              <a:t> t;</a:t>
            </a:r>
          </a:p>
          <a:p>
            <a:r>
              <a:rPr lang="en-US" sz="1400" dirty="0">
                <a:solidFill>
                  <a:prstClr val="black"/>
                </a:solidFill>
                <a:latin typeface="Consolas" pitchFamily="49" charset="0"/>
                <a:cs typeface="Consolas" pitchFamily="49" charset="0"/>
              </a:rPr>
              <a:t>    </a:t>
            </a:r>
            <a:r>
              <a:rPr lang="en-US" sz="1400" dirty="0" err="1">
                <a:solidFill>
                  <a:srgbClr val="0000FF"/>
                </a:solidFill>
                <a:latin typeface="Consolas" pitchFamily="49" charset="0"/>
                <a:cs typeface="Consolas" pitchFamily="49" charset="0"/>
              </a:rPr>
              <a:t>bool</a:t>
            </a:r>
            <a:r>
              <a:rPr lang="en-US" sz="1400" dirty="0">
                <a:solidFill>
                  <a:prstClr val="black"/>
                </a:solidFill>
                <a:latin typeface="Consolas" pitchFamily="49" charset="0"/>
                <a:cs typeface="Consolas" pitchFamily="49" charset="0"/>
              </a:rPr>
              <a:t> b = f(x[i]);</a:t>
            </a:r>
          </a:p>
          <a:p>
            <a:r>
              <a:rPr lang="en-US" sz="1400" dirty="0">
                <a:solidFill>
                  <a:prstClr val="black"/>
                </a:solidFill>
                <a:latin typeface="Consolas" pitchFamily="49" charset="0"/>
                <a:cs typeface="Consolas" pitchFamily="49" charset="0"/>
              </a:rPr>
              <a:t>    </a:t>
            </a:r>
            <a:r>
              <a:rPr lang="en-US" sz="1400" dirty="0">
                <a:solidFill>
                  <a:srgbClr val="0000FF"/>
                </a:solidFill>
                <a:latin typeface="Consolas" pitchFamily="49" charset="0"/>
                <a:cs typeface="Consolas" pitchFamily="49" charset="0"/>
              </a:rPr>
              <a:t>if</a:t>
            </a:r>
            <a:r>
              <a:rPr lang="en-US" sz="1400" dirty="0">
                <a:solidFill>
                  <a:prstClr val="black"/>
                </a:solidFill>
                <a:latin typeface="Consolas" pitchFamily="49" charset="0"/>
                <a:cs typeface="Consolas" pitchFamily="49" charset="0"/>
              </a:rPr>
              <a:t>( b )</a:t>
            </a:r>
          </a:p>
          <a:p>
            <a:r>
              <a:rPr lang="en-US" sz="1400" dirty="0">
                <a:solidFill>
                  <a:prstClr val="black"/>
                </a:solidFill>
                <a:latin typeface="Consolas" pitchFamily="49" charset="0"/>
                <a:cs typeface="Consolas" pitchFamily="49" charset="0"/>
              </a:rPr>
              <a:t>    {               </a:t>
            </a:r>
            <a:r>
              <a:rPr lang="en-US" sz="1400" dirty="0">
                <a:solidFill>
                  <a:srgbClr val="00B050"/>
                </a:solidFill>
                <a:latin typeface="Consolas" pitchFamily="49" charset="0"/>
                <a:cs typeface="Consolas" pitchFamily="49" charset="0"/>
              </a:rPr>
              <a:t>// g(x)</a:t>
            </a:r>
          </a:p>
          <a:p>
            <a:r>
              <a:rPr lang="en-US" sz="1400" dirty="0">
                <a:solidFill>
                  <a:prstClr val="black"/>
                </a:solidFill>
                <a:latin typeface="Consolas" pitchFamily="49" charset="0"/>
                <a:cs typeface="Consolas" pitchFamily="49" charset="0"/>
              </a:rPr>
              <a:t>        t = g(x[i]); </a:t>
            </a:r>
          </a:p>
          <a:p>
            <a:r>
              <a:rPr lang="en-US" sz="1400" dirty="0">
                <a:solidFill>
                  <a:prstClr val="black"/>
                </a:solidFill>
                <a:latin typeface="Consolas" pitchFamily="49" charset="0"/>
                <a:cs typeface="Consolas" pitchFamily="49" charset="0"/>
              </a:rPr>
              <a:t>    }</a:t>
            </a:r>
          </a:p>
          <a:p>
            <a:r>
              <a:rPr lang="en-US" sz="1400" dirty="0">
                <a:solidFill>
                  <a:prstClr val="black"/>
                </a:solidFill>
                <a:latin typeface="Consolas" pitchFamily="49" charset="0"/>
                <a:cs typeface="Consolas" pitchFamily="49" charset="0"/>
              </a:rPr>
              <a:t>    </a:t>
            </a:r>
            <a:r>
              <a:rPr lang="en-US" sz="1400" dirty="0">
                <a:solidFill>
                  <a:srgbClr val="0000FF"/>
                </a:solidFill>
                <a:latin typeface="Consolas" pitchFamily="49" charset="0"/>
                <a:cs typeface="Consolas" pitchFamily="49" charset="0"/>
              </a:rPr>
              <a:t>else</a:t>
            </a:r>
            <a:r>
              <a:rPr lang="en-US" sz="1400" dirty="0">
                <a:solidFill>
                  <a:prstClr val="black"/>
                </a:solidFill>
                <a:latin typeface="Consolas" pitchFamily="49" charset="0"/>
                <a:cs typeface="Consolas" pitchFamily="49" charset="0"/>
              </a:rPr>
              <a:t> </a:t>
            </a:r>
          </a:p>
          <a:p>
            <a:r>
              <a:rPr lang="en-US" sz="1400" dirty="0">
                <a:solidFill>
                  <a:prstClr val="black"/>
                </a:solidFill>
                <a:latin typeface="Consolas" pitchFamily="49" charset="0"/>
                <a:cs typeface="Consolas" pitchFamily="49" charset="0"/>
              </a:rPr>
              <a:t>    {               </a:t>
            </a:r>
            <a:r>
              <a:rPr lang="en-US" sz="1400" dirty="0">
                <a:solidFill>
                  <a:srgbClr val="00B050"/>
                </a:solidFill>
                <a:latin typeface="Consolas" pitchFamily="49" charset="0"/>
                <a:cs typeface="Consolas" pitchFamily="49" charset="0"/>
              </a:rPr>
              <a:t>// h(x)</a:t>
            </a:r>
          </a:p>
          <a:p>
            <a:r>
              <a:rPr lang="en-US" sz="1400" dirty="0">
                <a:solidFill>
                  <a:prstClr val="black"/>
                </a:solidFill>
                <a:latin typeface="Consolas" pitchFamily="49" charset="0"/>
                <a:cs typeface="Consolas" pitchFamily="49" charset="0"/>
              </a:rPr>
              <a:t>        t = h(x[i])); </a:t>
            </a:r>
          </a:p>
          <a:p>
            <a:r>
              <a:rPr lang="en-US" sz="1400" dirty="0">
                <a:solidFill>
                  <a:prstClr val="black"/>
                </a:solidFill>
                <a:latin typeface="Consolas" pitchFamily="49" charset="0"/>
                <a:cs typeface="Consolas" pitchFamily="49" charset="0"/>
              </a:rPr>
              <a:t>    }</a:t>
            </a:r>
          </a:p>
          <a:p>
            <a:r>
              <a:rPr lang="en-US" sz="1400" dirty="0">
                <a:solidFill>
                  <a:prstClr val="black"/>
                </a:solidFill>
                <a:latin typeface="Consolas" pitchFamily="49" charset="0"/>
                <a:cs typeface="Consolas" pitchFamily="49" charset="0"/>
              </a:rPr>
              <a:t>    y[i] = t;</a:t>
            </a:r>
          </a:p>
          <a:p>
            <a:r>
              <a:rPr lang="en-US" sz="1400" dirty="0">
                <a:solidFill>
                  <a:prstClr val="black"/>
                </a:solidFill>
                <a:latin typeface="Consolas" pitchFamily="49" charset="0"/>
                <a:cs typeface="Consolas" pitchFamily="49" charset="0"/>
              </a:rPr>
              <a:t>}</a:t>
            </a:r>
          </a:p>
        </p:txBody>
      </p:sp>
      <p:grpSp>
        <p:nvGrpSpPr>
          <p:cNvPr id="6" name="Group 5"/>
          <p:cNvGrpSpPr/>
          <p:nvPr/>
        </p:nvGrpSpPr>
        <p:grpSpPr>
          <a:xfrm>
            <a:off x="7670580" y="1580039"/>
            <a:ext cx="2163498" cy="1751979"/>
            <a:chOff x="5476240" y="2051651"/>
            <a:chExt cx="3037258" cy="2926750"/>
          </a:xfrm>
        </p:grpSpPr>
        <p:sp>
          <p:nvSpPr>
            <p:cNvPr id="7" name="Freeform 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8" name="Freeform 7"/>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1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11" name="Group 10"/>
          <p:cNvGrpSpPr/>
          <p:nvPr/>
        </p:nvGrpSpPr>
        <p:grpSpPr>
          <a:xfrm>
            <a:off x="7797904" y="1580039"/>
            <a:ext cx="2163498" cy="1751979"/>
            <a:chOff x="5476240" y="2051651"/>
            <a:chExt cx="3037258" cy="2926750"/>
          </a:xfrm>
        </p:grpSpPr>
        <p:sp>
          <p:nvSpPr>
            <p:cNvPr id="12" name="Freeform 1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1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1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1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16" name="Group 15"/>
          <p:cNvGrpSpPr/>
          <p:nvPr/>
        </p:nvGrpSpPr>
        <p:grpSpPr>
          <a:xfrm>
            <a:off x="8052552" y="1580039"/>
            <a:ext cx="2163498" cy="1751979"/>
            <a:chOff x="5476240" y="2051651"/>
            <a:chExt cx="3037258" cy="2926750"/>
          </a:xfrm>
        </p:grpSpPr>
        <p:sp>
          <p:nvSpPr>
            <p:cNvPr id="17" name="Freeform 1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1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1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2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21" name="Group 20"/>
          <p:cNvGrpSpPr/>
          <p:nvPr/>
        </p:nvGrpSpPr>
        <p:grpSpPr>
          <a:xfrm>
            <a:off x="7543800" y="1580039"/>
            <a:ext cx="2163498" cy="1751979"/>
            <a:chOff x="5476240" y="2051651"/>
            <a:chExt cx="3037258" cy="2926750"/>
          </a:xfrm>
        </p:grpSpPr>
        <p:sp>
          <p:nvSpPr>
            <p:cNvPr id="22" name="Freeform 2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2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2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2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26" name="Group 25"/>
          <p:cNvGrpSpPr/>
          <p:nvPr/>
        </p:nvGrpSpPr>
        <p:grpSpPr>
          <a:xfrm>
            <a:off x="7925228" y="1580039"/>
            <a:ext cx="2163498" cy="1751979"/>
            <a:chOff x="5476240" y="2051651"/>
            <a:chExt cx="3037258" cy="2926750"/>
          </a:xfrm>
        </p:grpSpPr>
        <p:sp>
          <p:nvSpPr>
            <p:cNvPr id="27" name="Freeform 2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2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2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3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31" name="Group 30"/>
          <p:cNvGrpSpPr/>
          <p:nvPr/>
        </p:nvGrpSpPr>
        <p:grpSpPr>
          <a:xfrm>
            <a:off x="8179876" y="1580039"/>
            <a:ext cx="2163498" cy="1751979"/>
            <a:chOff x="5476240" y="2051651"/>
            <a:chExt cx="3037258" cy="2926750"/>
          </a:xfrm>
        </p:grpSpPr>
        <p:sp>
          <p:nvSpPr>
            <p:cNvPr id="32" name="Freeform 3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3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3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3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36" name="Group 35"/>
          <p:cNvGrpSpPr/>
          <p:nvPr/>
        </p:nvGrpSpPr>
        <p:grpSpPr>
          <a:xfrm>
            <a:off x="8307201" y="1580039"/>
            <a:ext cx="2163498" cy="1751979"/>
            <a:chOff x="5476240" y="2051651"/>
            <a:chExt cx="3037258" cy="2926750"/>
          </a:xfrm>
        </p:grpSpPr>
        <p:sp>
          <p:nvSpPr>
            <p:cNvPr id="37" name="Freeform 3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3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3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4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41" name="Group 40"/>
          <p:cNvGrpSpPr/>
          <p:nvPr/>
        </p:nvGrpSpPr>
        <p:grpSpPr>
          <a:xfrm>
            <a:off x="7745599" y="4378503"/>
            <a:ext cx="2163498" cy="778895"/>
            <a:chOff x="5476240" y="2051651"/>
            <a:chExt cx="3037258" cy="2926750"/>
          </a:xfrm>
        </p:grpSpPr>
        <p:sp>
          <p:nvSpPr>
            <p:cNvPr id="42" name="Freeform 4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43" name="Freeform 42"/>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4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4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46" name="Group 45"/>
          <p:cNvGrpSpPr/>
          <p:nvPr/>
        </p:nvGrpSpPr>
        <p:grpSpPr>
          <a:xfrm>
            <a:off x="7908643" y="3544867"/>
            <a:ext cx="2163498" cy="680778"/>
            <a:chOff x="5476240" y="2051651"/>
            <a:chExt cx="3037258" cy="2926750"/>
          </a:xfrm>
        </p:grpSpPr>
        <p:sp>
          <p:nvSpPr>
            <p:cNvPr id="47" name="Freeform 4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4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4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5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51" name="Group 50"/>
          <p:cNvGrpSpPr/>
          <p:nvPr/>
        </p:nvGrpSpPr>
        <p:grpSpPr>
          <a:xfrm>
            <a:off x="8127571" y="4378503"/>
            <a:ext cx="2163498" cy="778895"/>
            <a:chOff x="5476240" y="2051651"/>
            <a:chExt cx="3037258" cy="2926750"/>
          </a:xfrm>
        </p:grpSpPr>
        <p:sp>
          <p:nvSpPr>
            <p:cNvPr id="52" name="Freeform 5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5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5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5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56" name="Group 55"/>
          <p:cNvGrpSpPr/>
          <p:nvPr/>
        </p:nvGrpSpPr>
        <p:grpSpPr>
          <a:xfrm>
            <a:off x="7654539" y="3544867"/>
            <a:ext cx="2163498" cy="680778"/>
            <a:chOff x="5476240" y="2051651"/>
            <a:chExt cx="3037258" cy="2926750"/>
          </a:xfrm>
        </p:grpSpPr>
        <p:sp>
          <p:nvSpPr>
            <p:cNvPr id="57" name="Freeform 5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5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5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6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61" name="Group 60"/>
          <p:cNvGrpSpPr/>
          <p:nvPr/>
        </p:nvGrpSpPr>
        <p:grpSpPr>
          <a:xfrm>
            <a:off x="8035967" y="3544867"/>
            <a:ext cx="2163498" cy="680778"/>
            <a:chOff x="5476240" y="2051651"/>
            <a:chExt cx="3037258" cy="2926750"/>
          </a:xfrm>
        </p:grpSpPr>
        <p:sp>
          <p:nvSpPr>
            <p:cNvPr id="62" name="Freeform 6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6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6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6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66" name="Group 65"/>
          <p:cNvGrpSpPr/>
          <p:nvPr/>
        </p:nvGrpSpPr>
        <p:grpSpPr>
          <a:xfrm>
            <a:off x="8290615" y="3544867"/>
            <a:ext cx="2163498" cy="680778"/>
            <a:chOff x="5476240" y="2051651"/>
            <a:chExt cx="3037258" cy="2926750"/>
          </a:xfrm>
        </p:grpSpPr>
        <p:sp>
          <p:nvSpPr>
            <p:cNvPr id="67" name="Freeform 6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6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6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7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5C002E"/>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71" name="Group 70"/>
          <p:cNvGrpSpPr/>
          <p:nvPr/>
        </p:nvGrpSpPr>
        <p:grpSpPr>
          <a:xfrm>
            <a:off x="8382220" y="4378503"/>
            <a:ext cx="2163498" cy="778895"/>
            <a:chOff x="5476240" y="2051651"/>
            <a:chExt cx="3037258" cy="2926750"/>
          </a:xfrm>
        </p:grpSpPr>
        <p:sp>
          <p:nvSpPr>
            <p:cNvPr id="72" name="Freeform 7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7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7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7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3366FF"/>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76" name="Group 75"/>
          <p:cNvGrpSpPr/>
          <p:nvPr/>
        </p:nvGrpSpPr>
        <p:grpSpPr>
          <a:xfrm>
            <a:off x="7767638" y="5317844"/>
            <a:ext cx="2163498" cy="930556"/>
            <a:chOff x="5476240" y="2051651"/>
            <a:chExt cx="3037258" cy="2926750"/>
          </a:xfrm>
        </p:grpSpPr>
        <p:sp>
          <p:nvSpPr>
            <p:cNvPr id="77" name="Freeform 7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78" name="Freeform 77"/>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7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8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81" name="Group 80"/>
          <p:cNvGrpSpPr/>
          <p:nvPr/>
        </p:nvGrpSpPr>
        <p:grpSpPr>
          <a:xfrm>
            <a:off x="7894962" y="5317844"/>
            <a:ext cx="2163498" cy="930556"/>
            <a:chOff x="5476240" y="2051651"/>
            <a:chExt cx="3037258" cy="2926750"/>
          </a:xfrm>
        </p:grpSpPr>
        <p:sp>
          <p:nvSpPr>
            <p:cNvPr id="82" name="Freeform 8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8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8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8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86" name="Group 85"/>
          <p:cNvGrpSpPr/>
          <p:nvPr/>
        </p:nvGrpSpPr>
        <p:grpSpPr>
          <a:xfrm>
            <a:off x="8149610" y="5317844"/>
            <a:ext cx="2163498" cy="930556"/>
            <a:chOff x="5476240" y="2051651"/>
            <a:chExt cx="3037258" cy="2926750"/>
          </a:xfrm>
        </p:grpSpPr>
        <p:sp>
          <p:nvSpPr>
            <p:cNvPr id="87" name="Freeform 8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8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8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9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91" name="Group 90"/>
          <p:cNvGrpSpPr/>
          <p:nvPr/>
        </p:nvGrpSpPr>
        <p:grpSpPr>
          <a:xfrm>
            <a:off x="7640858" y="5317844"/>
            <a:ext cx="2163498" cy="930556"/>
            <a:chOff x="5476240" y="2051651"/>
            <a:chExt cx="3037258" cy="2926750"/>
          </a:xfrm>
        </p:grpSpPr>
        <p:sp>
          <p:nvSpPr>
            <p:cNvPr id="92" name="Freeform 9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9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9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9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96" name="Group 95"/>
          <p:cNvGrpSpPr/>
          <p:nvPr/>
        </p:nvGrpSpPr>
        <p:grpSpPr>
          <a:xfrm>
            <a:off x="8022286" y="5317844"/>
            <a:ext cx="2163498" cy="930556"/>
            <a:chOff x="5476240" y="2051651"/>
            <a:chExt cx="3037258" cy="2926750"/>
          </a:xfrm>
        </p:grpSpPr>
        <p:sp>
          <p:nvSpPr>
            <p:cNvPr id="97" name="Freeform 9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9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9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10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101" name="Group 100"/>
          <p:cNvGrpSpPr/>
          <p:nvPr/>
        </p:nvGrpSpPr>
        <p:grpSpPr>
          <a:xfrm>
            <a:off x="8276934" y="5317844"/>
            <a:ext cx="2163498" cy="930556"/>
            <a:chOff x="5476240" y="2051651"/>
            <a:chExt cx="3037258" cy="2926750"/>
          </a:xfrm>
        </p:grpSpPr>
        <p:sp>
          <p:nvSpPr>
            <p:cNvPr id="102" name="Freeform 101"/>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103"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104"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105"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grpSp>
        <p:nvGrpSpPr>
          <p:cNvPr id="106" name="Group 105"/>
          <p:cNvGrpSpPr/>
          <p:nvPr/>
        </p:nvGrpSpPr>
        <p:grpSpPr>
          <a:xfrm>
            <a:off x="8404259" y="5317844"/>
            <a:ext cx="2163498" cy="930556"/>
            <a:chOff x="5476240" y="2051651"/>
            <a:chExt cx="3037258" cy="2926750"/>
          </a:xfrm>
        </p:grpSpPr>
        <p:sp>
          <p:nvSpPr>
            <p:cNvPr id="107" name="Freeform 106"/>
            <p:cNvSpPr>
              <a:spLocks noChangeAspect="1"/>
            </p:cNvSpPr>
            <p:nvPr/>
          </p:nvSpPr>
          <p:spPr bwMode="auto">
            <a:xfrm>
              <a:off x="547624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66CC33"/>
                </a:solidFill>
                <a:latin typeface="Times New Roman" pitchFamily="18" charset="0"/>
              </a:endParaRPr>
            </a:p>
          </p:txBody>
        </p:sp>
        <p:sp>
          <p:nvSpPr>
            <p:cNvPr id="108" name="Freeform 6"/>
            <p:cNvSpPr>
              <a:spLocks noChangeAspect="1"/>
            </p:cNvSpPr>
            <p:nvPr/>
          </p:nvSpPr>
          <p:spPr bwMode="auto">
            <a:xfrm>
              <a:off x="722376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FF0000"/>
                </a:solidFill>
                <a:latin typeface="Times New Roman" pitchFamily="18" charset="0"/>
              </a:endParaRPr>
            </a:p>
          </p:txBody>
        </p:sp>
        <p:sp>
          <p:nvSpPr>
            <p:cNvPr id="109" name="Freeform 6"/>
            <p:cNvSpPr>
              <a:spLocks noChangeAspect="1"/>
            </p:cNvSpPr>
            <p:nvPr/>
          </p:nvSpPr>
          <p:spPr bwMode="auto">
            <a:xfrm>
              <a:off x="809752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rgbClr val="3366FF"/>
                </a:solidFill>
                <a:latin typeface="Times New Roman" pitchFamily="18" charset="0"/>
              </a:endParaRPr>
            </a:p>
          </p:txBody>
        </p:sp>
        <p:sp>
          <p:nvSpPr>
            <p:cNvPr id="110" name="Freeform 6"/>
            <p:cNvSpPr>
              <a:spLocks noChangeAspect="1"/>
            </p:cNvSpPr>
            <p:nvPr/>
          </p:nvSpPr>
          <p:spPr bwMode="auto">
            <a:xfrm>
              <a:off x="6350000" y="2051651"/>
              <a:ext cx="415978" cy="2926750"/>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575" cmpd="sng">
              <a:solidFill>
                <a:srgbClr val="66CC33"/>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pPr>
                <a:defRPr/>
              </a:pPr>
              <a:endParaRPr lang="en-US" kern="0">
                <a:solidFill>
                  <a:sysClr val="windowText" lastClr="000000"/>
                </a:solidFill>
                <a:latin typeface="Times New Roman" pitchFamily="18" charset="0"/>
              </a:endParaRPr>
            </a:p>
          </p:txBody>
        </p:sp>
      </p:grpSp>
      <p:sp>
        <p:nvSpPr>
          <p:cNvPr id="111" name="Rectangle 110"/>
          <p:cNvSpPr/>
          <p:nvPr/>
        </p:nvSpPr>
        <p:spPr>
          <a:xfrm>
            <a:off x="107950" y="6559982"/>
            <a:ext cx="1287532" cy="230832"/>
          </a:xfrm>
          <a:prstGeom prst="rect">
            <a:avLst/>
          </a:prstGeom>
        </p:spPr>
        <p:txBody>
          <a:bodyPr wrap="none">
            <a:spAutoFit/>
          </a:bodyPr>
          <a:lstStyle/>
          <a:p>
            <a:r>
              <a:rPr lang="en-US" sz="900" dirty="0">
                <a:solidFill>
                  <a:srgbClr val="000000"/>
                </a:solidFill>
                <a:latin typeface="Arial"/>
              </a:rPr>
              <a:t>NVIDIA [J. Balfour]</a:t>
            </a:r>
            <a:r>
              <a:rPr lang="en-US" sz="900" dirty="0">
                <a:solidFill>
                  <a:srgbClr val="000000"/>
                </a:solidFill>
                <a:latin typeface="Arial"/>
                <a:cs typeface="Calibri"/>
              </a:rPr>
              <a:t>→</a:t>
            </a:r>
            <a:endParaRPr lang="en-US" sz="900" dirty="0">
              <a:solidFill>
                <a:srgbClr val="000000"/>
              </a:solidFill>
              <a:latin typeface="Arial"/>
            </a:endParaRPr>
          </a:p>
        </p:txBody>
      </p:sp>
      <p:sp>
        <p:nvSpPr>
          <p:cNvPr id="112" name="Title 1"/>
          <p:cNvSpPr>
            <a:spLocks noGrp="1"/>
          </p:cNvSpPr>
          <p:nvPr>
            <p:ph type="title"/>
          </p:nvPr>
        </p:nvSpPr>
        <p:spPr/>
        <p:txBody>
          <a:bodyPr/>
          <a:lstStyle/>
          <a:p>
            <a:r>
              <a:rPr lang="en-US" sz="3200" dirty="0"/>
              <a:t>Thread divergence issues</a:t>
            </a:r>
          </a:p>
        </p:txBody>
      </p:sp>
      <p:sp>
        <p:nvSpPr>
          <p:cNvPr id="4" name="Slide Number Placeholder 3"/>
          <p:cNvSpPr>
            <a:spLocks noGrp="1"/>
          </p:cNvSpPr>
          <p:nvPr>
            <p:ph type="sldNum" sz="quarter" idx="12"/>
          </p:nvPr>
        </p:nvSpPr>
        <p:spPr/>
        <p:txBody>
          <a:bodyPr/>
          <a:lstStyle/>
          <a:p>
            <a:fld id="{2607EFA3-406F-4E56-9DD2-4C036976C4CD}" type="slidenum">
              <a:rPr lang="en-US" altLang="en-US" smtClean="0"/>
              <a:pPr/>
              <a:t>55</a:t>
            </a:fld>
            <a:endParaRPr lang="en-US" altLang="en-US" dirty="0"/>
          </a:p>
        </p:txBody>
      </p:sp>
    </p:spTree>
    <p:extLst>
      <p:ext uri="{BB962C8B-B14F-4D97-AF65-F5344CB8AC3E}">
        <p14:creationId xmlns:p14="http://schemas.microsoft.com/office/powerpoint/2010/main" val="127971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sz="3200" dirty="0"/>
              <a:t>Thread divergence issues</a:t>
            </a:r>
          </a:p>
        </p:txBody>
      </p:sp>
      <p:sp>
        <p:nvSpPr>
          <p:cNvPr id="6" name="Slide Number Placeholder 5"/>
          <p:cNvSpPr>
            <a:spLocks noGrp="1"/>
          </p:cNvSpPr>
          <p:nvPr>
            <p:ph type="sldNum" sz="quarter" idx="12"/>
          </p:nvPr>
        </p:nvSpPr>
        <p:spPr/>
        <p:txBody>
          <a:bodyPr/>
          <a:lstStyle/>
          <a:p>
            <a:fld id="{2607EFA3-406F-4E56-9DD2-4C036976C4CD}" type="slidenum">
              <a:rPr lang="en-US" altLang="en-US" smtClean="0"/>
              <a:pPr/>
              <a:t>56</a:t>
            </a:fld>
            <a:endParaRPr lang="en-US" altLang="en-US" dirty="0"/>
          </a:p>
        </p:txBody>
      </p:sp>
      <p:sp>
        <p:nvSpPr>
          <p:cNvPr id="3" name="Content Placeholder 2"/>
          <p:cNvSpPr>
            <a:spLocks noGrp="1"/>
          </p:cNvSpPr>
          <p:nvPr>
            <p:ph idx="4294967295"/>
          </p:nvPr>
        </p:nvSpPr>
        <p:spPr>
          <a:xfrm>
            <a:off x="238125" y="1966913"/>
            <a:ext cx="11715750" cy="4148137"/>
          </a:xfrm>
        </p:spPr>
        <p:txBody>
          <a:bodyPr/>
          <a:lstStyle/>
          <a:p>
            <a:r>
              <a:rPr lang="en-US" sz="2000" dirty="0"/>
              <a:t>Nested branches are handled similarly</a:t>
            </a:r>
          </a:p>
          <a:p>
            <a:pPr lvl="1"/>
            <a:r>
              <a:rPr lang="en-US" sz="1600" dirty="0"/>
              <a:t>Deeper nesting results in more threads being temporarily disabled</a:t>
            </a:r>
          </a:p>
          <a:p>
            <a:pPr lvl="1"/>
            <a:endParaRPr lang="en-US" sz="1600" dirty="0"/>
          </a:p>
          <a:p>
            <a:r>
              <a:rPr lang="en-US" sz="2000" dirty="0"/>
              <a:t>In general, one </a:t>
            </a:r>
            <a:r>
              <a:rPr lang="en-US" sz="2000" u="sng" dirty="0">
                <a:solidFill>
                  <a:srgbClr val="0070C0"/>
                </a:solidFill>
              </a:rPr>
              <a:t>does not</a:t>
            </a:r>
            <a:r>
              <a:rPr lang="en-US" sz="2000" dirty="0"/>
              <a:t> need to consider divergence when reasoning about the correctness of a program</a:t>
            </a:r>
            <a:r>
              <a:rPr lang="en-US" sz="2800" b="1" dirty="0">
                <a:solidFill>
                  <a:srgbClr val="C00000"/>
                </a:solidFill>
              </a:rPr>
              <a:t>*</a:t>
            </a:r>
            <a:endParaRPr lang="en-US" sz="2000" b="1" dirty="0">
              <a:solidFill>
                <a:srgbClr val="C00000"/>
              </a:solidFill>
            </a:endParaRPr>
          </a:p>
          <a:p>
            <a:pPr lvl="1"/>
            <a:r>
              <a:rPr lang="en-US" sz="1600" dirty="0"/>
              <a:t>Certain code constructs, such as those involving schemes in which threads within a warp spin-wait on a lock, can cause deadlock</a:t>
            </a:r>
          </a:p>
          <a:p>
            <a:pPr lvl="1"/>
            <a:endParaRPr lang="en-US" sz="1600" dirty="0"/>
          </a:p>
          <a:p>
            <a:r>
              <a:rPr lang="en-US" sz="2000" dirty="0"/>
              <a:t>In general, one </a:t>
            </a:r>
            <a:r>
              <a:rPr lang="en-US" sz="2000" u="sng" dirty="0">
                <a:solidFill>
                  <a:srgbClr val="0070C0"/>
                </a:solidFill>
              </a:rPr>
              <a:t>does</a:t>
            </a:r>
            <a:r>
              <a:rPr lang="en-US" sz="2000" dirty="0"/>
              <a:t> need to consider divergence when reasoning about the performance of a program</a:t>
            </a:r>
          </a:p>
          <a:p>
            <a:pPr lvl="1"/>
            <a:endParaRPr lang="en-US" sz="1600" dirty="0"/>
          </a:p>
          <a:p>
            <a:r>
              <a:rPr lang="en-US" sz="2000" dirty="0"/>
              <a:t>NVIDIA calls execution model </a:t>
            </a:r>
            <a:r>
              <a:rPr lang="en-US" sz="2000" dirty="0">
                <a:solidFill>
                  <a:srgbClr val="C00000"/>
                </a:solidFill>
              </a:rPr>
              <a:t>SIMT</a:t>
            </a:r>
            <a:r>
              <a:rPr lang="en-US" sz="2000" dirty="0"/>
              <a:t> (Single Instruction Multiple Threads) to differentiate from actual SIMD where threads really are in lockstep</a:t>
            </a:r>
          </a:p>
        </p:txBody>
      </p:sp>
      <p:sp>
        <p:nvSpPr>
          <p:cNvPr id="5" name="Rectangle 4"/>
          <p:cNvSpPr/>
          <p:nvPr/>
        </p:nvSpPr>
        <p:spPr>
          <a:xfrm>
            <a:off x="101600" y="6586075"/>
            <a:ext cx="1287532" cy="230832"/>
          </a:xfrm>
          <a:prstGeom prst="rect">
            <a:avLst/>
          </a:prstGeom>
        </p:spPr>
        <p:txBody>
          <a:bodyPr wrap="none">
            <a:spAutoFit/>
          </a:bodyPr>
          <a:lstStyle/>
          <a:p>
            <a:r>
              <a:rPr lang="en-US" sz="900" dirty="0">
                <a:solidFill>
                  <a:srgbClr val="000000"/>
                </a:solidFill>
                <a:latin typeface="Arial"/>
              </a:rPr>
              <a:t>NVIDIA [J. Balfour]</a:t>
            </a:r>
            <a:r>
              <a:rPr lang="en-US" sz="900" dirty="0">
                <a:solidFill>
                  <a:srgbClr val="000000"/>
                </a:solidFill>
                <a:latin typeface="Arial"/>
                <a:cs typeface="Calibri"/>
              </a:rPr>
              <a:t>→</a:t>
            </a:r>
            <a:endParaRPr lang="en-US" sz="900" dirty="0">
              <a:solidFill>
                <a:srgbClr val="000000"/>
              </a:solidFill>
              <a:latin typeface="Arial"/>
            </a:endParaRPr>
          </a:p>
        </p:txBody>
      </p:sp>
    </p:spTree>
    <p:extLst>
      <p:ext uri="{BB962C8B-B14F-4D97-AF65-F5344CB8AC3E}">
        <p14:creationId xmlns:p14="http://schemas.microsoft.com/office/powerpoint/2010/main" val="38785631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Performance of Divergent Code (1/2)</a:t>
            </a:r>
          </a:p>
        </p:txBody>
      </p:sp>
      <p:sp>
        <p:nvSpPr>
          <p:cNvPr id="7" name="Slide Number Placeholder 6"/>
          <p:cNvSpPr>
            <a:spLocks noGrp="1"/>
          </p:cNvSpPr>
          <p:nvPr>
            <p:ph type="sldNum" sz="quarter" idx="12"/>
          </p:nvPr>
        </p:nvSpPr>
        <p:spPr/>
        <p:txBody>
          <a:bodyPr/>
          <a:lstStyle/>
          <a:p>
            <a:fld id="{2607EFA3-406F-4E56-9DD2-4C036976C4CD}" type="slidenum">
              <a:rPr lang="en-US" altLang="en-US" smtClean="0"/>
              <a:pPr/>
              <a:t>57</a:t>
            </a:fld>
            <a:endParaRPr lang="en-US" altLang="en-US" dirty="0"/>
          </a:p>
        </p:txBody>
      </p:sp>
      <p:sp>
        <p:nvSpPr>
          <p:cNvPr id="3" name="Content Placeholder 2"/>
          <p:cNvSpPr>
            <a:spLocks noGrp="1"/>
          </p:cNvSpPr>
          <p:nvPr>
            <p:ph idx="4294967295"/>
          </p:nvPr>
        </p:nvSpPr>
        <p:spPr>
          <a:xfrm>
            <a:off x="349250" y="1233228"/>
            <a:ext cx="10420350" cy="871537"/>
          </a:xfrm>
        </p:spPr>
        <p:txBody>
          <a:bodyPr/>
          <a:lstStyle/>
          <a:p>
            <a:r>
              <a:rPr lang="en-US" sz="2000" dirty="0"/>
              <a:t>Performance decreases with degree of divergence in warps</a:t>
            </a:r>
          </a:p>
          <a:p>
            <a:r>
              <a:rPr lang="en-US" sz="2000" dirty="0"/>
              <a:t>Here’s an extreme example…</a:t>
            </a:r>
          </a:p>
        </p:txBody>
      </p:sp>
      <p:sp>
        <p:nvSpPr>
          <p:cNvPr id="5" name="Rectangle 4"/>
          <p:cNvSpPr/>
          <p:nvPr/>
        </p:nvSpPr>
        <p:spPr>
          <a:xfrm>
            <a:off x="1732156" y="2268960"/>
            <a:ext cx="7772400" cy="3970318"/>
          </a:xfrm>
          <a:prstGeom prst="rect">
            <a:avLst/>
          </a:prstGeom>
          <a:solidFill>
            <a:schemeClr val="bg1">
              <a:lumMod val="95000"/>
            </a:schemeClr>
          </a:solidFill>
        </p:spPr>
        <p:txBody>
          <a:bodyPr wrap="square">
            <a:spAutoFit/>
          </a:bodyPr>
          <a:lstStyle/>
          <a:p>
            <a:r>
              <a:rPr lang="en-US" dirty="0">
                <a:solidFill>
                  <a:srgbClr val="FF00FF"/>
                </a:solidFill>
                <a:latin typeface="Consolas" pitchFamily="49" charset="0"/>
                <a:cs typeface="Consolas" pitchFamily="49" charset="0"/>
              </a:rPr>
              <a:t>__global__</a:t>
            </a:r>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void</a:t>
            </a:r>
            <a:r>
              <a:rPr lang="en-US" dirty="0">
                <a:solidFill>
                  <a:prstClr val="black"/>
                </a:solidFill>
                <a:latin typeface="Consolas" pitchFamily="49" charset="0"/>
                <a:cs typeface="Consolas" pitchFamily="49" charset="0"/>
              </a:rPr>
              <a:t> dv(</a:t>
            </a:r>
            <a:r>
              <a:rPr lang="en-US" dirty="0" err="1">
                <a:solidFill>
                  <a:srgbClr val="0000FF"/>
                </a:solidFill>
                <a:latin typeface="Consolas" pitchFamily="49" charset="0"/>
                <a:cs typeface="Consolas" pitchFamily="49" charset="0"/>
              </a:rPr>
              <a:t>int</a:t>
            </a:r>
            <a:r>
              <a:rPr lang="en-US" dirty="0">
                <a:solidFill>
                  <a:prstClr val="black"/>
                </a:solidFill>
                <a:latin typeface="Consolas" pitchFamily="49" charset="0"/>
                <a:cs typeface="Consolas" pitchFamily="49" charset="0"/>
              </a:rPr>
              <a:t>* x)</a:t>
            </a:r>
          </a:p>
          <a:p>
            <a:r>
              <a:rPr lang="en-US" dirty="0">
                <a:solidFill>
                  <a:prstClr val="black"/>
                </a:solidFill>
                <a:latin typeface="Consolas" pitchFamily="49" charset="0"/>
                <a:cs typeface="Consolas" pitchFamily="49" charset="0"/>
              </a:rPr>
              <a:t>{</a:t>
            </a:r>
          </a:p>
          <a:p>
            <a:r>
              <a:rPr lang="en-US" dirty="0">
                <a:solidFill>
                  <a:prstClr val="black"/>
                </a:solidFill>
                <a:latin typeface="Consolas" pitchFamily="49" charset="0"/>
                <a:cs typeface="Consolas" pitchFamily="49" charset="0"/>
              </a:rPr>
              <a:t>    </a:t>
            </a:r>
            <a:r>
              <a:rPr lang="en-US" dirty="0" err="1">
                <a:solidFill>
                  <a:srgbClr val="0000FF"/>
                </a:solidFill>
                <a:latin typeface="Consolas" pitchFamily="49" charset="0"/>
                <a:cs typeface="Consolas" pitchFamily="49" charset="0"/>
              </a:rPr>
              <a:t>int</a:t>
            </a:r>
            <a:r>
              <a:rPr lang="en-US" dirty="0">
                <a:solidFill>
                  <a:prstClr val="black"/>
                </a:solidFill>
                <a:latin typeface="Consolas" pitchFamily="49" charset="0"/>
                <a:cs typeface="Consolas" pitchFamily="49" charset="0"/>
              </a:rPr>
              <a:t> i = </a:t>
            </a:r>
            <a:r>
              <a:rPr lang="en-US" dirty="0" err="1">
                <a:solidFill>
                  <a:srgbClr val="FF00FF"/>
                </a:solidFill>
                <a:latin typeface="Consolas" pitchFamily="49" charset="0"/>
                <a:cs typeface="Consolas" pitchFamily="49" charset="0"/>
              </a:rPr>
              <a:t>threadIdx</a:t>
            </a:r>
            <a:r>
              <a:rPr lang="en-US" dirty="0" err="1">
                <a:solidFill>
                  <a:prstClr val="black"/>
                </a:solidFill>
                <a:latin typeface="Consolas" pitchFamily="49" charset="0"/>
                <a:cs typeface="Consolas" pitchFamily="49" charset="0"/>
              </a:rPr>
              <a:t>.x</a:t>
            </a:r>
            <a:r>
              <a:rPr lang="en-US" dirty="0">
                <a:solidFill>
                  <a:prstClr val="black"/>
                </a:solidFill>
                <a:latin typeface="Consolas" pitchFamily="49" charset="0"/>
                <a:cs typeface="Consolas" pitchFamily="49" charset="0"/>
              </a:rPr>
              <a:t> + </a:t>
            </a:r>
            <a:r>
              <a:rPr lang="en-US" dirty="0" err="1">
                <a:solidFill>
                  <a:srgbClr val="FF00FF"/>
                </a:solidFill>
                <a:latin typeface="Consolas" pitchFamily="49" charset="0"/>
                <a:cs typeface="Consolas" pitchFamily="49" charset="0"/>
              </a:rPr>
              <a:t>blockDim</a:t>
            </a:r>
            <a:r>
              <a:rPr lang="en-US" dirty="0" err="1">
                <a:solidFill>
                  <a:prstClr val="black"/>
                </a:solidFill>
                <a:latin typeface="Consolas" pitchFamily="49" charset="0"/>
                <a:cs typeface="Consolas" pitchFamily="49" charset="0"/>
              </a:rPr>
              <a:t>.x</a:t>
            </a:r>
            <a:r>
              <a:rPr lang="en-US" dirty="0">
                <a:solidFill>
                  <a:prstClr val="black"/>
                </a:solidFill>
                <a:latin typeface="Consolas" pitchFamily="49" charset="0"/>
                <a:cs typeface="Consolas" pitchFamily="49" charset="0"/>
              </a:rPr>
              <a:t> * </a:t>
            </a:r>
            <a:r>
              <a:rPr lang="en-US" dirty="0" err="1">
                <a:solidFill>
                  <a:srgbClr val="FF00FF"/>
                </a:solidFill>
                <a:latin typeface="Consolas" pitchFamily="49" charset="0"/>
                <a:cs typeface="Consolas" pitchFamily="49" charset="0"/>
              </a:rPr>
              <a:t>blockIdx</a:t>
            </a:r>
            <a:r>
              <a:rPr lang="en-US" dirty="0" err="1">
                <a:solidFill>
                  <a:prstClr val="black"/>
                </a:solidFill>
                <a:latin typeface="Consolas" pitchFamily="49" charset="0"/>
                <a:cs typeface="Consolas" pitchFamily="49" charset="0"/>
              </a:rPr>
              <a:t>.x</a:t>
            </a:r>
            <a:r>
              <a:rPr lang="en-US" dirty="0">
                <a:solidFill>
                  <a:prstClr val="black"/>
                </a:solidFill>
                <a:latin typeface="Consolas" pitchFamily="49" charset="0"/>
                <a:cs typeface="Consolas" pitchFamily="49" charset="0"/>
              </a:rPr>
              <a:t>;</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switch</a:t>
            </a:r>
            <a:r>
              <a:rPr lang="en-US" dirty="0">
                <a:solidFill>
                  <a:prstClr val="black"/>
                </a:solidFill>
                <a:latin typeface="Consolas" pitchFamily="49" charset="0"/>
                <a:cs typeface="Consolas" pitchFamily="49" charset="0"/>
              </a:rPr>
              <a:t> (i % 32)</a:t>
            </a:r>
          </a:p>
          <a:p>
            <a:r>
              <a:rPr lang="en-US" dirty="0">
                <a:solidFill>
                  <a:prstClr val="black"/>
                </a:solidFill>
                <a:latin typeface="Consolas" pitchFamily="49" charset="0"/>
                <a:cs typeface="Consolas" pitchFamily="49" charset="0"/>
              </a:rPr>
              <a:t>    {</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case</a:t>
            </a:r>
            <a:r>
              <a:rPr lang="en-US" dirty="0">
                <a:solidFill>
                  <a:prstClr val="black"/>
                </a:solidFill>
                <a:latin typeface="Consolas" pitchFamily="49" charset="0"/>
                <a:cs typeface="Consolas" pitchFamily="49" charset="0"/>
              </a:rPr>
              <a:t> 0 : x[i] = a(x[i]);</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break</a:t>
            </a:r>
            <a:r>
              <a:rPr lang="en-US" dirty="0">
                <a:solidFill>
                  <a:prstClr val="black"/>
                </a:solidFill>
                <a:latin typeface="Consolas" pitchFamily="49" charset="0"/>
                <a:cs typeface="Consolas" pitchFamily="49" charset="0"/>
              </a:rPr>
              <a:t>;</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case</a:t>
            </a:r>
            <a:r>
              <a:rPr lang="en-US" dirty="0">
                <a:solidFill>
                  <a:prstClr val="black"/>
                </a:solidFill>
                <a:latin typeface="Consolas" pitchFamily="49" charset="0"/>
                <a:cs typeface="Consolas" pitchFamily="49" charset="0"/>
              </a:rPr>
              <a:t> 1 : x[i] = b(x[i]);</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break</a:t>
            </a:r>
            <a:r>
              <a:rPr lang="en-US" dirty="0">
                <a:solidFill>
                  <a:prstClr val="black"/>
                </a:solidFill>
                <a:latin typeface="Consolas" pitchFamily="49" charset="0"/>
                <a:cs typeface="Consolas" pitchFamily="49" charset="0"/>
              </a:rPr>
              <a:t>;</a:t>
            </a:r>
          </a:p>
          <a:p>
            <a:r>
              <a:rPr lang="en-US" dirty="0">
                <a:solidFill>
                  <a:prstClr val="black"/>
                </a:solidFill>
                <a:latin typeface="Consolas" pitchFamily="49" charset="0"/>
                <a:cs typeface="Consolas" pitchFamily="49" charset="0"/>
              </a:rPr>
              <a:t>        ...</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case</a:t>
            </a:r>
            <a:r>
              <a:rPr lang="en-US" dirty="0">
                <a:solidFill>
                  <a:prstClr val="black"/>
                </a:solidFill>
                <a:latin typeface="Consolas" pitchFamily="49" charset="0"/>
                <a:cs typeface="Consolas" pitchFamily="49" charset="0"/>
              </a:rPr>
              <a:t> 31: x[i] = v(x[i]);</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break</a:t>
            </a:r>
            <a:r>
              <a:rPr lang="en-US" dirty="0">
                <a:solidFill>
                  <a:prstClr val="black"/>
                </a:solidFill>
                <a:latin typeface="Consolas" pitchFamily="49" charset="0"/>
                <a:cs typeface="Consolas" pitchFamily="49" charset="0"/>
              </a:rPr>
              <a:t>;</a:t>
            </a:r>
          </a:p>
          <a:p>
            <a:r>
              <a:rPr lang="en-US" dirty="0">
                <a:solidFill>
                  <a:prstClr val="black"/>
                </a:solidFill>
                <a:latin typeface="Consolas" pitchFamily="49" charset="0"/>
                <a:cs typeface="Consolas" pitchFamily="49" charset="0"/>
              </a:rPr>
              <a:t>    }</a:t>
            </a:r>
          </a:p>
          <a:p>
            <a:r>
              <a:rPr lang="en-US" dirty="0">
                <a:solidFill>
                  <a:prstClr val="black"/>
                </a:solidFill>
                <a:latin typeface="Consolas" pitchFamily="49" charset="0"/>
                <a:cs typeface="Consolas" pitchFamily="49" charset="0"/>
              </a:rPr>
              <a:t>}</a:t>
            </a:r>
          </a:p>
        </p:txBody>
      </p:sp>
      <p:sp>
        <p:nvSpPr>
          <p:cNvPr id="6" name="Rectangle 5"/>
          <p:cNvSpPr/>
          <p:nvPr/>
        </p:nvSpPr>
        <p:spPr>
          <a:xfrm>
            <a:off x="120650" y="6567025"/>
            <a:ext cx="1287532" cy="230832"/>
          </a:xfrm>
          <a:prstGeom prst="rect">
            <a:avLst/>
          </a:prstGeom>
        </p:spPr>
        <p:txBody>
          <a:bodyPr wrap="none">
            <a:spAutoFit/>
          </a:bodyPr>
          <a:lstStyle/>
          <a:p>
            <a:r>
              <a:rPr lang="en-US" sz="900" dirty="0">
                <a:solidFill>
                  <a:srgbClr val="000000"/>
                </a:solidFill>
                <a:latin typeface="Arial"/>
              </a:rPr>
              <a:t>NVIDIA [J. Balfour]</a:t>
            </a:r>
            <a:r>
              <a:rPr lang="en-US" sz="900" dirty="0">
                <a:solidFill>
                  <a:srgbClr val="000000"/>
                </a:solidFill>
                <a:latin typeface="Arial"/>
                <a:cs typeface="Calibri"/>
              </a:rPr>
              <a:t>→</a:t>
            </a:r>
            <a:endParaRPr lang="en-US" sz="900" dirty="0">
              <a:solidFill>
                <a:srgbClr val="000000"/>
              </a:solidFill>
              <a:latin typeface="Arial"/>
            </a:endParaRPr>
          </a:p>
        </p:txBody>
      </p:sp>
    </p:spTree>
    <p:extLst>
      <p:ext uri="{BB962C8B-B14F-4D97-AF65-F5344CB8AC3E}">
        <p14:creationId xmlns:p14="http://schemas.microsoft.com/office/powerpoint/2010/main" val="17975575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sz="3200" dirty="0"/>
              <a:t>Performance of Divergent Code (2/2)</a:t>
            </a:r>
          </a:p>
        </p:txBody>
      </p:sp>
      <p:sp>
        <p:nvSpPr>
          <p:cNvPr id="6" name="Slide Number Placeholder 5"/>
          <p:cNvSpPr>
            <a:spLocks noGrp="1"/>
          </p:cNvSpPr>
          <p:nvPr>
            <p:ph type="sldNum" sz="quarter" idx="12"/>
          </p:nvPr>
        </p:nvSpPr>
        <p:spPr/>
        <p:txBody>
          <a:bodyPr/>
          <a:lstStyle/>
          <a:p>
            <a:fld id="{2607EFA3-406F-4E56-9DD2-4C036976C4CD}" type="slidenum">
              <a:rPr lang="en-US" altLang="en-US" smtClean="0"/>
              <a:pPr/>
              <a:t>58</a:t>
            </a:fld>
            <a:endParaRPr lang="en-US" altLang="en-US" dirty="0"/>
          </a:p>
        </p:txBody>
      </p:sp>
      <p:sp>
        <p:nvSpPr>
          <p:cNvPr id="3" name="Content Placeholder 2"/>
          <p:cNvSpPr>
            <a:spLocks noGrp="1"/>
          </p:cNvSpPr>
          <p:nvPr>
            <p:ph idx="4294967295"/>
          </p:nvPr>
        </p:nvSpPr>
        <p:spPr>
          <a:xfrm>
            <a:off x="177800" y="1676400"/>
            <a:ext cx="11893550" cy="4702175"/>
          </a:xfrm>
        </p:spPr>
        <p:txBody>
          <a:bodyPr/>
          <a:lstStyle/>
          <a:p>
            <a:r>
              <a:rPr lang="en-US" sz="2000" dirty="0"/>
              <a:t>Compiler and hardware can detect when </a:t>
            </a:r>
            <a:r>
              <a:rPr lang="en-US" sz="2000" dirty="0">
                <a:solidFill>
                  <a:srgbClr val="C00000"/>
                </a:solidFill>
              </a:rPr>
              <a:t>all threads in a warp </a:t>
            </a:r>
            <a:r>
              <a:rPr lang="en-US" sz="2000" dirty="0"/>
              <a:t>branch in the same direction</a:t>
            </a:r>
          </a:p>
          <a:p>
            <a:pPr lvl="1"/>
            <a:r>
              <a:rPr lang="en-US" sz="1800" dirty="0"/>
              <a:t>Example: all take the </a:t>
            </a:r>
            <a:r>
              <a:rPr lang="en-US" sz="1800" b="1" dirty="0">
                <a:solidFill>
                  <a:srgbClr val="0070C0"/>
                </a:solidFill>
                <a:latin typeface="Consolas" pitchFamily="49" charset="0"/>
                <a:cs typeface="Consolas" pitchFamily="49" charset="0"/>
              </a:rPr>
              <a:t>if</a:t>
            </a:r>
            <a:r>
              <a:rPr lang="en-US" sz="1800" dirty="0"/>
              <a:t> clause, or all take the </a:t>
            </a:r>
            <a:r>
              <a:rPr lang="en-US" sz="1800" b="1" dirty="0">
                <a:solidFill>
                  <a:srgbClr val="0070C0"/>
                </a:solidFill>
                <a:latin typeface="Consolas" pitchFamily="49" charset="0"/>
                <a:cs typeface="Consolas" pitchFamily="49" charset="0"/>
              </a:rPr>
              <a:t>else</a:t>
            </a:r>
            <a:r>
              <a:rPr lang="en-US" sz="1800" dirty="0"/>
              <a:t> clause</a:t>
            </a:r>
          </a:p>
          <a:p>
            <a:pPr lvl="1"/>
            <a:r>
              <a:rPr lang="en-US" sz="1800" dirty="0"/>
              <a:t>The hardware is optimized to handle these cases without loss of performance</a:t>
            </a:r>
          </a:p>
          <a:p>
            <a:pPr marL="1089025" lvl="2" indent="0">
              <a:lnSpc>
                <a:spcPct val="80000"/>
              </a:lnSpc>
              <a:buNone/>
            </a:pPr>
            <a:endParaRPr lang="en-US" sz="1700" dirty="0">
              <a:latin typeface="Consolas" pitchFamily="49" charset="0"/>
              <a:cs typeface="Consolas" pitchFamily="49" charset="0"/>
            </a:endParaRPr>
          </a:p>
          <a:p>
            <a:pPr marL="1089025" lvl="2" indent="0">
              <a:lnSpc>
                <a:spcPct val="80000"/>
              </a:lnSpc>
              <a:buNone/>
            </a:pPr>
            <a:r>
              <a:rPr lang="en-US" sz="1700" dirty="0">
                <a:latin typeface="Consolas" pitchFamily="49" charset="0"/>
                <a:cs typeface="Consolas" pitchFamily="49" charset="0"/>
              </a:rPr>
              <a:t>if (</a:t>
            </a:r>
            <a:r>
              <a:rPr lang="en-US" sz="1700" dirty="0" err="1">
                <a:latin typeface="Consolas" pitchFamily="49" charset="0"/>
                <a:cs typeface="Consolas" pitchFamily="49" charset="0"/>
              </a:rPr>
              <a:t>threadIdx.x</a:t>
            </a:r>
            <a:r>
              <a:rPr lang="en-US" sz="1700" dirty="0">
                <a:latin typeface="Consolas" pitchFamily="49" charset="0"/>
                <a:cs typeface="Consolas" pitchFamily="49" charset="0"/>
              </a:rPr>
              <a:t> / WARP_SIZE &gt;= 2) { }</a:t>
            </a:r>
          </a:p>
          <a:p>
            <a:pPr marL="1089025" lvl="2" indent="0">
              <a:lnSpc>
                <a:spcPct val="80000"/>
              </a:lnSpc>
              <a:buNone/>
            </a:pPr>
            <a:r>
              <a:rPr lang="en-US" sz="1700" dirty="0">
                <a:latin typeface="Consolas" pitchFamily="49" charset="0"/>
                <a:cs typeface="Consolas" pitchFamily="49" charset="0"/>
              </a:rPr>
              <a:t>	</a:t>
            </a:r>
          </a:p>
          <a:p>
            <a:pPr marL="1136650" lvl="1" indent="-342900">
              <a:lnSpc>
                <a:spcPct val="80000"/>
              </a:lnSpc>
            </a:pPr>
            <a:r>
              <a:rPr lang="en-US" sz="1700" dirty="0"/>
              <a:t>Creates two different control paths for threads in a block</a:t>
            </a:r>
            <a:endParaRPr lang="en-US" sz="1700" dirty="0">
              <a:latin typeface="Courier New" pitchFamily="49" charset="0"/>
            </a:endParaRPr>
          </a:p>
          <a:p>
            <a:pPr marL="1136650" lvl="1" indent="-342900">
              <a:lnSpc>
                <a:spcPct val="80000"/>
              </a:lnSpc>
            </a:pPr>
            <a:r>
              <a:rPr lang="en-US" sz="1700" dirty="0"/>
              <a:t>Branch granularity is a whole multiple of warp size; all threads in any warp follow the same path.  No warp divergence…</a:t>
            </a:r>
          </a:p>
          <a:p>
            <a:endParaRPr lang="en-US" sz="2000" dirty="0"/>
          </a:p>
          <a:p>
            <a:r>
              <a:rPr lang="en-US" sz="2000" dirty="0"/>
              <a:t>The compiler can also compile short conditional clauses to use predicates (bits that conditionally convert instructions into null ops) </a:t>
            </a:r>
          </a:p>
          <a:p>
            <a:pPr lvl="1"/>
            <a:r>
              <a:rPr lang="en-US" sz="1800" dirty="0"/>
              <a:t>Avoids some branch divergence overheads and is more efficient</a:t>
            </a:r>
          </a:p>
          <a:p>
            <a:pPr lvl="1"/>
            <a:r>
              <a:rPr lang="en-US" sz="1800" dirty="0"/>
              <a:t>Often acceptable performance with short conditional clauses</a:t>
            </a:r>
          </a:p>
          <a:p>
            <a:endParaRPr lang="en-US" sz="2000" dirty="0"/>
          </a:p>
        </p:txBody>
      </p:sp>
      <p:sp>
        <p:nvSpPr>
          <p:cNvPr id="5" name="Rectangle 4"/>
          <p:cNvSpPr/>
          <p:nvPr/>
        </p:nvSpPr>
        <p:spPr>
          <a:xfrm>
            <a:off x="221265" y="6522143"/>
            <a:ext cx="1287532" cy="230832"/>
          </a:xfrm>
          <a:prstGeom prst="rect">
            <a:avLst/>
          </a:prstGeom>
        </p:spPr>
        <p:txBody>
          <a:bodyPr wrap="none">
            <a:spAutoFit/>
          </a:bodyPr>
          <a:lstStyle/>
          <a:p>
            <a:r>
              <a:rPr lang="en-US" sz="900" dirty="0">
                <a:solidFill>
                  <a:srgbClr val="000000"/>
                </a:solidFill>
                <a:latin typeface="Arial"/>
              </a:rPr>
              <a:t>NVIDIA [J. Balfour]</a:t>
            </a:r>
            <a:r>
              <a:rPr lang="en-US" sz="900" dirty="0">
                <a:solidFill>
                  <a:srgbClr val="000000"/>
                </a:solidFill>
                <a:latin typeface="Arial"/>
                <a:cs typeface="Calibri"/>
              </a:rPr>
              <a:t>→</a:t>
            </a:r>
            <a:endParaRPr lang="en-US" sz="900" dirty="0">
              <a:solidFill>
                <a:srgbClr val="000000"/>
              </a:solidFill>
              <a:latin typeface="Arial"/>
            </a:endParaRPr>
          </a:p>
        </p:txBody>
      </p:sp>
    </p:spTree>
    <p:extLst>
      <p:ext uri="{BB962C8B-B14F-4D97-AF65-F5344CB8AC3E}">
        <p14:creationId xmlns:p14="http://schemas.microsoft.com/office/powerpoint/2010/main" val="23857651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a:p>
            <a:endParaRPr lang="en-US" dirty="0"/>
          </a:p>
          <a:p>
            <a:r>
              <a:rPr lang="en-US" dirty="0"/>
              <a:t>See forum post here: </a:t>
            </a:r>
          </a:p>
          <a:p>
            <a:r>
              <a:rPr lang="en-US">
                <a:hlinkClick r:id="rId2"/>
              </a:rPr>
              <a:t>https://devtalk.nvidia.com/default/topic/1031723/cuda-programming-and-performance/warp-divergence-triggered-by-for-loop/post/5249002/?offset=3#5249003</a:t>
            </a:r>
            <a:r>
              <a:rPr lang="en-US"/>
              <a:t> </a:t>
            </a:r>
          </a:p>
        </p:txBody>
      </p:sp>
      <p:sp>
        <p:nvSpPr>
          <p:cNvPr id="4" name="Slide Number Placeholder 3"/>
          <p:cNvSpPr>
            <a:spLocks noGrp="1"/>
          </p:cNvSpPr>
          <p:nvPr>
            <p:ph type="sldNum" sz="quarter" idx="12"/>
          </p:nvPr>
        </p:nvSpPr>
        <p:spPr/>
        <p:txBody>
          <a:bodyPr/>
          <a:lstStyle/>
          <a:p>
            <a:fld id="{2607EFA3-406F-4E56-9DD2-4C036976C4CD}" type="slidenum">
              <a:rPr lang="en-US" altLang="en-US" smtClean="0"/>
              <a:pPr/>
              <a:t>59</a:t>
            </a:fld>
            <a:endParaRPr lang="en-US" altLang="en-US" dirty="0"/>
          </a:p>
        </p:txBody>
      </p:sp>
    </p:spTree>
    <p:extLst>
      <p:ext uri="{BB962C8B-B14F-4D97-AF65-F5344CB8AC3E}">
        <p14:creationId xmlns:p14="http://schemas.microsoft.com/office/powerpoint/2010/main" val="3950362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22" name="Rectangle 2"/>
          <p:cNvSpPr>
            <a:spLocks noGrp="1" noChangeArrowheads="1"/>
          </p:cNvSpPr>
          <p:nvPr>
            <p:ph type="title"/>
          </p:nvPr>
        </p:nvSpPr>
        <p:spPr/>
        <p:txBody>
          <a:bodyPr>
            <a:normAutofit/>
          </a:bodyPr>
          <a:lstStyle/>
          <a:p>
            <a:r>
              <a:rPr lang="en-US" dirty="0"/>
              <a:t>Check your understanding</a:t>
            </a:r>
          </a:p>
        </p:txBody>
      </p:sp>
      <p:sp>
        <p:nvSpPr>
          <p:cNvPr id="16" name="Slide Number Placeholder 15"/>
          <p:cNvSpPr>
            <a:spLocks noGrp="1"/>
          </p:cNvSpPr>
          <p:nvPr>
            <p:ph type="sldNum" sz="quarter" idx="12"/>
          </p:nvPr>
        </p:nvSpPr>
        <p:spPr/>
        <p:txBody>
          <a:bodyPr/>
          <a:lstStyle/>
          <a:p>
            <a:fld id="{2607EFA3-406F-4E56-9DD2-4C036976C4CD}" type="slidenum">
              <a:rPr lang="en-US" altLang="en-US" smtClean="0"/>
              <a:pPr/>
              <a:t>6</a:t>
            </a:fld>
            <a:endParaRPr lang="en-US" altLang="en-US" dirty="0"/>
          </a:p>
        </p:txBody>
      </p:sp>
      <p:sp>
        <p:nvSpPr>
          <p:cNvPr id="1003523" name="Rectangle 3"/>
          <p:cNvSpPr>
            <a:spLocks noGrp="1" noChangeArrowheads="1"/>
          </p:cNvSpPr>
          <p:nvPr>
            <p:ph type="body" idx="4294967295"/>
          </p:nvPr>
        </p:nvSpPr>
        <p:spPr>
          <a:xfrm>
            <a:off x="0" y="1638300"/>
            <a:ext cx="4864100" cy="4838700"/>
          </a:xfrm>
        </p:spPr>
        <p:txBody>
          <a:bodyPr/>
          <a:lstStyle/>
          <a:p>
            <a:pPr marL="849313" lvl="1" indent="-277813">
              <a:lnSpc>
                <a:spcPct val="80000"/>
              </a:lnSpc>
            </a:pPr>
            <a:endParaRPr lang="en-US" sz="1600" dirty="0"/>
          </a:p>
          <a:p>
            <a:pPr marL="849313" lvl="1" indent="-277813">
              <a:lnSpc>
                <a:spcPct val="80000"/>
              </a:lnSpc>
            </a:pPr>
            <a:endParaRPr lang="en-US" sz="1600" dirty="0"/>
          </a:p>
          <a:p>
            <a:pPr marL="849313" lvl="1" indent="-277813">
              <a:lnSpc>
                <a:spcPct val="80000"/>
              </a:lnSpc>
            </a:pPr>
            <a:endParaRPr lang="en-US" sz="1600" dirty="0"/>
          </a:p>
          <a:p>
            <a:pPr marL="849313" lvl="1" indent="-277813">
              <a:lnSpc>
                <a:spcPct val="80000"/>
              </a:lnSpc>
            </a:pPr>
            <a:endParaRPr lang="en-US" sz="1600" dirty="0"/>
          </a:p>
          <a:p>
            <a:pPr marL="398463" indent="-333375">
              <a:lnSpc>
                <a:spcPct val="80000"/>
              </a:lnSpc>
            </a:pPr>
            <a:r>
              <a:rPr lang="en-US" sz="2000" dirty="0"/>
              <a:t>How was the grid defined for this pic? </a:t>
            </a:r>
          </a:p>
          <a:p>
            <a:pPr marL="500063" lvl="1" indent="-333375">
              <a:lnSpc>
                <a:spcPct val="80000"/>
              </a:lnSpc>
            </a:pPr>
            <a:r>
              <a:rPr lang="en-US" sz="1600" dirty="0"/>
              <a:t>I.e., how many blocks in X and Y directions?</a:t>
            </a:r>
          </a:p>
          <a:p>
            <a:pPr marL="500063" lvl="1" indent="-333375">
              <a:lnSpc>
                <a:spcPct val="80000"/>
              </a:lnSpc>
            </a:pPr>
            <a:endParaRPr lang="en-US" sz="1600" dirty="0"/>
          </a:p>
          <a:p>
            <a:pPr marL="500063" lvl="1" indent="-333375">
              <a:lnSpc>
                <a:spcPct val="80000"/>
              </a:lnSpc>
            </a:pPr>
            <a:endParaRPr lang="en-US" sz="1600" dirty="0"/>
          </a:p>
          <a:p>
            <a:pPr marL="500063" lvl="1" indent="-333375">
              <a:lnSpc>
                <a:spcPct val="80000"/>
              </a:lnSpc>
            </a:pPr>
            <a:endParaRPr lang="en-US" sz="1600" dirty="0"/>
          </a:p>
          <a:p>
            <a:pPr marL="398463" indent="-333375">
              <a:lnSpc>
                <a:spcPct val="80000"/>
              </a:lnSpc>
            </a:pPr>
            <a:r>
              <a:rPr lang="en-US" sz="2000" dirty="0"/>
              <a:t>How was a block defined in this pic?</a:t>
            </a:r>
          </a:p>
          <a:p>
            <a:pPr marL="457200" indent="-457200">
              <a:lnSpc>
                <a:spcPct val="80000"/>
              </a:lnSpc>
            </a:pPr>
            <a:endParaRPr lang="en-US" sz="1800" dirty="0"/>
          </a:p>
        </p:txBody>
      </p:sp>
      <p:grpSp>
        <p:nvGrpSpPr>
          <p:cNvPr id="2" name="Group 4"/>
          <p:cNvGrpSpPr>
            <a:grpSpLocks/>
          </p:cNvGrpSpPr>
          <p:nvPr/>
        </p:nvGrpSpPr>
        <p:grpSpPr bwMode="auto">
          <a:xfrm>
            <a:off x="6477001" y="1219201"/>
            <a:ext cx="4056063" cy="5381625"/>
            <a:chOff x="3034" y="690"/>
            <a:chExt cx="2555" cy="3390"/>
          </a:xfrm>
        </p:grpSpPr>
        <p:sp>
          <p:nvSpPr>
            <p:cNvPr id="1003525" name="AutoShape 5"/>
            <p:cNvSpPr>
              <a:spLocks noChangeAspect="1" noChangeArrowheads="1"/>
            </p:cNvSpPr>
            <p:nvPr/>
          </p:nvSpPr>
          <p:spPr bwMode="auto">
            <a:xfrm>
              <a:off x="3034" y="690"/>
              <a:ext cx="2555" cy="3390"/>
            </a:xfrm>
            <a:prstGeom prst="rect">
              <a:avLst/>
            </a:prstGeom>
            <a:noFill/>
            <a:ln w="9525">
              <a:noFill/>
              <a:miter lim="800000"/>
              <a:headEnd/>
              <a:tailEnd/>
            </a:ln>
          </p:spPr>
          <p:txBody>
            <a:bodyPr/>
            <a:lstStyle/>
            <a:p>
              <a:endParaRPr lang="en-US"/>
            </a:p>
          </p:txBody>
        </p:sp>
        <p:sp>
          <p:nvSpPr>
            <p:cNvPr id="1003526" name="Text Box 6"/>
            <p:cNvSpPr txBox="1">
              <a:spLocks noChangeArrowheads="1"/>
            </p:cNvSpPr>
            <p:nvPr/>
          </p:nvSpPr>
          <p:spPr bwMode="auto">
            <a:xfrm>
              <a:off x="3037" y="693"/>
              <a:ext cx="671" cy="2864"/>
            </a:xfrm>
            <a:prstGeom prst="rect">
              <a:avLst/>
            </a:prstGeom>
            <a:solidFill>
              <a:srgbClr val="99CCFF"/>
            </a:solidFill>
            <a:ln w="9525">
              <a:solidFill>
                <a:srgbClr val="969696"/>
              </a:solidFill>
              <a:miter lim="800000"/>
              <a:headEnd/>
              <a:tailEnd/>
            </a:ln>
          </p:spPr>
          <p:txBody>
            <a:bodyPr/>
            <a:lstStyle/>
            <a:p>
              <a:r>
                <a:rPr lang="en-US" sz="1200" b="1">
                  <a:solidFill>
                    <a:srgbClr val="003300"/>
                  </a:solidFill>
                  <a:latin typeface="Arial" pitchFamily="34" charset="0"/>
                </a:rPr>
                <a:t>Host</a:t>
              </a:r>
              <a:endParaRPr lang="en-US">
                <a:solidFill>
                  <a:srgbClr val="003300"/>
                </a:solidFill>
                <a:latin typeface="Arial" pitchFamily="34" charset="0"/>
              </a:endParaRPr>
            </a:p>
          </p:txBody>
        </p:sp>
        <p:sp>
          <p:nvSpPr>
            <p:cNvPr id="1003527" name="Text Box 7"/>
            <p:cNvSpPr txBox="1">
              <a:spLocks noChangeArrowheads="1"/>
            </p:cNvSpPr>
            <p:nvPr/>
          </p:nvSpPr>
          <p:spPr bwMode="auto">
            <a:xfrm>
              <a:off x="3199" y="1171"/>
              <a:ext cx="432" cy="336"/>
            </a:xfrm>
            <a:prstGeom prst="rect">
              <a:avLst/>
            </a:prstGeom>
            <a:solidFill>
              <a:srgbClr val="99FF66"/>
            </a:solidFill>
            <a:ln w="9525">
              <a:solidFill>
                <a:srgbClr val="969696"/>
              </a:solidFill>
              <a:miter lim="800000"/>
              <a:headEnd/>
              <a:tailEnd/>
            </a:ln>
          </p:spPr>
          <p:txBody>
            <a:bodyPr/>
            <a:lstStyle/>
            <a:p>
              <a:pPr algn="ctr"/>
              <a:r>
                <a:rPr lang="en-US" sz="1200" b="1">
                  <a:solidFill>
                    <a:srgbClr val="003300"/>
                  </a:solidFill>
                  <a:latin typeface="Arial" pitchFamily="34" charset="0"/>
                </a:rPr>
                <a:t>Kernel 1</a:t>
              </a:r>
              <a:endParaRPr lang="en-US">
                <a:solidFill>
                  <a:srgbClr val="003300"/>
                </a:solidFill>
                <a:latin typeface="Arial" pitchFamily="34" charset="0"/>
              </a:endParaRPr>
            </a:p>
          </p:txBody>
        </p:sp>
        <p:sp>
          <p:nvSpPr>
            <p:cNvPr id="1003528" name="Text Box 8"/>
            <p:cNvSpPr txBox="1">
              <a:spLocks noChangeArrowheads="1"/>
            </p:cNvSpPr>
            <p:nvPr/>
          </p:nvSpPr>
          <p:spPr bwMode="auto">
            <a:xfrm>
              <a:off x="3185" y="2275"/>
              <a:ext cx="430" cy="334"/>
            </a:xfrm>
            <a:prstGeom prst="rect">
              <a:avLst/>
            </a:prstGeom>
            <a:solidFill>
              <a:srgbClr val="99FF66"/>
            </a:solidFill>
            <a:ln w="9525">
              <a:solidFill>
                <a:srgbClr val="969696"/>
              </a:solidFill>
              <a:miter lim="800000"/>
              <a:headEnd/>
              <a:tailEnd/>
            </a:ln>
          </p:spPr>
          <p:txBody>
            <a:bodyPr/>
            <a:lstStyle/>
            <a:p>
              <a:pPr algn="ctr"/>
              <a:r>
                <a:rPr lang="en-US" sz="1200" b="1">
                  <a:solidFill>
                    <a:srgbClr val="003300"/>
                  </a:solidFill>
                  <a:latin typeface="Arial" pitchFamily="34" charset="0"/>
                </a:rPr>
                <a:t>Kernel 2</a:t>
              </a:r>
              <a:endParaRPr lang="en-US">
                <a:solidFill>
                  <a:srgbClr val="003300"/>
                </a:solidFill>
                <a:latin typeface="Arial" pitchFamily="34" charset="0"/>
              </a:endParaRPr>
            </a:p>
          </p:txBody>
        </p:sp>
        <p:sp>
          <p:nvSpPr>
            <p:cNvPr id="1003529" name="Line 9"/>
            <p:cNvSpPr>
              <a:spLocks noChangeShapeType="1"/>
            </p:cNvSpPr>
            <p:nvPr/>
          </p:nvSpPr>
          <p:spPr bwMode="auto">
            <a:xfrm>
              <a:off x="3118" y="1110"/>
              <a:ext cx="1" cy="1699"/>
            </a:xfrm>
            <a:prstGeom prst="line">
              <a:avLst/>
            </a:prstGeom>
            <a:noFill/>
            <a:ln w="12700">
              <a:solidFill>
                <a:schemeClr val="bg1"/>
              </a:solidFill>
              <a:round/>
              <a:headEnd/>
              <a:tailEnd type="triangle" w="med" len="lg"/>
            </a:ln>
          </p:spPr>
          <p:txBody>
            <a:bodyPr/>
            <a:lstStyle/>
            <a:p>
              <a:endParaRPr lang="en-US"/>
            </a:p>
          </p:txBody>
        </p:sp>
        <p:sp>
          <p:nvSpPr>
            <p:cNvPr id="1003530" name="Text Box 10"/>
            <p:cNvSpPr txBox="1">
              <a:spLocks noChangeArrowheads="1"/>
            </p:cNvSpPr>
            <p:nvPr/>
          </p:nvSpPr>
          <p:spPr bwMode="auto">
            <a:xfrm>
              <a:off x="3827" y="698"/>
              <a:ext cx="1759" cy="2864"/>
            </a:xfrm>
            <a:prstGeom prst="rect">
              <a:avLst/>
            </a:prstGeom>
            <a:solidFill>
              <a:srgbClr val="99CCFF"/>
            </a:solidFill>
            <a:ln w="9525">
              <a:solidFill>
                <a:srgbClr val="969696"/>
              </a:solidFill>
              <a:miter lim="800000"/>
              <a:headEnd/>
              <a:tailEnd/>
            </a:ln>
          </p:spPr>
          <p:txBody>
            <a:bodyPr/>
            <a:lstStyle/>
            <a:p>
              <a:r>
                <a:rPr lang="en-US" sz="1200" b="1">
                  <a:solidFill>
                    <a:srgbClr val="003300"/>
                  </a:solidFill>
                  <a:latin typeface="Arial" pitchFamily="34" charset="0"/>
                </a:rPr>
                <a:t>Device</a:t>
              </a:r>
              <a:endParaRPr lang="en-US">
                <a:solidFill>
                  <a:srgbClr val="003300"/>
                </a:solidFill>
                <a:latin typeface="Arial" pitchFamily="34" charset="0"/>
              </a:endParaRPr>
            </a:p>
          </p:txBody>
        </p:sp>
        <p:grpSp>
          <p:nvGrpSpPr>
            <p:cNvPr id="3" name="Group 11"/>
            <p:cNvGrpSpPr>
              <a:grpSpLocks/>
            </p:cNvGrpSpPr>
            <p:nvPr/>
          </p:nvGrpSpPr>
          <p:grpSpPr bwMode="auto">
            <a:xfrm>
              <a:off x="3927" y="957"/>
              <a:ext cx="1554" cy="1004"/>
              <a:chOff x="3820" y="4577"/>
              <a:chExt cx="4116" cy="2660"/>
            </a:xfrm>
          </p:grpSpPr>
          <p:sp>
            <p:nvSpPr>
              <p:cNvPr id="1003532" name="Text Box 12"/>
              <p:cNvSpPr txBox="1">
                <a:spLocks noChangeArrowheads="1"/>
              </p:cNvSpPr>
              <p:nvPr/>
            </p:nvSpPr>
            <p:spPr bwMode="auto">
              <a:xfrm>
                <a:off x="3820" y="4577"/>
                <a:ext cx="4116" cy="2660"/>
              </a:xfrm>
              <a:prstGeom prst="rect">
                <a:avLst/>
              </a:prstGeom>
              <a:solidFill>
                <a:srgbClr val="99FF66"/>
              </a:solidFill>
              <a:ln w="9525">
                <a:solidFill>
                  <a:srgbClr val="969696"/>
                </a:solidFill>
                <a:miter lim="800000"/>
                <a:headEnd/>
                <a:tailEnd/>
              </a:ln>
            </p:spPr>
            <p:txBody>
              <a:bodyPr/>
              <a:lstStyle/>
              <a:p>
                <a:r>
                  <a:rPr lang="en-US" sz="1200" b="1">
                    <a:solidFill>
                      <a:srgbClr val="003300"/>
                    </a:solidFill>
                    <a:latin typeface="Arial" pitchFamily="34" charset="0"/>
                  </a:rPr>
                  <a:t>Grid 1</a:t>
                </a:r>
                <a:endParaRPr lang="en-US">
                  <a:solidFill>
                    <a:srgbClr val="003300"/>
                  </a:solidFill>
                  <a:latin typeface="Arial" pitchFamily="34" charset="0"/>
                </a:endParaRPr>
              </a:p>
            </p:txBody>
          </p:sp>
          <p:grpSp>
            <p:nvGrpSpPr>
              <p:cNvPr id="4" name="Group 13"/>
              <p:cNvGrpSpPr>
                <a:grpSpLocks/>
              </p:cNvGrpSpPr>
              <p:nvPr/>
            </p:nvGrpSpPr>
            <p:grpSpPr bwMode="auto">
              <a:xfrm>
                <a:off x="3985" y="5169"/>
                <a:ext cx="3785" cy="864"/>
                <a:chOff x="3997" y="5169"/>
                <a:chExt cx="3785" cy="864"/>
              </a:xfrm>
            </p:grpSpPr>
            <p:sp>
              <p:nvSpPr>
                <p:cNvPr id="1003534" name="Text Box 14"/>
                <p:cNvSpPr txBox="1">
                  <a:spLocks noChangeArrowheads="1"/>
                </p:cNvSpPr>
                <p:nvPr/>
              </p:nvSpPr>
              <p:spPr bwMode="auto">
                <a:xfrm>
                  <a:off x="3997" y="5169"/>
                  <a:ext cx="1181" cy="864"/>
                </a:xfrm>
                <a:prstGeom prst="rect">
                  <a:avLst/>
                </a:prstGeom>
                <a:solidFill>
                  <a:srgbClr val="FFCC00"/>
                </a:solidFill>
                <a:ln w="9525">
                  <a:solidFill>
                    <a:srgbClr val="969696"/>
                  </a:solidFill>
                  <a:miter lim="800000"/>
                  <a:headEnd/>
                  <a:tailEnd/>
                </a:ln>
              </p:spPr>
              <p:txBody>
                <a:bodyPr lIns="0" tIns="91440" rIns="0" bIns="0"/>
                <a:lstStyle/>
                <a:p>
                  <a:pPr algn="ctr"/>
                  <a:r>
                    <a:rPr lang="en-US" sz="1200" b="1">
                      <a:solidFill>
                        <a:srgbClr val="003300"/>
                      </a:solidFill>
                      <a:latin typeface="Arial" pitchFamily="34" charset="0"/>
                    </a:rPr>
                    <a:t>Block</a:t>
                  </a:r>
                </a:p>
                <a:p>
                  <a:pPr algn="ctr"/>
                  <a:r>
                    <a:rPr lang="en-US" sz="1200" b="1">
                      <a:solidFill>
                        <a:srgbClr val="003300"/>
                      </a:solidFill>
                      <a:latin typeface="Arial" pitchFamily="34" charset="0"/>
                    </a:rPr>
                    <a:t>(0, 0)</a:t>
                  </a:r>
                  <a:endParaRPr lang="en-US">
                    <a:solidFill>
                      <a:srgbClr val="003300"/>
                    </a:solidFill>
                    <a:latin typeface="Arial" pitchFamily="34" charset="0"/>
                  </a:endParaRPr>
                </a:p>
              </p:txBody>
            </p:sp>
            <p:sp>
              <p:nvSpPr>
                <p:cNvPr id="1003535" name="Text Box 15"/>
                <p:cNvSpPr txBox="1">
                  <a:spLocks noChangeArrowheads="1"/>
                </p:cNvSpPr>
                <p:nvPr/>
              </p:nvSpPr>
              <p:spPr bwMode="auto">
                <a:xfrm>
                  <a:off x="5299" y="5169"/>
                  <a:ext cx="1181" cy="864"/>
                </a:xfrm>
                <a:prstGeom prst="rect">
                  <a:avLst/>
                </a:prstGeom>
                <a:solidFill>
                  <a:srgbClr val="FFCC00"/>
                </a:solidFill>
                <a:ln w="9525">
                  <a:solidFill>
                    <a:srgbClr val="969696"/>
                  </a:solidFill>
                  <a:miter lim="800000"/>
                  <a:headEnd/>
                  <a:tailEnd/>
                </a:ln>
              </p:spPr>
              <p:txBody>
                <a:bodyPr lIns="0" tIns="91440" rIns="0" bIns="0"/>
                <a:lstStyle/>
                <a:p>
                  <a:pPr algn="ctr"/>
                  <a:r>
                    <a:rPr lang="en-US" sz="1200" b="1">
                      <a:solidFill>
                        <a:srgbClr val="003300"/>
                      </a:solidFill>
                      <a:latin typeface="Arial" pitchFamily="34" charset="0"/>
                    </a:rPr>
                    <a:t>Block</a:t>
                  </a:r>
                </a:p>
                <a:p>
                  <a:pPr algn="ctr"/>
                  <a:r>
                    <a:rPr lang="en-US" sz="1200" b="1">
                      <a:solidFill>
                        <a:srgbClr val="003300"/>
                      </a:solidFill>
                      <a:latin typeface="Arial" pitchFamily="34" charset="0"/>
                    </a:rPr>
                    <a:t>(1, 0)</a:t>
                  </a:r>
                  <a:endParaRPr lang="en-US">
                    <a:solidFill>
                      <a:srgbClr val="003300"/>
                    </a:solidFill>
                    <a:latin typeface="Arial" pitchFamily="34" charset="0"/>
                  </a:endParaRPr>
                </a:p>
              </p:txBody>
            </p:sp>
            <p:sp>
              <p:nvSpPr>
                <p:cNvPr id="1003536" name="Text Box 16"/>
                <p:cNvSpPr txBox="1">
                  <a:spLocks noChangeArrowheads="1"/>
                </p:cNvSpPr>
                <p:nvPr/>
              </p:nvSpPr>
              <p:spPr bwMode="auto">
                <a:xfrm>
                  <a:off x="6601" y="5169"/>
                  <a:ext cx="1181" cy="864"/>
                </a:xfrm>
                <a:prstGeom prst="rect">
                  <a:avLst/>
                </a:prstGeom>
                <a:solidFill>
                  <a:srgbClr val="FFCC00"/>
                </a:solidFill>
                <a:ln w="9525">
                  <a:solidFill>
                    <a:srgbClr val="969696"/>
                  </a:solidFill>
                  <a:miter lim="800000"/>
                  <a:headEnd/>
                  <a:tailEnd/>
                </a:ln>
              </p:spPr>
              <p:txBody>
                <a:bodyPr lIns="0" tIns="91440" rIns="0" bIns="0"/>
                <a:lstStyle/>
                <a:p>
                  <a:pPr algn="ctr"/>
                  <a:r>
                    <a:rPr lang="en-US" sz="1200" b="1">
                      <a:solidFill>
                        <a:srgbClr val="003300"/>
                      </a:solidFill>
                      <a:latin typeface="Arial" pitchFamily="34" charset="0"/>
                    </a:rPr>
                    <a:t>Block</a:t>
                  </a:r>
                </a:p>
                <a:p>
                  <a:pPr algn="ctr"/>
                  <a:r>
                    <a:rPr lang="en-US" sz="1200" b="1">
                      <a:solidFill>
                        <a:srgbClr val="003300"/>
                      </a:solidFill>
                      <a:latin typeface="Arial" pitchFamily="34" charset="0"/>
                    </a:rPr>
                    <a:t>(2, 0)</a:t>
                  </a:r>
                  <a:endParaRPr lang="en-US">
                    <a:solidFill>
                      <a:srgbClr val="003300"/>
                    </a:solidFill>
                    <a:latin typeface="Arial" pitchFamily="34" charset="0"/>
                  </a:endParaRPr>
                </a:p>
              </p:txBody>
            </p:sp>
          </p:grpSp>
          <p:grpSp>
            <p:nvGrpSpPr>
              <p:cNvPr id="5" name="Group 17"/>
              <p:cNvGrpSpPr>
                <a:grpSpLocks/>
              </p:cNvGrpSpPr>
              <p:nvPr/>
            </p:nvGrpSpPr>
            <p:grpSpPr bwMode="auto">
              <a:xfrm>
                <a:off x="3985" y="6187"/>
                <a:ext cx="3785" cy="864"/>
                <a:chOff x="3997" y="5169"/>
                <a:chExt cx="3785" cy="864"/>
              </a:xfrm>
            </p:grpSpPr>
            <p:sp>
              <p:nvSpPr>
                <p:cNvPr id="1003538" name="Text Box 18"/>
                <p:cNvSpPr txBox="1">
                  <a:spLocks noChangeArrowheads="1"/>
                </p:cNvSpPr>
                <p:nvPr/>
              </p:nvSpPr>
              <p:spPr bwMode="auto">
                <a:xfrm>
                  <a:off x="3997" y="5169"/>
                  <a:ext cx="1181" cy="864"/>
                </a:xfrm>
                <a:prstGeom prst="rect">
                  <a:avLst/>
                </a:prstGeom>
                <a:solidFill>
                  <a:srgbClr val="FFCC00"/>
                </a:solidFill>
                <a:ln w="9525">
                  <a:solidFill>
                    <a:srgbClr val="969696"/>
                  </a:solidFill>
                  <a:miter lim="800000"/>
                  <a:headEnd/>
                  <a:tailEnd/>
                </a:ln>
              </p:spPr>
              <p:txBody>
                <a:bodyPr lIns="0" tIns="91440" rIns="0" bIns="0"/>
                <a:lstStyle/>
                <a:p>
                  <a:pPr algn="ctr"/>
                  <a:r>
                    <a:rPr lang="en-US" sz="1200" b="1">
                      <a:solidFill>
                        <a:srgbClr val="003300"/>
                      </a:solidFill>
                      <a:latin typeface="Arial" pitchFamily="34" charset="0"/>
                    </a:rPr>
                    <a:t>Block</a:t>
                  </a:r>
                </a:p>
                <a:p>
                  <a:pPr algn="ctr"/>
                  <a:r>
                    <a:rPr lang="en-US" sz="1200" b="1">
                      <a:solidFill>
                        <a:srgbClr val="003300"/>
                      </a:solidFill>
                      <a:latin typeface="Arial" pitchFamily="34" charset="0"/>
                    </a:rPr>
                    <a:t>(0, 1)</a:t>
                  </a:r>
                  <a:endParaRPr lang="en-US">
                    <a:solidFill>
                      <a:srgbClr val="003300"/>
                    </a:solidFill>
                    <a:latin typeface="Arial" pitchFamily="34" charset="0"/>
                  </a:endParaRPr>
                </a:p>
              </p:txBody>
            </p:sp>
            <p:sp>
              <p:nvSpPr>
                <p:cNvPr id="1003539" name="Text Box 19"/>
                <p:cNvSpPr txBox="1">
                  <a:spLocks noChangeArrowheads="1"/>
                </p:cNvSpPr>
                <p:nvPr/>
              </p:nvSpPr>
              <p:spPr bwMode="auto">
                <a:xfrm>
                  <a:off x="5299" y="5169"/>
                  <a:ext cx="1181" cy="864"/>
                </a:xfrm>
                <a:prstGeom prst="rect">
                  <a:avLst/>
                </a:prstGeom>
                <a:solidFill>
                  <a:srgbClr val="FFCC00"/>
                </a:solidFill>
                <a:ln w="9525">
                  <a:solidFill>
                    <a:srgbClr val="969696"/>
                  </a:solidFill>
                  <a:miter lim="800000"/>
                  <a:headEnd/>
                  <a:tailEnd/>
                </a:ln>
              </p:spPr>
              <p:txBody>
                <a:bodyPr lIns="0" tIns="91440" rIns="0" bIns="0"/>
                <a:lstStyle/>
                <a:p>
                  <a:pPr algn="ctr"/>
                  <a:r>
                    <a:rPr lang="en-US" sz="1200" b="1">
                      <a:solidFill>
                        <a:srgbClr val="003300"/>
                      </a:solidFill>
                      <a:latin typeface="Arial" pitchFamily="34" charset="0"/>
                    </a:rPr>
                    <a:t>Block</a:t>
                  </a:r>
                </a:p>
                <a:p>
                  <a:pPr algn="ctr"/>
                  <a:r>
                    <a:rPr lang="en-US" sz="1200" b="1">
                      <a:solidFill>
                        <a:srgbClr val="003300"/>
                      </a:solidFill>
                      <a:latin typeface="Arial" pitchFamily="34" charset="0"/>
                    </a:rPr>
                    <a:t>(1, 1)</a:t>
                  </a:r>
                  <a:endParaRPr lang="en-US">
                    <a:solidFill>
                      <a:srgbClr val="003300"/>
                    </a:solidFill>
                    <a:latin typeface="Arial" pitchFamily="34" charset="0"/>
                  </a:endParaRPr>
                </a:p>
              </p:txBody>
            </p:sp>
            <p:sp>
              <p:nvSpPr>
                <p:cNvPr id="1003540" name="Text Box 20"/>
                <p:cNvSpPr txBox="1">
                  <a:spLocks noChangeArrowheads="1"/>
                </p:cNvSpPr>
                <p:nvPr/>
              </p:nvSpPr>
              <p:spPr bwMode="auto">
                <a:xfrm>
                  <a:off x="6601" y="5169"/>
                  <a:ext cx="1181" cy="864"/>
                </a:xfrm>
                <a:prstGeom prst="rect">
                  <a:avLst/>
                </a:prstGeom>
                <a:solidFill>
                  <a:srgbClr val="FFCC00"/>
                </a:solidFill>
                <a:ln w="9525">
                  <a:solidFill>
                    <a:srgbClr val="969696"/>
                  </a:solidFill>
                  <a:miter lim="800000"/>
                  <a:headEnd/>
                  <a:tailEnd/>
                </a:ln>
              </p:spPr>
              <p:txBody>
                <a:bodyPr lIns="0" tIns="91440" rIns="0" bIns="0"/>
                <a:lstStyle/>
                <a:p>
                  <a:pPr algn="ctr"/>
                  <a:r>
                    <a:rPr lang="en-US" sz="1200" b="1">
                      <a:solidFill>
                        <a:srgbClr val="003300"/>
                      </a:solidFill>
                      <a:latin typeface="Arial" pitchFamily="34" charset="0"/>
                    </a:rPr>
                    <a:t>Block</a:t>
                  </a:r>
                </a:p>
                <a:p>
                  <a:pPr algn="ctr"/>
                  <a:r>
                    <a:rPr lang="en-US" sz="1200" b="1">
                      <a:solidFill>
                        <a:srgbClr val="003300"/>
                      </a:solidFill>
                      <a:latin typeface="Arial" pitchFamily="34" charset="0"/>
                    </a:rPr>
                    <a:t>(2, 1)</a:t>
                  </a:r>
                  <a:endParaRPr lang="en-US">
                    <a:solidFill>
                      <a:srgbClr val="003300"/>
                    </a:solidFill>
                    <a:latin typeface="Arial" pitchFamily="34" charset="0"/>
                  </a:endParaRPr>
                </a:p>
              </p:txBody>
            </p:sp>
          </p:grpSp>
        </p:grpSp>
        <p:grpSp>
          <p:nvGrpSpPr>
            <p:cNvPr id="6" name="Group 21"/>
            <p:cNvGrpSpPr>
              <a:grpSpLocks/>
            </p:cNvGrpSpPr>
            <p:nvPr/>
          </p:nvGrpSpPr>
          <p:grpSpPr bwMode="auto">
            <a:xfrm>
              <a:off x="4051" y="2056"/>
              <a:ext cx="1306" cy="1416"/>
              <a:chOff x="4730" y="7615"/>
              <a:chExt cx="3458" cy="3752"/>
            </a:xfrm>
          </p:grpSpPr>
          <p:sp>
            <p:nvSpPr>
              <p:cNvPr id="1003542" name="Text Box 22"/>
              <p:cNvSpPr txBox="1">
                <a:spLocks noChangeArrowheads="1"/>
              </p:cNvSpPr>
              <p:nvPr/>
            </p:nvSpPr>
            <p:spPr bwMode="auto">
              <a:xfrm>
                <a:off x="4730" y="7615"/>
                <a:ext cx="3458" cy="3752"/>
              </a:xfrm>
              <a:prstGeom prst="rect">
                <a:avLst/>
              </a:prstGeom>
              <a:solidFill>
                <a:srgbClr val="99FF66"/>
              </a:solidFill>
              <a:ln w="9525">
                <a:solidFill>
                  <a:srgbClr val="969696"/>
                </a:solidFill>
                <a:miter lim="800000"/>
                <a:headEnd/>
                <a:tailEnd/>
              </a:ln>
            </p:spPr>
            <p:txBody>
              <a:bodyPr/>
              <a:lstStyle/>
              <a:p>
                <a:r>
                  <a:rPr lang="en-US" sz="1200" b="1">
                    <a:solidFill>
                      <a:srgbClr val="003300"/>
                    </a:solidFill>
                    <a:latin typeface="Arial" pitchFamily="34" charset="0"/>
                  </a:rPr>
                  <a:t>Grid 2</a:t>
                </a:r>
                <a:endParaRPr lang="en-US">
                  <a:solidFill>
                    <a:srgbClr val="003300"/>
                  </a:solidFill>
                  <a:latin typeface="Arial" pitchFamily="34" charset="0"/>
                </a:endParaRPr>
              </a:p>
            </p:txBody>
          </p:sp>
          <p:grpSp>
            <p:nvGrpSpPr>
              <p:cNvPr id="7" name="Group 23"/>
              <p:cNvGrpSpPr>
                <a:grpSpLocks/>
              </p:cNvGrpSpPr>
              <p:nvPr/>
            </p:nvGrpSpPr>
            <p:grpSpPr bwMode="auto">
              <a:xfrm>
                <a:off x="4902" y="8203"/>
                <a:ext cx="3114" cy="892"/>
                <a:chOff x="4391" y="8441"/>
                <a:chExt cx="3114" cy="892"/>
              </a:xfrm>
            </p:grpSpPr>
            <p:sp>
              <p:nvSpPr>
                <p:cNvPr id="1003544" name="Text Box 24"/>
                <p:cNvSpPr txBox="1">
                  <a:spLocks noChangeArrowheads="1"/>
                </p:cNvSpPr>
                <p:nvPr/>
              </p:nvSpPr>
              <p:spPr bwMode="auto">
                <a:xfrm>
                  <a:off x="4391" y="8441"/>
                  <a:ext cx="689" cy="892"/>
                </a:xfrm>
                <a:prstGeom prst="rect">
                  <a:avLst/>
                </a:prstGeom>
                <a:solidFill>
                  <a:srgbClr val="FFCC00"/>
                </a:solidFill>
                <a:ln w="9525">
                  <a:solidFill>
                    <a:srgbClr val="969696"/>
                  </a:solidFill>
                  <a:miter lim="800000"/>
                  <a:headEnd/>
                  <a:tailEnd/>
                </a:ln>
              </p:spPr>
              <p:txBody>
                <a:bodyPr lIns="0" tIns="91440" rIns="0" bIns="0"/>
                <a:lstStyle/>
                <a:p>
                  <a:endParaRPr lang="en-US">
                    <a:solidFill>
                      <a:srgbClr val="003300"/>
                    </a:solidFill>
                    <a:latin typeface="Arial" pitchFamily="34" charset="0"/>
                  </a:endParaRPr>
                </a:p>
              </p:txBody>
            </p:sp>
            <p:sp>
              <p:nvSpPr>
                <p:cNvPr id="1003545" name="Text Box 25"/>
                <p:cNvSpPr txBox="1">
                  <a:spLocks noChangeArrowheads="1"/>
                </p:cNvSpPr>
                <p:nvPr/>
              </p:nvSpPr>
              <p:spPr bwMode="auto">
                <a:xfrm>
                  <a:off x="5199" y="8441"/>
                  <a:ext cx="689" cy="892"/>
                </a:xfrm>
                <a:prstGeom prst="rect">
                  <a:avLst/>
                </a:prstGeom>
                <a:solidFill>
                  <a:srgbClr val="FFCC00"/>
                </a:solidFill>
                <a:ln w="9525">
                  <a:solidFill>
                    <a:srgbClr val="969696"/>
                  </a:solidFill>
                  <a:miter lim="800000"/>
                  <a:headEnd/>
                  <a:tailEnd/>
                </a:ln>
              </p:spPr>
              <p:txBody>
                <a:bodyPr lIns="0" tIns="91440" rIns="0" bIns="0"/>
                <a:lstStyle/>
                <a:p>
                  <a:endParaRPr lang="en-US">
                    <a:solidFill>
                      <a:srgbClr val="003300"/>
                    </a:solidFill>
                    <a:latin typeface="Arial" pitchFamily="34" charset="0"/>
                  </a:endParaRPr>
                </a:p>
              </p:txBody>
            </p:sp>
            <p:sp>
              <p:nvSpPr>
                <p:cNvPr id="1003546" name="Text Box 26"/>
                <p:cNvSpPr txBox="1">
                  <a:spLocks noChangeArrowheads="1"/>
                </p:cNvSpPr>
                <p:nvPr/>
              </p:nvSpPr>
              <p:spPr bwMode="auto">
                <a:xfrm>
                  <a:off x="6007" y="8441"/>
                  <a:ext cx="689" cy="892"/>
                </a:xfrm>
                <a:prstGeom prst="rect">
                  <a:avLst/>
                </a:prstGeom>
                <a:solidFill>
                  <a:srgbClr val="FFCC00"/>
                </a:solidFill>
                <a:ln w="9525">
                  <a:solidFill>
                    <a:srgbClr val="969696"/>
                  </a:solidFill>
                  <a:miter lim="800000"/>
                  <a:headEnd/>
                  <a:tailEnd/>
                </a:ln>
              </p:spPr>
              <p:txBody>
                <a:bodyPr lIns="0" tIns="91440" rIns="0" bIns="0"/>
                <a:lstStyle/>
                <a:p>
                  <a:endParaRPr lang="en-US">
                    <a:solidFill>
                      <a:srgbClr val="003300"/>
                    </a:solidFill>
                    <a:latin typeface="Arial" pitchFamily="34" charset="0"/>
                  </a:endParaRPr>
                </a:p>
              </p:txBody>
            </p:sp>
            <p:sp>
              <p:nvSpPr>
                <p:cNvPr id="1003547" name="Text Box 27"/>
                <p:cNvSpPr txBox="1">
                  <a:spLocks noChangeArrowheads="1"/>
                </p:cNvSpPr>
                <p:nvPr/>
              </p:nvSpPr>
              <p:spPr bwMode="auto">
                <a:xfrm>
                  <a:off x="6816" y="8441"/>
                  <a:ext cx="689" cy="892"/>
                </a:xfrm>
                <a:prstGeom prst="rect">
                  <a:avLst/>
                </a:prstGeom>
                <a:solidFill>
                  <a:srgbClr val="FFCC00"/>
                </a:solidFill>
                <a:ln w="9525">
                  <a:solidFill>
                    <a:srgbClr val="969696"/>
                  </a:solidFill>
                  <a:miter lim="800000"/>
                  <a:headEnd/>
                  <a:tailEnd/>
                </a:ln>
              </p:spPr>
              <p:txBody>
                <a:bodyPr lIns="0" tIns="91440" rIns="0" bIns="0"/>
                <a:lstStyle/>
                <a:p>
                  <a:endParaRPr lang="en-US">
                    <a:solidFill>
                      <a:srgbClr val="003300"/>
                    </a:solidFill>
                    <a:latin typeface="Arial" pitchFamily="34" charset="0"/>
                  </a:endParaRPr>
                </a:p>
              </p:txBody>
            </p:sp>
          </p:grpSp>
          <p:grpSp>
            <p:nvGrpSpPr>
              <p:cNvPr id="8" name="Group 28"/>
              <p:cNvGrpSpPr>
                <a:grpSpLocks/>
              </p:cNvGrpSpPr>
              <p:nvPr/>
            </p:nvGrpSpPr>
            <p:grpSpPr bwMode="auto">
              <a:xfrm>
                <a:off x="4902" y="9253"/>
                <a:ext cx="3114" cy="892"/>
                <a:chOff x="4391" y="8441"/>
                <a:chExt cx="3114" cy="892"/>
              </a:xfrm>
            </p:grpSpPr>
            <p:sp>
              <p:nvSpPr>
                <p:cNvPr id="1003549" name="Text Box 29"/>
                <p:cNvSpPr txBox="1">
                  <a:spLocks noChangeArrowheads="1"/>
                </p:cNvSpPr>
                <p:nvPr/>
              </p:nvSpPr>
              <p:spPr bwMode="auto">
                <a:xfrm>
                  <a:off x="4391" y="8441"/>
                  <a:ext cx="689" cy="892"/>
                </a:xfrm>
                <a:prstGeom prst="rect">
                  <a:avLst/>
                </a:prstGeom>
                <a:solidFill>
                  <a:srgbClr val="FFCC00"/>
                </a:solidFill>
                <a:ln w="9525">
                  <a:solidFill>
                    <a:srgbClr val="969696"/>
                  </a:solidFill>
                  <a:miter lim="800000"/>
                  <a:headEnd/>
                  <a:tailEnd/>
                </a:ln>
              </p:spPr>
              <p:txBody>
                <a:bodyPr lIns="0" tIns="91440" rIns="0" bIns="0"/>
                <a:lstStyle/>
                <a:p>
                  <a:endParaRPr lang="en-US">
                    <a:solidFill>
                      <a:srgbClr val="003300"/>
                    </a:solidFill>
                    <a:latin typeface="Arial" pitchFamily="34" charset="0"/>
                  </a:endParaRPr>
                </a:p>
              </p:txBody>
            </p:sp>
            <p:sp>
              <p:nvSpPr>
                <p:cNvPr id="1003550" name="Text Box 30"/>
                <p:cNvSpPr txBox="1">
                  <a:spLocks noChangeArrowheads="1"/>
                </p:cNvSpPr>
                <p:nvPr/>
              </p:nvSpPr>
              <p:spPr bwMode="auto">
                <a:xfrm>
                  <a:off x="5199" y="8441"/>
                  <a:ext cx="689" cy="892"/>
                </a:xfrm>
                <a:prstGeom prst="rect">
                  <a:avLst/>
                </a:prstGeom>
                <a:solidFill>
                  <a:srgbClr val="FFCC00"/>
                </a:solidFill>
                <a:ln w="9525">
                  <a:solidFill>
                    <a:srgbClr val="969696"/>
                  </a:solidFill>
                  <a:miter lim="800000"/>
                  <a:headEnd/>
                  <a:tailEnd/>
                </a:ln>
              </p:spPr>
              <p:txBody>
                <a:bodyPr lIns="0" tIns="91440" rIns="0" bIns="0"/>
                <a:lstStyle/>
                <a:p>
                  <a:endParaRPr lang="en-US">
                    <a:solidFill>
                      <a:srgbClr val="003300"/>
                    </a:solidFill>
                    <a:latin typeface="Arial" pitchFamily="34" charset="0"/>
                  </a:endParaRPr>
                </a:p>
              </p:txBody>
            </p:sp>
            <p:sp>
              <p:nvSpPr>
                <p:cNvPr id="1003551" name="Text Box 31"/>
                <p:cNvSpPr txBox="1">
                  <a:spLocks noChangeArrowheads="1"/>
                </p:cNvSpPr>
                <p:nvPr/>
              </p:nvSpPr>
              <p:spPr bwMode="auto">
                <a:xfrm>
                  <a:off x="6007" y="8441"/>
                  <a:ext cx="689" cy="892"/>
                </a:xfrm>
                <a:prstGeom prst="rect">
                  <a:avLst/>
                </a:prstGeom>
                <a:solidFill>
                  <a:srgbClr val="FFCC00"/>
                </a:solidFill>
                <a:ln w="9525">
                  <a:solidFill>
                    <a:srgbClr val="969696"/>
                  </a:solidFill>
                  <a:miter lim="800000"/>
                  <a:headEnd/>
                  <a:tailEnd/>
                </a:ln>
              </p:spPr>
              <p:txBody>
                <a:bodyPr lIns="0" tIns="91440" rIns="0" bIns="0"/>
                <a:lstStyle/>
                <a:p>
                  <a:endParaRPr lang="en-US">
                    <a:solidFill>
                      <a:srgbClr val="003300"/>
                    </a:solidFill>
                    <a:latin typeface="Arial" pitchFamily="34" charset="0"/>
                  </a:endParaRPr>
                </a:p>
              </p:txBody>
            </p:sp>
            <p:sp>
              <p:nvSpPr>
                <p:cNvPr id="1003552" name="Text Box 32"/>
                <p:cNvSpPr txBox="1">
                  <a:spLocks noChangeArrowheads="1"/>
                </p:cNvSpPr>
                <p:nvPr/>
              </p:nvSpPr>
              <p:spPr bwMode="auto">
                <a:xfrm>
                  <a:off x="6816" y="8441"/>
                  <a:ext cx="689" cy="892"/>
                </a:xfrm>
                <a:prstGeom prst="rect">
                  <a:avLst/>
                </a:prstGeom>
                <a:solidFill>
                  <a:srgbClr val="FFCC00"/>
                </a:solidFill>
                <a:ln w="9525">
                  <a:solidFill>
                    <a:srgbClr val="969696"/>
                  </a:solidFill>
                  <a:miter lim="800000"/>
                  <a:headEnd/>
                  <a:tailEnd/>
                </a:ln>
              </p:spPr>
              <p:txBody>
                <a:bodyPr lIns="0" tIns="91440" rIns="0" bIns="0"/>
                <a:lstStyle/>
                <a:p>
                  <a:endParaRPr lang="en-US">
                    <a:solidFill>
                      <a:srgbClr val="003300"/>
                    </a:solidFill>
                    <a:latin typeface="Arial" pitchFamily="34" charset="0"/>
                  </a:endParaRPr>
                </a:p>
              </p:txBody>
            </p:sp>
          </p:grpSp>
          <p:grpSp>
            <p:nvGrpSpPr>
              <p:cNvPr id="9" name="Group 33"/>
              <p:cNvGrpSpPr>
                <a:grpSpLocks/>
              </p:cNvGrpSpPr>
              <p:nvPr/>
            </p:nvGrpSpPr>
            <p:grpSpPr bwMode="auto">
              <a:xfrm>
                <a:off x="4902" y="10303"/>
                <a:ext cx="3114" cy="892"/>
                <a:chOff x="4391" y="8441"/>
                <a:chExt cx="3114" cy="892"/>
              </a:xfrm>
            </p:grpSpPr>
            <p:sp>
              <p:nvSpPr>
                <p:cNvPr id="1003554" name="Text Box 34"/>
                <p:cNvSpPr txBox="1">
                  <a:spLocks noChangeArrowheads="1"/>
                </p:cNvSpPr>
                <p:nvPr/>
              </p:nvSpPr>
              <p:spPr bwMode="auto">
                <a:xfrm>
                  <a:off x="4391" y="8441"/>
                  <a:ext cx="689" cy="892"/>
                </a:xfrm>
                <a:prstGeom prst="rect">
                  <a:avLst/>
                </a:prstGeom>
                <a:solidFill>
                  <a:srgbClr val="FFCC00"/>
                </a:solidFill>
                <a:ln w="9525">
                  <a:solidFill>
                    <a:srgbClr val="969696"/>
                  </a:solidFill>
                  <a:miter lim="800000"/>
                  <a:headEnd/>
                  <a:tailEnd/>
                </a:ln>
              </p:spPr>
              <p:txBody>
                <a:bodyPr lIns="0" tIns="91440" rIns="0" bIns="0"/>
                <a:lstStyle/>
                <a:p>
                  <a:endParaRPr lang="en-US">
                    <a:solidFill>
                      <a:srgbClr val="003300"/>
                    </a:solidFill>
                    <a:latin typeface="Arial" pitchFamily="34" charset="0"/>
                  </a:endParaRPr>
                </a:p>
              </p:txBody>
            </p:sp>
            <p:sp>
              <p:nvSpPr>
                <p:cNvPr id="1003555" name="Text Box 35"/>
                <p:cNvSpPr txBox="1">
                  <a:spLocks noChangeArrowheads="1"/>
                </p:cNvSpPr>
                <p:nvPr/>
              </p:nvSpPr>
              <p:spPr bwMode="auto">
                <a:xfrm>
                  <a:off x="5199" y="8441"/>
                  <a:ext cx="689" cy="892"/>
                </a:xfrm>
                <a:prstGeom prst="rect">
                  <a:avLst/>
                </a:prstGeom>
                <a:solidFill>
                  <a:srgbClr val="FFCC00"/>
                </a:solidFill>
                <a:ln w="9525">
                  <a:solidFill>
                    <a:srgbClr val="969696"/>
                  </a:solidFill>
                  <a:miter lim="800000"/>
                  <a:headEnd/>
                  <a:tailEnd/>
                </a:ln>
              </p:spPr>
              <p:txBody>
                <a:bodyPr lIns="0" tIns="91440" rIns="0" bIns="0"/>
                <a:lstStyle/>
                <a:p>
                  <a:endParaRPr lang="en-US">
                    <a:solidFill>
                      <a:srgbClr val="003300"/>
                    </a:solidFill>
                    <a:latin typeface="Arial" pitchFamily="34" charset="0"/>
                  </a:endParaRPr>
                </a:p>
              </p:txBody>
            </p:sp>
            <p:sp>
              <p:nvSpPr>
                <p:cNvPr id="1003556" name="Text Box 36"/>
                <p:cNvSpPr txBox="1">
                  <a:spLocks noChangeArrowheads="1"/>
                </p:cNvSpPr>
                <p:nvPr/>
              </p:nvSpPr>
              <p:spPr bwMode="auto">
                <a:xfrm>
                  <a:off x="6007" y="8441"/>
                  <a:ext cx="689" cy="892"/>
                </a:xfrm>
                <a:prstGeom prst="rect">
                  <a:avLst/>
                </a:prstGeom>
                <a:solidFill>
                  <a:srgbClr val="FFCC00"/>
                </a:solidFill>
                <a:ln w="9525">
                  <a:solidFill>
                    <a:srgbClr val="969696"/>
                  </a:solidFill>
                  <a:miter lim="800000"/>
                  <a:headEnd/>
                  <a:tailEnd/>
                </a:ln>
              </p:spPr>
              <p:txBody>
                <a:bodyPr lIns="0" tIns="91440" rIns="0" bIns="0"/>
                <a:lstStyle/>
                <a:p>
                  <a:endParaRPr lang="en-US">
                    <a:solidFill>
                      <a:srgbClr val="003300"/>
                    </a:solidFill>
                    <a:latin typeface="Arial" pitchFamily="34" charset="0"/>
                  </a:endParaRPr>
                </a:p>
              </p:txBody>
            </p:sp>
            <p:sp>
              <p:nvSpPr>
                <p:cNvPr id="1003557" name="Text Box 37"/>
                <p:cNvSpPr txBox="1">
                  <a:spLocks noChangeArrowheads="1"/>
                </p:cNvSpPr>
                <p:nvPr/>
              </p:nvSpPr>
              <p:spPr bwMode="auto">
                <a:xfrm>
                  <a:off x="6816" y="8441"/>
                  <a:ext cx="689" cy="892"/>
                </a:xfrm>
                <a:prstGeom prst="rect">
                  <a:avLst/>
                </a:prstGeom>
                <a:solidFill>
                  <a:srgbClr val="FFCC00"/>
                </a:solidFill>
                <a:ln w="9525">
                  <a:solidFill>
                    <a:srgbClr val="969696"/>
                  </a:solidFill>
                  <a:miter lim="800000"/>
                  <a:headEnd/>
                  <a:tailEnd/>
                </a:ln>
              </p:spPr>
              <p:txBody>
                <a:bodyPr lIns="0" tIns="91440" rIns="0" bIns="0"/>
                <a:lstStyle/>
                <a:p>
                  <a:endParaRPr lang="en-US">
                    <a:solidFill>
                      <a:srgbClr val="003300"/>
                    </a:solidFill>
                    <a:latin typeface="Arial" pitchFamily="34" charset="0"/>
                  </a:endParaRPr>
                </a:p>
              </p:txBody>
            </p:sp>
          </p:grpSp>
        </p:grpSp>
        <p:grpSp>
          <p:nvGrpSpPr>
            <p:cNvPr id="10" name="Group 38"/>
            <p:cNvGrpSpPr>
              <a:grpSpLocks/>
            </p:cNvGrpSpPr>
            <p:nvPr/>
          </p:nvGrpSpPr>
          <p:grpSpPr bwMode="auto">
            <a:xfrm>
              <a:off x="3414" y="2782"/>
              <a:ext cx="1765" cy="1295"/>
              <a:chOff x="1972" y="8931"/>
              <a:chExt cx="4676" cy="3430"/>
            </a:xfrm>
          </p:grpSpPr>
          <p:sp>
            <p:nvSpPr>
              <p:cNvPr id="1003559" name="Text Box 39"/>
              <p:cNvSpPr txBox="1">
                <a:spLocks noChangeArrowheads="1"/>
              </p:cNvSpPr>
              <p:nvPr/>
            </p:nvSpPr>
            <p:spPr bwMode="auto">
              <a:xfrm>
                <a:off x="1972" y="8931"/>
                <a:ext cx="4676" cy="3430"/>
              </a:xfrm>
              <a:prstGeom prst="rect">
                <a:avLst/>
              </a:prstGeom>
              <a:solidFill>
                <a:srgbClr val="FFCC00"/>
              </a:solidFill>
              <a:ln w="9525">
                <a:solidFill>
                  <a:srgbClr val="969696"/>
                </a:solidFill>
                <a:miter lim="800000"/>
                <a:headEnd/>
                <a:tailEnd/>
              </a:ln>
            </p:spPr>
            <p:txBody>
              <a:bodyPr/>
              <a:lstStyle/>
              <a:p>
                <a:r>
                  <a:rPr lang="en-US" sz="1200" b="1">
                    <a:solidFill>
                      <a:srgbClr val="003300"/>
                    </a:solidFill>
                    <a:latin typeface="Arial" pitchFamily="34" charset="0"/>
                  </a:rPr>
                  <a:t>Block (1, 1)</a:t>
                </a:r>
                <a:endParaRPr lang="en-US">
                  <a:solidFill>
                    <a:srgbClr val="003300"/>
                  </a:solidFill>
                  <a:latin typeface="Arial" pitchFamily="34" charset="0"/>
                </a:endParaRPr>
              </a:p>
            </p:txBody>
          </p:sp>
          <p:grpSp>
            <p:nvGrpSpPr>
              <p:cNvPr id="11" name="Group 40"/>
              <p:cNvGrpSpPr>
                <a:grpSpLocks/>
              </p:cNvGrpSpPr>
              <p:nvPr/>
            </p:nvGrpSpPr>
            <p:grpSpPr bwMode="auto">
              <a:xfrm>
                <a:off x="2147" y="9559"/>
                <a:ext cx="4325" cy="2592"/>
                <a:chOff x="2630" y="11267"/>
                <a:chExt cx="4325" cy="2592"/>
              </a:xfrm>
            </p:grpSpPr>
            <p:grpSp>
              <p:nvGrpSpPr>
                <p:cNvPr id="12" name="Group 41"/>
                <p:cNvGrpSpPr>
                  <a:grpSpLocks/>
                </p:cNvGrpSpPr>
                <p:nvPr/>
              </p:nvGrpSpPr>
              <p:grpSpPr bwMode="auto">
                <a:xfrm>
                  <a:off x="2630" y="11267"/>
                  <a:ext cx="4325" cy="2592"/>
                  <a:chOff x="2160" y="10769"/>
                  <a:chExt cx="4325" cy="2592"/>
                </a:xfrm>
              </p:grpSpPr>
              <p:sp>
                <p:nvSpPr>
                  <p:cNvPr id="1003562" name="Rectangle 42"/>
                  <p:cNvSpPr>
                    <a:spLocks noChangeArrowheads="1"/>
                  </p:cNvSpPr>
                  <p:nvPr/>
                </p:nvSpPr>
                <p:spPr bwMode="auto">
                  <a:xfrm>
                    <a:off x="2160" y="10769"/>
                    <a:ext cx="4320" cy="2592"/>
                  </a:xfrm>
                  <a:prstGeom prst="rect">
                    <a:avLst/>
                  </a:prstGeom>
                  <a:solidFill>
                    <a:srgbClr val="FF6600"/>
                  </a:solidFill>
                  <a:ln w="12700">
                    <a:solidFill>
                      <a:srgbClr val="000000"/>
                    </a:solidFill>
                    <a:miter lim="800000"/>
                    <a:headEnd/>
                    <a:tailEnd/>
                  </a:ln>
                </p:spPr>
                <p:txBody>
                  <a:bodyPr/>
                  <a:lstStyle/>
                  <a:p>
                    <a:endParaRPr lang="en-US"/>
                  </a:p>
                </p:txBody>
              </p:sp>
              <p:sp>
                <p:nvSpPr>
                  <p:cNvPr id="1003563" name="Line 43"/>
                  <p:cNvSpPr>
                    <a:spLocks noChangeShapeType="1"/>
                  </p:cNvSpPr>
                  <p:nvPr/>
                </p:nvSpPr>
                <p:spPr bwMode="auto">
                  <a:xfrm flipV="1">
                    <a:off x="2160" y="11631"/>
                    <a:ext cx="4325" cy="2"/>
                  </a:xfrm>
                  <a:prstGeom prst="line">
                    <a:avLst/>
                  </a:prstGeom>
                  <a:noFill/>
                  <a:ln w="12700">
                    <a:solidFill>
                      <a:srgbClr val="000000"/>
                    </a:solidFill>
                    <a:round/>
                    <a:headEnd/>
                    <a:tailEnd/>
                  </a:ln>
                  <a:effectLst/>
                </p:spPr>
                <p:txBody>
                  <a:bodyPr/>
                  <a:lstStyle/>
                  <a:p>
                    <a:endParaRPr lang="en-US"/>
                  </a:p>
                </p:txBody>
              </p:sp>
              <p:sp>
                <p:nvSpPr>
                  <p:cNvPr id="1003564" name="Line 44"/>
                  <p:cNvSpPr>
                    <a:spLocks noChangeShapeType="1"/>
                  </p:cNvSpPr>
                  <p:nvPr/>
                </p:nvSpPr>
                <p:spPr bwMode="auto">
                  <a:xfrm>
                    <a:off x="2161" y="12497"/>
                    <a:ext cx="4324" cy="4"/>
                  </a:xfrm>
                  <a:prstGeom prst="line">
                    <a:avLst/>
                  </a:prstGeom>
                  <a:noFill/>
                  <a:ln w="12700">
                    <a:solidFill>
                      <a:srgbClr val="000000"/>
                    </a:solidFill>
                    <a:round/>
                    <a:headEnd/>
                    <a:tailEnd/>
                  </a:ln>
                  <a:effectLst/>
                </p:spPr>
                <p:txBody>
                  <a:bodyPr/>
                  <a:lstStyle/>
                  <a:p>
                    <a:endParaRPr lang="en-US"/>
                  </a:p>
                </p:txBody>
              </p:sp>
              <p:sp>
                <p:nvSpPr>
                  <p:cNvPr id="1003565" name="Line 45"/>
                  <p:cNvSpPr>
                    <a:spLocks noChangeShapeType="1"/>
                  </p:cNvSpPr>
                  <p:nvPr/>
                </p:nvSpPr>
                <p:spPr bwMode="auto">
                  <a:xfrm>
                    <a:off x="3024" y="10769"/>
                    <a:ext cx="1" cy="2592"/>
                  </a:xfrm>
                  <a:prstGeom prst="line">
                    <a:avLst/>
                  </a:prstGeom>
                  <a:noFill/>
                  <a:ln w="12700">
                    <a:solidFill>
                      <a:srgbClr val="000000"/>
                    </a:solidFill>
                    <a:round/>
                    <a:headEnd/>
                    <a:tailEnd/>
                  </a:ln>
                  <a:effectLst/>
                </p:spPr>
                <p:txBody>
                  <a:bodyPr/>
                  <a:lstStyle/>
                  <a:p>
                    <a:endParaRPr lang="en-US"/>
                  </a:p>
                </p:txBody>
              </p:sp>
              <p:sp>
                <p:nvSpPr>
                  <p:cNvPr id="1003566" name="Line 46"/>
                  <p:cNvSpPr>
                    <a:spLocks noChangeShapeType="1"/>
                  </p:cNvSpPr>
                  <p:nvPr/>
                </p:nvSpPr>
                <p:spPr bwMode="auto">
                  <a:xfrm>
                    <a:off x="3888" y="10769"/>
                    <a:ext cx="1" cy="2592"/>
                  </a:xfrm>
                  <a:prstGeom prst="line">
                    <a:avLst/>
                  </a:prstGeom>
                  <a:noFill/>
                  <a:ln w="12700">
                    <a:solidFill>
                      <a:srgbClr val="000000"/>
                    </a:solidFill>
                    <a:round/>
                    <a:headEnd/>
                    <a:tailEnd/>
                  </a:ln>
                  <a:effectLst/>
                </p:spPr>
                <p:txBody>
                  <a:bodyPr/>
                  <a:lstStyle/>
                  <a:p>
                    <a:endParaRPr lang="en-US"/>
                  </a:p>
                </p:txBody>
              </p:sp>
              <p:sp>
                <p:nvSpPr>
                  <p:cNvPr id="1003567" name="Line 47"/>
                  <p:cNvSpPr>
                    <a:spLocks noChangeShapeType="1"/>
                  </p:cNvSpPr>
                  <p:nvPr/>
                </p:nvSpPr>
                <p:spPr bwMode="auto">
                  <a:xfrm>
                    <a:off x="4752" y="10769"/>
                    <a:ext cx="1" cy="2592"/>
                  </a:xfrm>
                  <a:prstGeom prst="line">
                    <a:avLst/>
                  </a:prstGeom>
                  <a:noFill/>
                  <a:ln w="12700">
                    <a:solidFill>
                      <a:srgbClr val="000000"/>
                    </a:solidFill>
                    <a:round/>
                    <a:headEnd/>
                    <a:tailEnd/>
                  </a:ln>
                  <a:effectLst/>
                </p:spPr>
                <p:txBody>
                  <a:bodyPr/>
                  <a:lstStyle/>
                  <a:p>
                    <a:endParaRPr lang="en-US"/>
                  </a:p>
                </p:txBody>
              </p:sp>
              <p:sp>
                <p:nvSpPr>
                  <p:cNvPr id="1003568" name="Line 48"/>
                  <p:cNvSpPr>
                    <a:spLocks noChangeShapeType="1"/>
                  </p:cNvSpPr>
                  <p:nvPr/>
                </p:nvSpPr>
                <p:spPr bwMode="auto">
                  <a:xfrm>
                    <a:off x="5616" y="10769"/>
                    <a:ext cx="1" cy="2592"/>
                  </a:xfrm>
                  <a:prstGeom prst="line">
                    <a:avLst/>
                  </a:prstGeom>
                  <a:noFill/>
                  <a:ln w="12700">
                    <a:solidFill>
                      <a:srgbClr val="000000"/>
                    </a:solidFill>
                    <a:round/>
                    <a:headEnd/>
                    <a:tailEnd/>
                  </a:ln>
                  <a:effectLst/>
                </p:spPr>
                <p:txBody>
                  <a:bodyPr/>
                  <a:lstStyle/>
                  <a:p>
                    <a:endParaRPr lang="en-US"/>
                  </a:p>
                </p:txBody>
              </p:sp>
            </p:grpSp>
            <p:grpSp>
              <p:nvGrpSpPr>
                <p:cNvPr id="13" name="Group 49"/>
                <p:cNvGrpSpPr>
                  <a:grpSpLocks/>
                </p:cNvGrpSpPr>
                <p:nvPr/>
              </p:nvGrpSpPr>
              <p:grpSpPr bwMode="auto">
                <a:xfrm>
                  <a:off x="2756" y="12340"/>
                  <a:ext cx="4075" cy="448"/>
                  <a:chOff x="2364" y="10793"/>
                  <a:chExt cx="4075" cy="448"/>
                </a:xfrm>
              </p:grpSpPr>
              <p:sp>
                <p:nvSpPr>
                  <p:cNvPr id="1003570" name="Text Box 50"/>
                  <p:cNvSpPr txBox="1">
                    <a:spLocks noChangeArrowheads="1"/>
                  </p:cNvSpPr>
                  <p:nvPr/>
                </p:nvSpPr>
                <p:spPr bwMode="auto">
                  <a:xfrm>
                    <a:off x="2364" y="10793"/>
                    <a:ext cx="617" cy="448"/>
                  </a:xfrm>
                  <a:prstGeom prst="rect">
                    <a:avLst/>
                  </a:prstGeom>
                  <a:noFill/>
                  <a:ln w="9525">
                    <a:noFill/>
                    <a:miter lim="800000"/>
                    <a:headEnd/>
                    <a:tailEnd/>
                  </a:ln>
                </p:spPr>
                <p:txBody>
                  <a:bodyPr wrap="none" lIns="0" tIns="0" rIns="0" bIns="0"/>
                  <a:lstStyle/>
                  <a:p>
                    <a:pPr algn="ctr"/>
                    <a:r>
                      <a:rPr lang="en-US" sz="1000" b="1">
                        <a:solidFill>
                          <a:srgbClr val="003300"/>
                        </a:solidFill>
                      </a:rPr>
                      <a:t>Thread</a:t>
                    </a:r>
                  </a:p>
                  <a:p>
                    <a:pPr algn="ctr"/>
                    <a:r>
                      <a:rPr lang="en-US" sz="1000" b="1">
                        <a:solidFill>
                          <a:srgbClr val="003300"/>
                        </a:solidFill>
                      </a:rPr>
                      <a:t>(0, 1)</a:t>
                    </a:r>
                    <a:endParaRPr lang="en-US">
                      <a:solidFill>
                        <a:srgbClr val="003300"/>
                      </a:solidFill>
                      <a:latin typeface="Arial" pitchFamily="34" charset="0"/>
                    </a:endParaRPr>
                  </a:p>
                </p:txBody>
              </p:sp>
              <p:sp>
                <p:nvSpPr>
                  <p:cNvPr id="1003571" name="Text Box 51"/>
                  <p:cNvSpPr txBox="1">
                    <a:spLocks noChangeArrowheads="1"/>
                  </p:cNvSpPr>
                  <p:nvPr/>
                </p:nvSpPr>
                <p:spPr bwMode="auto">
                  <a:xfrm>
                    <a:off x="3228" y="10793"/>
                    <a:ext cx="617" cy="448"/>
                  </a:xfrm>
                  <a:prstGeom prst="rect">
                    <a:avLst/>
                  </a:prstGeom>
                  <a:noFill/>
                  <a:ln w="9525">
                    <a:noFill/>
                    <a:miter lim="800000"/>
                    <a:headEnd/>
                    <a:tailEnd/>
                  </a:ln>
                </p:spPr>
                <p:txBody>
                  <a:bodyPr wrap="none" lIns="0" tIns="0" rIns="0" bIns="0"/>
                  <a:lstStyle/>
                  <a:p>
                    <a:pPr algn="ctr"/>
                    <a:r>
                      <a:rPr lang="en-US" sz="1000" b="1">
                        <a:solidFill>
                          <a:srgbClr val="003300"/>
                        </a:solidFill>
                      </a:rPr>
                      <a:t>Thread</a:t>
                    </a:r>
                  </a:p>
                  <a:p>
                    <a:pPr algn="ctr"/>
                    <a:r>
                      <a:rPr lang="en-US" sz="1000" b="1">
                        <a:solidFill>
                          <a:srgbClr val="003300"/>
                        </a:solidFill>
                      </a:rPr>
                      <a:t>(1, 1)</a:t>
                    </a:r>
                    <a:endParaRPr lang="en-US">
                      <a:solidFill>
                        <a:srgbClr val="003300"/>
                      </a:solidFill>
                      <a:latin typeface="Arial" pitchFamily="34" charset="0"/>
                    </a:endParaRPr>
                  </a:p>
                </p:txBody>
              </p:sp>
              <p:sp>
                <p:nvSpPr>
                  <p:cNvPr id="1003572" name="Text Box 52"/>
                  <p:cNvSpPr txBox="1">
                    <a:spLocks noChangeArrowheads="1"/>
                  </p:cNvSpPr>
                  <p:nvPr/>
                </p:nvSpPr>
                <p:spPr bwMode="auto">
                  <a:xfrm>
                    <a:off x="4093" y="10793"/>
                    <a:ext cx="617" cy="448"/>
                  </a:xfrm>
                  <a:prstGeom prst="rect">
                    <a:avLst/>
                  </a:prstGeom>
                  <a:noFill/>
                  <a:ln w="9525">
                    <a:noFill/>
                    <a:miter lim="800000"/>
                    <a:headEnd/>
                    <a:tailEnd/>
                  </a:ln>
                </p:spPr>
                <p:txBody>
                  <a:bodyPr wrap="none" lIns="0" tIns="0" rIns="0" bIns="0"/>
                  <a:lstStyle/>
                  <a:p>
                    <a:pPr algn="ctr"/>
                    <a:r>
                      <a:rPr lang="en-US" sz="1000" b="1">
                        <a:solidFill>
                          <a:srgbClr val="003300"/>
                        </a:solidFill>
                      </a:rPr>
                      <a:t>Thread</a:t>
                    </a:r>
                  </a:p>
                  <a:p>
                    <a:pPr algn="ctr"/>
                    <a:r>
                      <a:rPr lang="en-US" sz="1000" b="1">
                        <a:solidFill>
                          <a:srgbClr val="003300"/>
                        </a:solidFill>
                      </a:rPr>
                      <a:t>(2, 1)</a:t>
                    </a:r>
                    <a:endParaRPr lang="en-US">
                      <a:solidFill>
                        <a:srgbClr val="003300"/>
                      </a:solidFill>
                      <a:latin typeface="Arial" pitchFamily="34" charset="0"/>
                    </a:endParaRPr>
                  </a:p>
                </p:txBody>
              </p:sp>
              <p:sp>
                <p:nvSpPr>
                  <p:cNvPr id="1003573" name="Text Box 53"/>
                  <p:cNvSpPr txBox="1">
                    <a:spLocks noChangeArrowheads="1"/>
                  </p:cNvSpPr>
                  <p:nvPr/>
                </p:nvSpPr>
                <p:spPr bwMode="auto">
                  <a:xfrm>
                    <a:off x="4957" y="10793"/>
                    <a:ext cx="617" cy="448"/>
                  </a:xfrm>
                  <a:prstGeom prst="rect">
                    <a:avLst/>
                  </a:prstGeom>
                  <a:noFill/>
                  <a:ln w="9525">
                    <a:noFill/>
                    <a:miter lim="800000"/>
                    <a:headEnd/>
                    <a:tailEnd/>
                  </a:ln>
                </p:spPr>
                <p:txBody>
                  <a:bodyPr wrap="none" lIns="0" tIns="0" rIns="0" bIns="0"/>
                  <a:lstStyle/>
                  <a:p>
                    <a:pPr algn="ctr"/>
                    <a:r>
                      <a:rPr lang="en-US" sz="1000" b="1">
                        <a:solidFill>
                          <a:srgbClr val="003300"/>
                        </a:solidFill>
                      </a:rPr>
                      <a:t>Thread</a:t>
                    </a:r>
                  </a:p>
                  <a:p>
                    <a:pPr algn="ctr"/>
                    <a:r>
                      <a:rPr lang="en-US" sz="1000" b="1">
                        <a:solidFill>
                          <a:srgbClr val="003300"/>
                        </a:solidFill>
                      </a:rPr>
                      <a:t>(3, 1)</a:t>
                    </a:r>
                    <a:endParaRPr lang="en-US">
                      <a:solidFill>
                        <a:srgbClr val="003300"/>
                      </a:solidFill>
                      <a:latin typeface="Arial" pitchFamily="34" charset="0"/>
                    </a:endParaRPr>
                  </a:p>
                </p:txBody>
              </p:sp>
              <p:sp>
                <p:nvSpPr>
                  <p:cNvPr id="1003574" name="Text Box 54"/>
                  <p:cNvSpPr txBox="1">
                    <a:spLocks noChangeArrowheads="1"/>
                  </p:cNvSpPr>
                  <p:nvPr/>
                </p:nvSpPr>
                <p:spPr bwMode="auto">
                  <a:xfrm>
                    <a:off x="5822" y="10793"/>
                    <a:ext cx="617" cy="448"/>
                  </a:xfrm>
                  <a:prstGeom prst="rect">
                    <a:avLst/>
                  </a:prstGeom>
                  <a:noFill/>
                  <a:ln w="9525">
                    <a:noFill/>
                    <a:miter lim="800000"/>
                    <a:headEnd/>
                    <a:tailEnd/>
                  </a:ln>
                </p:spPr>
                <p:txBody>
                  <a:bodyPr wrap="none" lIns="0" tIns="0" rIns="0" bIns="0"/>
                  <a:lstStyle/>
                  <a:p>
                    <a:pPr algn="ctr"/>
                    <a:r>
                      <a:rPr lang="en-US" sz="1000" b="1">
                        <a:solidFill>
                          <a:srgbClr val="003300"/>
                        </a:solidFill>
                      </a:rPr>
                      <a:t>Thread</a:t>
                    </a:r>
                  </a:p>
                  <a:p>
                    <a:pPr algn="ctr"/>
                    <a:r>
                      <a:rPr lang="en-US" sz="1000" b="1">
                        <a:solidFill>
                          <a:srgbClr val="003300"/>
                        </a:solidFill>
                      </a:rPr>
                      <a:t>(4, 1)</a:t>
                    </a:r>
                    <a:endParaRPr lang="en-US">
                      <a:solidFill>
                        <a:srgbClr val="003300"/>
                      </a:solidFill>
                      <a:latin typeface="Arial" pitchFamily="34" charset="0"/>
                    </a:endParaRPr>
                  </a:p>
                </p:txBody>
              </p:sp>
            </p:grpSp>
            <p:grpSp>
              <p:nvGrpSpPr>
                <p:cNvPr id="14" name="Group 55"/>
                <p:cNvGrpSpPr>
                  <a:grpSpLocks/>
                </p:cNvGrpSpPr>
                <p:nvPr/>
              </p:nvGrpSpPr>
              <p:grpSpPr bwMode="auto">
                <a:xfrm>
                  <a:off x="2756" y="13201"/>
                  <a:ext cx="4075" cy="448"/>
                  <a:chOff x="2364" y="10793"/>
                  <a:chExt cx="4075" cy="448"/>
                </a:xfrm>
              </p:grpSpPr>
              <p:sp>
                <p:nvSpPr>
                  <p:cNvPr id="1003576" name="Text Box 56"/>
                  <p:cNvSpPr txBox="1">
                    <a:spLocks noChangeArrowheads="1"/>
                  </p:cNvSpPr>
                  <p:nvPr/>
                </p:nvSpPr>
                <p:spPr bwMode="auto">
                  <a:xfrm>
                    <a:off x="2364" y="10793"/>
                    <a:ext cx="617" cy="448"/>
                  </a:xfrm>
                  <a:prstGeom prst="rect">
                    <a:avLst/>
                  </a:prstGeom>
                  <a:noFill/>
                  <a:ln w="9525">
                    <a:noFill/>
                    <a:miter lim="800000"/>
                    <a:headEnd/>
                    <a:tailEnd/>
                  </a:ln>
                </p:spPr>
                <p:txBody>
                  <a:bodyPr wrap="none" lIns="0" tIns="0" rIns="0" bIns="0"/>
                  <a:lstStyle/>
                  <a:p>
                    <a:pPr algn="ctr"/>
                    <a:r>
                      <a:rPr lang="en-US" sz="1000" b="1">
                        <a:solidFill>
                          <a:srgbClr val="003300"/>
                        </a:solidFill>
                      </a:rPr>
                      <a:t>Thread</a:t>
                    </a:r>
                  </a:p>
                  <a:p>
                    <a:pPr algn="ctr"/>
                    <a:r>
                      <a:rPr lang="en-US" sz="1000" b="1">
                        <a:solidFill>
                          <a:srgbClr val="003300"/>
                        </a:solidFill>
                      </a:rPr>
                      <a:t>(0, 2)</a:t>
                    </a:r>
                    <a:endParaRPr lang="en-US">
                      <a:solidFill>
                        <a:srgbClr val="003300"/>
                      </a:solidFill>
                      <a:latin typeface="Arial" pitchFamily="34" charset="0"/>
                    </a:endParaRPr>
                  </a:p>
                </p:txBody>
              </p:sp>
              <p:sp>
                <p:nvSpPr>
                  <p:cNvPr id="1003577" name="Text Box 57"/>
                  <p:cNvSpPr txBox="1">
                    <a:spLocks noChangeArrowheads="1"/>
                  </p:cNvSpPr>
                  <p:nvPr/>
                </p:nvSpPr>
                <p:spPr bwMode="auto">
                  <a:xfrm>
                    <a:off x="3228" y="10793"/>
                    <a:ext cx="617" cy="448"/>
                  </a:xfrm>
                  <a:prstGeom prst="rect">
                    <a:avLst/>
                  </a:prstGeom>
                  <a:noFill/>
                  <a:ln w="9525">
                    <a:noFill/>
                    <a:miter lim="800000"/>
                    <a:headEnd/>
                    <a:tailEnd/>
                  </a:ln>
                </p:spPr>
                <p:txBody>
                  <a:bodyPr wrap="none" lIns="0" tIns="0" rIns="0" bIns="0"/>
                  <a:lstStyle/>
                  <a:p>
                    <a:pPr algn="ctr"/>
                    <a:r>
                      <a:rPr lang="en-US" sz="1000" b="1">
                        <a:solidFill>
                          <a:srgbClr val="003300"/>
                        </a:solidFill>
                      </a:rPr>
                      <a:t>Thread</a:t>
                    </a:r>
                  </a:p>
                  <a:p>
                    <a:pPr algn="ctr"/>
                    <a:r>
                      <a:rPr lang="en-US" sz="1000" b="1">
                        <a:solidFill>
                          <a:srgbClr val="003300"/>
                        </a:solidFill>
                      </a:rPr>
                      <a:t>(1, 2)</a:t>
                    </a:r>
                    <a:endParaRPr lang="en-US">
                      <a:solidFill>
                        <a:srgbClr val="003300"/>
                      </a:solidFill>
                      <a:latin typeface="Arial" pitchFamily="34" charset="0"/>
                    </a:endParaRPr>
                  </a:p>
                </p:txBody>
              </p:sp>
              <p:sp>
                <p:nvSpPr>
                  <p:cNvPr id="1003578" name="Text Box 58"/>
                  <p:cNvSpPr txBox="1">
                    <a:spLocks noChangeArrowheads="1"/>
                  </p:cNvSpPr>
                  <p:nvPr/>
                </p:nvSpPr>
                <p:spPr bwMode="auto">
                  <a:xfrm>
                    <a:off x="4093" y="10793"/>
                    <a:ext cx="617" cy="448"/>
                  </a:xfrm>
                  <a:prstGeom prst="rect">
                    <a:avLst/>
                  </a:prstGeom>
                  <a:noFill/>
                  <a:ln w="9525">
                    <a:noFill/>
                    <a:miter lim="800000"/>
                    <a:headEnd/>
                    <a:tailEnd/>
                  </a:ln>
                </p:spPr>
                <p:txBody>
                  <a:bodyPr wrap="none" lIns="0" tIns="0" rIns="0" bIns="0"/>
                  <a:lstStyle/>
                  <a:p>
                    <a:pPr algn="ctr"/>
                    <a:r>
                      <a:rPr lang="en-US" sz="1000" b="1">
                        <a:solidFill>
                          <a:srgbClr val="003300"/>
                        </a:solidFill>
                      </a:rPr>
                      <a:t>Thread</a:t>
                    </a:r>
                  </a:p>
                  <a:p>
                    <a:pPr algn="ctr"/>
                    <a:r>
                      <a:rPr lang="en-US" sz="1000" b="1">
                        <a:solidFill>
                          <a:srgbClr val="003300"/>
                        </a:solidFill>
                      </a:rPr>
                      <a:t>(2, 2)</a:t>
                    </a:r>
                    <a:endParaRPr lang="en-US">
                      <a:solidFill>
                        <a:srgbClr val="003300"/>
                      </a:solidFill>
                      <a:latin typeface="Arial" pitchFamily="34" charset="0"/>
                    </a:endParaRPr>
                  </a:p>
                </p:txBody>
              </p:sp>
              <p:sp>
                <p:nvSpPr>
                  <p:cNvPr id="1003579" name="Text Box 59"/>
                  <p:cNvSpPr txBox="1">
                    <a:spLocks noChangeArrowheads="1"/>
                  </p:cNvSpPr>
                  <p:nvPr/>
                </p:nvSpPr>
                <p:spPr bwMode="auto">
                  <a:xfrm>
                    <a:off x="4957" y="10793"/>
                    <a:ext cx="617" cy="448"/>
                  </a:xfrm>
                  <a:prstGeom prst="rect">
                    <a:avLst/>
                  </a:prstGeom>
                  <a:noFill/>
                  <a:ln w="9525">
                    <a:noFill/>
                    <a:miter lim="800000"/>
                    <a:headEnd/>
                    <a:tailEnd/>
                  </a:ln>
                </p:spPr>
                <p:txBody>
                  <a:bodyPr wrap="none" lIns="0" tIns="0" rIns="0" bIns="0"/>
                  <a:lstStyle/>
                  <a:p>
                    <a:pPr algn="ctr"/>
                    <a:r>
                      <a:rPr lang="en-US" sz="1000" b="1">
                        <a:solidFill>
                          <a:srgbClr val="003300"/>
                        </a:solidFill>
                      </a:rPr>
                      <a:t>Thread</a:t>
                    </a:r>
                  </a:p>
                  <a:p>
                    <a:pPr algn="ctr"/>
                    <a:r>
                      <a:rPr lang="en-US" sz="1000" b="1">
                        <a:solidFill>
                          <a:srgbClr val="003300"/>
                        </a:solidFill>
                      </a:rPr>
                      <a:t>(3, 2)</a:t>
                    </a:r>
                    <a:endParaRPr lang="en-US">
                      <a:solidFill>
                        <a:srgbClr val="003300"/>
                      </a:solidFill>
                      <a:latin typeface="Arial" pitchFamily="34" charset="0"/>
                    </a:endParaRPr>
                  </a:p>
                </p:txBody>
              </p:sp>
              <p:sp>
                <p:nvSpPr>
                  <p:cNvPr id="1003580" name="Text Box 60"/>
                  <p:cNvSpPr txBox="1">
                    <a:spLocks noChangeArrowheads="1"/>
                  </p:cNvSpPr>
                  <p:nvPr/>
                </p:nvSpPr>
                <p:spPr bwMode="auto">
                  <a:xfrm>
                    <a:off x="5822" y="10793"/>
                    <a:ext cx="617" cy="448"/>
                  </a:xfrm>
                  <a:prstGeom prst="rect">
                    <a:avLst/>
                  </a:prstGeom>
                  <a:noFill/>
                  <a:ln w="9525">
                    <a:noFill/>
                    <a:miter lim="800000"/>
                    <a:headEnd/>
                    <a:tailEnd/>
                  </a:ln>
                </p:spPr>
                <p:txBody>
                  <a:bodyPr wrap="none" lIns="0" tIns="0" rIns="0" bIns="0"/>
                  <a:lstStyle/>
                  <a:p>
                    <a:pPr algn="ctr"/>
                    <a:r>
                      <a:rPr lang="en-US" sz="1000" b="1">
                        <a:solidFill>
                          <a:srgbClr val="003300"/>
                        </a:solidFill>
                      </a:rPr>
                      <a:t>Thread</a:t>
                    </a:r>
                  </a:p>
                  <a:p>
                    <a:pPr algn="ctr"/>
                    <a:r>
                      <a:rPr lang="en-US" sz="1000" b="1">
                        <a:solidFill>
                          <a:srgbClr val="003300"/>
                        </a:solidFill>
                      </a:rPr>
                      <a:t>(4, 2)</a:t>
                    </a:r>
                    <a:endParaRPr lang="en-US">
                      <a:solidFill>
                        <a:srgbClr val="003300"/>
                      </a:solidFill>
                      <a:latin typeface="Arial" pitchFamily="34" charset="0"/>
                    </a:endParaRPr>
                  </a:p>
                </p:txBody>
              </p:sp>
            </p:grpSp>
            <p:grpSp>
              <p:nvGrpSpPr>
                <p:cNvPr id="15" name="Group 61"/>
                <p:cNvGrpSpPr>
                  <a:grpSpLocks/>
                </p:cNvGrpSpPr>
                <p:nvPr/>
              </p:nvGrpSpPr>
              <p:grpSpPr bwMode="auto">
                <a:xfrm>
                  <a:off x="2755" y="11479"/>
                  <a:ext cx="4075" cy="448"/>
                  <a:chOff x="2364" y="10793"/>
                  <a:chExt cx="4075" cy="448"/>
                </a:xfrm>
              </p:grpSpPr>
              <p:sp>
                <p:nvSpPr>
                  <p:cNvPr id="1003582" name="Text Box 62"/>
                  <p:cNvSpPr txBox="1">
                    <a:spLocks noChangeArrowheads="1"/>
                  </p:cNvSpPr>
                  <p:nvPr/>
                </p:nvSpPr>
                <p:spPr bwMode="auto">
                  <a:xfrm>
                    <a:off x="2364" y="10793"/>
                    <a:ext cx="617" cy="448"/>
                  </a:xfrm>
                  <a:prstGeom prst="rect">
                    <a:avLst/>
                  </a:prstGeom>
                  <a:noFill/>
                  <a:ln w="9525">
                    <a:noFill/>
                    <a:miter lim="800000"/>
                    <a:headEnd/>
                    <a:tailEnd/>
                  </a:ln>
                </p:spPr>
                <p:txBody>
                  <a:bodyPr wrap="none" lIns="0" tIns="0" rIns="0" bIns="0"/>
                  <a:lstStyle/>
                  <a:p>
                    <a:pPr algn="ctr"/>
                    <a:r>
                      <a:rPr lang="en-US" sz="1000" b="1">
                        <a:solidFill>
                          <a:srgbClr val="003300"/>
                        </a:solidFill>
                      </a:rPr>
                      <a:t>Thread</a:t>
                    </a:r>
                  </a:p>
                  <a:p>
                    <a:pPr algn="ctr"/>
                    <a:r>
                      <a:rPr lang="en-US" sz="1000" b="1">
                        <a:solidFill>
                          <a:srgbClr val="003300"/>
                        </a:solidFill>
                      </a:rPr>
                      <a:t>(0, 0)</a:t>
                    </a:r>
                    <a:endParaRPr lang="en-US">
                      <a:solidFill>
                        <a:srgbClr val="003300"/>
                      </a:solidFill>
                      <a:latin typeface="Arial" pitchFamily="34" charset="0"/>
                    </a:endParaRPr>
                  </a:p>
                </p:txBody>
              </p:sp>
              <p:sp>
                <p:nvSpPr>
                  <p:cNvPr id="1003583" name="Text Box 63"/>
                  <p:cNvSpPr txBox="1">
                    <a:spLocks noChangeArrowheads="1"/>
                  </p:cNvSpPr>
                  <p:nvPr/>
                </p:nvSpPr>
                <p:spPr bwMode="auto">
                  <a:xfrm>
                    <a:off x="3228" y="10793"/>
                    <a:ext cx="617" cy="448"/>
                  </a:xfrm>
                  <a:prstGeom prst="rect">
                    <a:avLst/>
                  </a:prstGeom>
                  <a:noFill/>
                  <a:ln w="9525">
                    <a:noFill/>
                    <a:miter lim="800000"/>
                    <a:headEnd/>
                    <a:tailEnd/>
                  </a:ln>
                </p:spPr>
                <p:txBody>
                  <a:bodyPr wrap="none" lIns="0" tIns="0" rIns="0" bIns="0"/>
                  <a:lstStyle/>
                  <a:p>
                    <a:pPr algn="ctr"/>
                    <a:r>
                      <a:rPr lang="en-US" sz="1000" b="1">
                        <a:solidFill>
                          <a:srgbClr val="003300"/>
                        </a:solidFill>
                      </a:rPr>
                      <a:t>Thread</a:t>
                    </a:r>
                  </a:p>
                  <a:p>
                    <a:pPr algn="ctr"/>
                    <a:r>
                      <a:rPr lang="en-US" sz="1000" b="1">
                        <a:solidFill>
                          <a:srgbClr val="003300"/>
                        </a:solidFill>
                      </a:rPr>
                      <a:t>(1, 0)</a:t>
                    </a:r>
                    <a:endParaRPr lang="en-US">
                      <a:solidFill>
                        <a:srgbClr val="003300"/>
                      </a:solidFill>
                      <a:latin typeface="Arial" pitchFamily="34" charset="0"/>
                    </a:endParaRPr>
                  </a:p>
                </p:txBody>
              </p:sp>
              <p:sp>
                <p:nvSpPr>
                  <p:cNvPr id="1003584" name="Text Box 64"/>
                  <p:cNvSpPr txBox="1">
                    <a:spLocks noChangeArrowheads="1"/>
                  </p:cNvSpPr>
                  <p:nvPr/>
                </p:nvSpPr>
                <p:spPr bwMode="auto">
                  <a:xfrm>
                    <a:off x="4093" y="10793"/>
                    <a:ext cx="617" cy="448"/>
                  </a:xfrm>
                  <a:prstGeom prst="rect">
                    <a:avLst/>
                  </a:prstGeom>
                  <a:noFill/>
                  <a:ln w="9525">
                    <a:noFill/>
                    <a:miter lim="800000"/>
                    <a:headEnd/>
                    <a:tailEnd/>
                  </a:ln>
                </p:spPr>
                <p:txBody>
                  <a:bodyPr wrap="none" lIns="0" tIns="0" rIns="0" bIns="0"/>
                  <a:lstStyle/>
                  <a:p>
                    <a:pPr algn="ctr"/>
                    <a:r>
                      <a:rPr lang="en-US" sz="1000" b="1">
                        <a:solidFill>
                          <a:srgbClr val="003300"/>
                        </a:solidFill>
                      </a:rPr>
                      <a:t>Thread</a:t>
                    </a:r>
                  </a:p>
                  <a:p>
                    <a:pPr algn="ctr"/>
                    <a:r>
                      <a:rPr lang="en-US" sz="1000" b="1">
                        <a:solidFill>
                          <a:srgbClr val="003300"/>
                        </a:solidFill>
                      </a:rPr>
                      <a:t>(2, 0)</a:t>
                    </a:r>
                    <a:endParaRPr lang="en-US">
                      <a:solidFill>
                        <a:srgbClr val="003300"/>
                      </a:solidFill>
                      <a:latin typeface="Arial" pitchFamily="34" charset="0"/>
                    </a:endParaRPr>
                  </a:p>
                </p:txBody>
              </p:sp>
              <p:sp>
                <p:nvSpPr>
                  <p:cNvPr id="1003585" name="Text Box 65"/>
                  <p:cNvSpPr txBox="1">
                    <a:spLocks noChangeArrowheads="1"/>
                  </p:cNvSpPr>
                  <p:nvPr/>
                </p:nvSpPr>
                <p:spPr bwMode="auto">
                  <a:xfrm>
                    <a:off x="4957" y="10793"/>
                    <a:ext cx="617" cy="448"/>
                  </a:xfrm>
                  <a:prstGeom prst="rect">
                    <a:avLst/>
                  </a:prstGeom>
                  <a:noFill/>
                  <a:ln w="9525">
                    <a:noFill/>
                    <a:miter lim="800000"/>
                    <a:headEnd/>
                    <a:tailEnd/>
                  </a:ln>
                </p:spPr>
                <p:txBody>
                  <a:bodyPr wrap="none" lIns="0" tIns="0" rIns="0" bIns="0"/>
                  <a:lstStyle/>
                  <a:p>
                    <a:pPr algn="ctr"/>
                    <a:r>
                      <a:rPr lang="en-US" sz="1000" b="1">
                        <a:solidFill>
                          <a:srgbClr val="003300"/>
                        </a:solidFill>
                      </a:rPr>
                      <a:t>Thread</a:t>
                    </a:r>
                  </a:p>
                  <a:p>
                    <a:pPr algn="ctr"/>
                    <a:r>
                      <a:rPr lang="en-US" sz="1000" b="1">
                        <a:solidFill>
                          <a:srgbClr val="003300"/>
                        </a:solidFill>
                      </a:rPr>
                      <a:t>(3, 0)</a:t>
                    </a:r>
                    <a:endParaRPr lang="en-US">
                      <a:solidFill>
                        <a:srgbClr val="003300"/>
                      </a:solidFill>
                      <a:latin typeface="Arial" pitchFamily="34" charset="0"/>
                    </a:endParaRPr>
                  </a:p>
                </p:txBody>
              </p:sp>
              <p:sp>
                <p:nvSpPr>
                  <p:cNvPr id="1003586" name="Text Box 66"/>
                  <p:cNvSpPr txBox="1">
                    <a:spLocks noChangeArrowheads="1"/>
                  </p:cNvSpPr>
                  <p:nvPr/>
                </p:nvSpPr>
                <p:spPr bwMode="auto">
                  <a:xfrm>
                    <a:off x="5822" y="10793"/>
                    <a:ext cx="617" cy="448"/>
                  </a:xfrm>
                  <a:prstGeom prst="rect">
                    <a:avLst/>
                  </a:prstGeom>
                  <a:noFill/>
                  <a:ln w="9525">
                    <a:noFill/>
                    <a:miter lim="800000"/>
                    <a:headEnd/>
                    <a:tailEnd/>
                  </a:ln>
                </p:spPr>
                <p:txBody>
                  <a:bodyPr wrap="none" lIns="0" tIns="0" rIns="0" bIns="0"/>
                  <a:lstStyle/>
                  <a:p>
                    <a:pPr algn="ctr"/>
                    <a:r>
                      <a:rPr lang="en-US" sz="1000" b="1">
                        <a:solidFill>
                          <a:srgbClr val="003300"/>
                        </a:solidFill>
                      </a:rPr>
                      <a:t>Thread</a:t>
                    </a:r>
                  </a:p>
                  <a:p>
                    <a:pPr algn="ctr"/>
                    <a:r>
                      <a:rPr lang="en-US" sz="1000" b="1">
                        <a:solidFill>
                          <a:srgbClr val="003300"/>
                        </a:solidFill>
                      </a:rPr>
                      <a:t>(4, 0)</a:t>
                    </a:r>
                    <a:endParaRPr lang="en-US">
                      <a:solidFill>
                        <a:srgbClr val="003300"/>
                      </a:solidFill>
                      <a:latin typeface="Arial" pitchFamily="34" charset="0"/>
                    </a:endParaRPr>
                  </a:p>
                </p:txBody>
              </p:sp>
            </p:grpSp>
          </p:grpSp>
        </p:grpSp>
        <p:sp>
          <p:nvSpPr>
            <p:cNvPr id="1003587" name="Line 67"/>
            <p:cNvSpPr>
              <a:spLocks noChangeShapeType="1"/>
            </p:cNvSpPr>
            <p:nvPr/>
          </p:nvSpPr>
          <p:spPr bwMode="auto">
            <a:xfrm>
              <a:off x="3605" y="1277"/>
              <a:ext cx="322" cy="0"/>
            </a:xfrm>
            <a:prstGeom prst="line">
              <a:avLst/>
            </a:prstGeom>
            <a:noFill/>
            <a:ln w="19050">
              <a:solidFill>
                <a:schemeClr val="tx1"/>
              </a:solidFill>
              <a:round/>
              <a:headEnd/>
              <a:tailEnd type="triangle" w="lg" len="med"/>
            </a:ln>
            <a:effectLst/>
          </p:spPr>
          <p:txBody>
            <a:bodyPr/>
            <a:lstStyle/>
            <a:p>
              <a:endParaRPr lang="en-US"/>
            </a:p>
          </p:txBody>
        </p:sp>
        <p:sp>
          <p:nvSpPr>
            <p:cNvPr id="1003588" name="Line 68"/>
            <p:cNvSpPr>
              <a:spLocks noChangeShapeType="1"/>
            </p:cNvSpPr>
            <p:nvPr/>
          </p:nvSpPr>
          <p:spPr bwMode="auto">
            <a:xfrm>
              <a:off x="3615" y="2380"/>
              <a:ext cx="433" cy="1"/>
            </a:xfrm>
            <a:prstGeom prst="line">
              <a:avLst/>
            </a:prstGeom>
            <a:noFill/>
            <a:ln w="19050">
              <a:solidFill>
                <a:schemeClr val="tx1"/>
              </a:solidFill>
              <a:round/>
              <a:headEnd/>
              <a:tailEnd type="triangle" w="lg" len="med"/>
            </a:ln>
            <a:effectLst/>
          </p:spPr>
          <p:txBody>
            <a:bodyPr/>
            <a:lstStyle/>
            <a:p>
              <a:endParaRPr lang="en-US"/>
            </a:p>
          </p:txBody>
        </p:sp>
        <p:sp>
          <p:nvSpPr>
            <p:cNvPr id="1003589" name="Line 69"/>
            <p:cNvSpPr>
              <a:spLocks noChangeShapeType="1"/>
            </p:cNvSpPr>
            <p:nvPr/>
          </p:nvSpPr>
          <p:spPr bwMode="auto">
            <a:xfrm flipH="1">
              <a:off x="3414" y="1562"/>
              <a:ext cx="1068" cy="1220"/>
            </a:xfrm>
            <a:prstGeom prst="line">
              <a:avLst/>
            </a:prstGeom>
            <a:noFill/>
            <a:ln w="9525">
              <a:solidFill>
                <a:srgbClr val="000000"/>
              </a:solidFill>
              <a:prstDash val="dash"/>
              <a:round/>
              <a:headEnd/>
              <a:tailEnd/>
            </a:ln>
          </p:spPr>
          <p:txBody>
            <a:bodyPr/>
            <a:lstStyle/>
            <a:p>
              <a:endParaRPr lang="en-US"/>
            </a:p>
          </p:txBody>
        </p:sp>
        <p:sp>
          <p:nvSpPr>
            <p:cNvPr id="1003590" name="Line 70"/>
            <p:cNvSpPr>
              <a:spLocks noChangeShapeType="1"/>
            </p:cNvSpPr>
            <p:nvPr/>
          </p:nvSpPr>
          <p:spPr bwMode="auto">
            <a:xfrm>
              <a:off x="4926" y="1562"/>
              <a:ext cx="243" cy="1215"/>
            </a:xfrm>
            <a:prstGeom prst="line">
              <a:avLst/>
            </a:prstGeom>
            <a:noFill/>
            <a:ln w="9525">
              <a:solidFill>
                <a:srgbClr val="000000"/>
              </a:solidFill>
              <a:prstDash val="dash"/>
              <a:round/>
              <a:headEnd/>
              <a:tailEnd/>
            </a:ln>
          </p:spPr>
          <p:txBody>
            <a:bodyPr/>
            <a:lstStyle/>
            <a:p>
              <a:endParaRPr lang="en-US"/>
            </a:p>
          </p:txBody>
        </p:sp>
        <p:sp>
          <p:nvSpPr>
            <p:cNvPr id="1003591" name="Line 71"/>
            <p:cNvSpPr>
              <a:spLocks noChangeShapeType="1"/>
            </p:cNvSpPr>
            <p:nvPr/>
          </p:nvSpPr>
          <p:spPr bwMode="auto">
            <a:xfrm flipH="1">
              <a:off x="4048" y="1889"/>
              <a:ext cx="434" cy="883"/>
            </a:xfrm>
            <a:prstGeom prst="line">
              <a:avLst/>
            </a:prstGeom>
            <a:noFill/>
            <a:ln w="9525">
              <a:solidFill>
                <a:srgbClr val="000000"/>
              </a:solidFill>
              <a:prstDash val="dash"/>
              <a:round/>
              <a:headEnd/>
              <a:tailEnd/>
            </a:ln>
          </p:spPr>
          <p:txBody>
            <a:bodyPr/>
            <a:lstStyle/>
            <a:p>
              <a:endParaRPr lang="en-US"/>
            </a:p>
          </p:txBody>
        </p:sp>
        <p:sp>
          <p:nvSpPr>
            <p:cNvPr id="1003592" name="Line 72"/>
            <p:cNvSpPr>
              <a:spLocks noChangeShapeType="1"/>
            </p:cNvSpPr>
            <p:nvPr/>
          </p:nvSpPr>
          <p:spPr bwMode="auto">
            <a:xfrm>
              <a:off x="4926" y="1895"/>
              <a:ext cx="100" cy="893"/>
            </a:xfrm>
            <a:prstGeom prst="line">
              <a:avLst/>
            </a:prstGeom>
            <a:noFill/>
            <a:ln w="9525">
              <a:solidFill>
                <a:srgbClr val="000000"/>
              </a:solidFill>
              <a:prstDash val="dash"/>
              <a:round/>
              <a:headEnd/>
              <a:tailEnd/>
            </a:ln>
          </p:spPr>
          <p:txBody>
            <a:bodyPr/>
            <a:lstStyle/>
            <a:p>
              <a:endParaRPr lang="en-US"/>
            </a:p>
          </p:txBody>
        </p:sp>
        <p:sp>
          <p:nvSpPr>
            <p:cNvPr id="1003593" name="Line 73"/>
            <p:cNvSpPr>
              <a:spLocks noChangeShapeType="1"/>
            </p:cNvSpPr>
            <p:nvPr/>
          </p:nvSpPr>
          <p:spPr bwMode="auto">
            <a:xfrm flipH="1">
              <a:off x="3420" y="2777"/>
              <a:ext cx="623" cy="1295"/>
            </a:xfrm>
            <a:prstGeom prst="line">
              <a:avLst/>
            </a:prstGeom>
            <a:noFill/>
            <a:ln w="9525">
              <a:solidFill>
                <a:srgbClr val="000000">
                  <a:alpha val="10001"/>
                </a:srgbClr>
              </a:solidFill>
              <a:prstDash val="dash"/>
              <a:round/>
              <a:headEnd/>
              <a:tailEnd/>
            </a:ln>
          </p:spPr>
          <p:txBody>
            <a:bodyPr/>
            <a:lstStyle/>
            <a:p>
              <a:endParaRPr lang="en-US"/>
            </a:p>
          </p:txBody>
        </p:sp>
        <p:sp>
          <p:nvSpPr>
            <p:cNvPr id="1003594" name="Line 74"/>
            <p:cNvSpPr>
              <a:spLocks noChangeShapeType="1"/>
            </p:cNvSpPr>
            <p:nvPr/>
          </p:nvSpPr>
          <p:spPr bwMode="auto">
            <a:xfrm>
              <a:off x="5026" y="2777"/>
              <a:ext cx="153" cy="1300"/>
            </a:xfrm>
            <a:prstGeom prst="line">
              <a:avLst/>
            </a:prstGeom>
            <a:noFill/>
            <a:ln w="9525">
              <a:solidFill>
                <a:srgbClr val="000000">
                  <a:alpha val="10001"/>
                </a:srgbClr>
              </a:solidFill>
              <a:prstDash val="dash"/>
              <a:round/>
              <a:headEnd/>
              <a:tailEnd/>
            </a:ln>
          </p:spPr>
          <p:txBody>
            <a:bodyPr/>
            <a:lstStyle/>
            <a:p>
              <a:endParaRPr lang="en-US"/>
            </a:p>
          </p:txBody>
        </p:sp>
      </p:grpSp>
    </p:spTree>
    <p:extLst>
      <p:ext uri="{BB962C8B-B14F-4D97-AF65-F5344CB8AC3E}">
        <p14:creationId xmlns:p14="http://schemas.microsoft.com/office/powerpoint/2010/main" val="1383493111"/>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365C8-EE8A-436E-B184-324AC46F515E}"/>
              </a:ext>
            </a:extLst>
          </p:cNvPr>
          <p:cNvSpPr>
            <a:spLocks noGrp="1"/>
          </p:cNvSpPr>
          <p:nvPr>
            <p:ph type="title"/>
          </p:nvPr>
        </p:nvSpPr>
        <p:spPr/>
        <p:txBody>
          <a:bodyPr/>
          <a:lstStyle/>
          <a:p>
            <a:r>
              <a:rPr lang="en-US" dirty="0"/>
              <a:t>Thread </a:t>
            </a:r>
            <a:r>
              <a:rPr lang="en-US" dirty="0" smtClean="0"/>
              <a:t>divergence, </a:t>
            </a:r>
            <a:r>
              <a:rPr lang="en-US" b="1" dirty="0">
                <a:solidFill>
                  <a:srgbClr val="FFC000"/>
                </a:solidFill>
              </a:rPr>
              <a:t>VOLTA</a:t>
            </a:r>
            <a:r>
              <a:rPr lang="en-US" dirty="0" smtClean="0"/>
              <a:t> and </a:t>
            </a:r>
            <a:r>
              <a:rPr lang="en-US" b="1" dirty="0" smtClean="0">
                <a:solidFill>
                  <a:srgbClr val="FFC000"/>
                </a:solidFill>
              </a:rPr>
              <a:t>TURING</a:t>
            </a:r>
            <a:endParaRPr lang="en-US" b="1" dirty="0">
              <a:solidFill>
                <a:srgbClr val="FFC000"/>
              </a:solidFill>
            </a:endParaRPr>
          </a:p>
        </p:txBody>
      </p:sp>
      <p:sp>
        <p:nvSpPr>
          <p:cNvPr id="3" name="Content Placeholder 2">
            <a:extLst>
              <a:ext uri="{FF2B5EF4-FFF2-40B4-BE49-F238E27FC236}">
                <a16:creationId xmlns:a16="http://schemas.microsoft.com/office/drawing/2014/main" id="{1CE3EA96-94BE-41CC-9876-AA50C795242C}"/>
              </a:ext>
            </a:extLst>
          </p:cNvPr>
          <p:cNvSpPr>
            <a:spLocks noGrp="1"/>
          </p:cNvSpPr>
          <p:nvPr>
            <p:ph idx="1"/>
          </p:nvPr>
        </p:nvSpPr>
        <p:spPr/>
        <p:txBody>
          <a:bodyPr>
            <a:normAutofit/>
          </a:bodyPr>
          <a:lstStyle/>
          <a:p>
            <a:endParaRPr lang="en-US" dirty="0" smtClean="0"/>
          </a:p>
          <a:p>
            <a:endParaRPr lang="en-US" dirty="0"/>
          </a:p>
          <a:p>
            <a:r>
              <a:rPr lang="en-US" dirty="0" smtClean="0"/>
              <a:t>Volta </a:t>
            </a:r>
            <a:r>
              <a:rPr lang="en-US" dirty="0"/>
              <a:t>GV100 is the first GPU to support independent thread scheduling, which enables finer-grain synchronization and cooperation between parallel threads in a </a:t>
            </a:r>
            <a:r>
              <a:rPr lang="en-US" dirty="0" smtClean="0"/>
              <a:t>program </a:t>
            </a:r>
            <a:endParaRPr lang="en-US" dirty="0"/>
          </a:p>
          <a:p>
            <a:endParaRPr lang="en-US" dirty="0"/>
          </a:p>
          <a:p>
            <a:r>
              <a:rPr lang="en-US" dirty="0" smtClean="0"/>
              <a:t>Consequence </a:t>
            </a:r>
            <a:endParaRPr lang="en-US" dirty="0"/>
          </a:p>
          <a:p>
            <a:pPr lvl="1"/>
            <a:r>
              <a:rPr lang="en-US" dirty="0" smtClean="0"/>
              <a:t>Greater </a:t>
            </a:r>
            <a:r>
              <a:rPr lang="en-US" dirty="0"/>
              <a:t>flexibility in thread cooperation, leading to higher efficiency for fine-grained parallel algorithms</a:t>
            </a:r>
          </a:p>
        </p:txBody>
      </p:sp>
    </p:spTree>
    <p:extLst>
      <p:ext uri="{BB962C8B-B14F-4D97-AF65-F5344CB8AC3E}">
        <p14:creationId xmlns:p14="http://schemas.microsoft.com/office/powerpoint/2010/main" val="30343113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267F64-793C-4DFA-97FF-F50F11417420}"/>
              </a:ext>
            </a:extLst>
          </p:cNvPr>
          <p:cNvSpPr>
            <a:spLocks noGrp="1"/>
          </p:cNvSpPr>
          <p:nvPr>
            <p:ph type="title"/>
          </p:nvPr>
        </p:nvSpPr>
        <p:spPr/>
        <p:txBody>
          <a:bodyPr/>
          <a:lstStyle/>
          <a:p>
            <a:r>
              <a:rPr lang="en-US" dirty="0"/>
              <a:t>Handling thread divergence, pre-Volta (Pascal and before)</a:t>
            </a:r>
          </a:p>
        </p:txBody>
      </p:sp>
      <p:sp>
        <p:nvSpPr>
          <p:cNvPr id="7" name="Content Placeholder 6">
            <a:extLst>
              <a:ext uri="{FF2B5EF4-FFF2-40B4-BE49-F238E27FC236}">
                <a16:creationId xmlns:a16="http://schemas.microsoft.com/office/drawing/2014/main" id="{F5EBD386-A7BB-4306-8F45-D10AC9A1FC33}"/>
              </a:ext>
            </a:extLst>
          </p:cNvPr>
          <p:cNvSpPr>
            <a:spLocks noGrp="1"/>
          </p:cNvSpPr>
          <p:nvPr>
            <p:ph sz="half" idx="1"/>
          </p:nvPr>
        </p:nvSpPr>
        <p:spPr/>
        <p:txBody>
          <a:bodyPr>
            <a:normAutofit fontScale="92500" lnSpcReduction="20000"/>
          </a:bodyPr>
          <a:lstStyle/>
          <a:p>
            <a:endParaRPr lang="en-US" dirty="0"/>
          </a:p>
          <a:p>
            <a:r>
              <a:rPr lang="en-US" dirty="0"/>
              <a:t>Pascal and earlier NVIDIA GPUs execute groups of 32 threads (warps) in SIMT</a:t>
            </a:r>
          </a:p>
          <a:p>
            <a:endParaRPr lang="en-US" dirty="0"/>
          </a:p>
          <a:p>
            <a:r>
              <a:rPr lang="en-US" dirty="0"/>
              <a:t>The Pascal warp uses a single program counter shared amongst all 32 threads, combined with an active mask that specifies which threads of the warp are active at any given time</a:t>
            </a:r>
          </a:p>
          <a:p>
            <a:endParaRPr lang="en-US" dirty="0"/>
          </a:p>
          <a:p>
            <a:r>
              <a:rPr lang="en-US" dirty="0"/>
              <a:t>Loss of concurrency means that threads from the same warp in divergent regions or different states of execution cannot signal each other or exchange data</a:t>
            </a:r>
          </a:p>
          <a:p>
            <a:pPr lvl="1"/>
            <a:r>
              <a:rPr lang="en-US" dirty="0"/>
              <a:t>This is because some threads just sit and do nothing, they’re not active</a:t>
            </a:r>
          </a:p>
        </p:txBody>
      </p:sp>
      <p:sp>
        <p:nvSpPr>
          <p:cNvPr id="4" name="Slide Number Placeholder 3">
            <a:extLst>
              <a:ext uri="{FF2B5EF4-FFF2-40B4-BE49-F238E27FC236}">
                <a16:creationId xmlns:a16="http://schemas.microsoft.com/office/drawing/2014/main" id="{A6E22953-49D0-41CB-B0E1-38E992FAF4A4}"/>
              </a:ext>
            </a:extLst>
          </p:cNvPr>
          <p:cNvSpPr>
            <a:spLocks noGrp="1"/>
          </p:cNvSpPr>
          <p:nvPr>
            <p:ph type="sldNum" sz="quarter" idx="12"/>
          </p:nvPr>
        </p:nvSpPr>
        <p:spPr/>
        <p:txBody>
          <a:bodyPr/>
          <a:lstStyle/>
          <a:p>
            <a:fld id="{67D2203D-769A-4D5A-AE4C-EA73FDE6A130}" type="slidenum">
              <a:rPr lang="en-US" smtClean="0"/>
              <a:t>61</a:t>
            </a:fld>
            <a:endParaRPr lang="en-US"/>
          </a:p>
        </p:txBody>
      </p:sp>
      <mc:AlternateContent xmlns:mc="http://schemas.openxmlformats.org/markup-compatibility/2006" xmlns:a14="http://schemas.microsoft.com/office/drawing/2010/main">
        <mc:Choice Requires="a14">
          <p:sp>
            <p:nvSpPr>
              <p:cNvPr id="8" name="Text Placeholder 7">
                <a:extLst>
                  <a:ext uri="{FF2B5EF4-FFF2-40B4-BE49-F238E27FC236}">
                    <a16:creationId xmlns:a16="http://schemas.microsoft.com/office/drawing/2014/main" id="{95403CE1-7DD7-49E4-A8BD-EC9DB7AC4ACD}"/>
                  </a:ext>
                </a:extLst>
              </p:cNvPr>
              <p:cNvSpPr>
                <a:spLocks noGrp="1"/>
              </p:cNvSpPr>
              <p:nvPr>
                <p:ph type="body" sz="quarter" idx="13"/>
              </p:nvPr>
            </p:nvSpPr>
            <p:spPr/>
            <p:txBody>
              <a:bodyPr/>
              <a:lstStyle/>
              <a:p>
                <a:r>
                  <a:rPr lang="en-US" dirty="0"/>
                  <a:t>[NVIDIA]</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8" name="Text Placeholder 7">
                <a:extLst>
                  <a:ext uri="{FF2B5EF4-FFF2-40B4-BE49-F238E27FC236}">
                    <a16:creationId xmlns:a16="http://schemas.microsoft.com/office/drawing/2014/main" id="{95403CE1-7DD7-49E4-A8BD-EC9DB7AC4ACD}"/>
                  </a:ext>
                </a:extLst>
              </p:cNvPr>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CC4165CB-1A09-4028-B757-07C52BC9758B}"/>
              </a:ext>
            </a:extLst>
          </p:cNvPr>
          <p:cNvPicPr>
            <a:picLocks noChangeAspect="1"/>
          </p:cNvPicPr>
          <p:nvPr/>
        </p:nvPicPr>
        <p:blipFill>
          <a:blip r:embed="rId3"/>
          <a:stretch>
            <a:fillRect/>
          </a:stretch>
        </p:blipFill>
        <p:spPr>
          <a:xfrm>
            <a:off x="6965963" y="2918122"/>
            <a:ext cx="5145470" cy="1542422"/>
          </a:xfrm>
          <a:prstGeom prst="rect">
            <a:avLst/>
          </a:prstGeom>
        </p:spPr>
      </p:pic>
    </p:spTree>
    <p:extLst>
      <p:ext uri="{BB962C8B-B14F-4D97-AF65-F5344CB8AC3E}">
        <p14:creationId xmlns:p14="http://schemas.microsoft.com/office/powerpoint/2010/main" val="42285358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2E363-DA39-44D2-B9B1-122856442CD0}"/>
              </a:ext>
            </a:extLst>
          </p:cNvPr>
          <p:cNvSpPr>
            <a:spLocks noGrp="1"/>
          </p:cNvSpPr>
          <p:nvPr>
            <p:ph type="title"/>
          </p:nvPr>
        </p:nvSpPr>
        <p:spPr/>
        <p:txBody>
          <a:bodyPr/>
          <a:lstStyle/>
          <a:p>
            <a:r>
              <a:rPr lang="en-US" dirty="0"/>
              <a:t>SIMT Warp Execution Model of Pascal and Earlier GPUs</a:t>
            </a:r>
          </a:p>
        </p:txBody>
      </p:sp>
      <p:sp>
        <p:nvSpPr>
          <p:cNvPr id="3" name="Content Placeholder 2">
            <a:extLst>
              <a:ext uri="{FF2B5EF4-FFF2-40B4-BE49-F238E27FC236}">
                <a16:creationId xmlns:a16="http://schemas.microsoft.com/office/drawing/2014/main" id="{C9DCC279-4BBC-4780-B358-F3C7D44305EA}"/>
              </a:ext>
            </a:extLst>
          </p:cNvPr>
          <p:cNvSpPr>
            <a:spLocks noGrp="1"/>
          </p:cNvSpPr>
          <p:nvPr>
            <p:ph sz="half" idx="1"/>
          </p:nvPr>
        </p:nvSpPr>
        <p:spPr/>
        <p:txBody>
          <a:bodyPr>
            <a:normAutofit/>
          </a:bodyPr>
          <a:lstStyle/>
          <a:p>
            <a:r>
              <a:rPr lang="en-US" dirty="0"/>
              <a:t>Volta enables equal concurrency between all threads, regardless of warp</a:t>
            </a:r>
          </a:p>
          <a:p>
            <a:endParaRPr lang="en-US" dirty="0"/>
          </a:p>
          <a:p>
            <a:r>
              <a:rPr lang="en-US" dirty="0"/>
              <a:t>Volta maintains execution state (PC and S) </a:t>
            </a:r>
            <a:r>
              <a:rPr lang="en-US" dirty="0">
                <a:solidFill>
                  <a:srgbClr val="0070C0"/>
                </a:solidFill>
              </a:rPr>
              <a:t>per thread</a:t>
            </a:r>
            <a:r>
              <a:rPr lang="en-US" dirty="0"/>
              <a:t>, see pic at the right</a:t>
            </a:r>
          </a:p>
          <a:p>
            <a:endParaRPr lang="en-US" dirty="0"/>
          </a:p>
          <a:p>
            <a:r>
              <a:rPr lang="en-US" dirty="0"/>
              <a:t>Pascal and before: one PC and S </a:t>
            </a:r>
            <a:r>
              <a:rPr lang="en-US" dirty="0">
                <a:solidFill>
                  <a:srgbClr val="0070C0"/>
                </a:solidFill>
              </a:rPr>
              <a:t>per warp</a:t>
            </a:r>
          </a:p>
          <a:p>
            <a:endParaRPr lang="en-US" dirty="0"/>
          </a:p>
          <a:p>
            <a:pPr lvl="1"/>
            <a:r>
              <a:rPr lang="en-US" dirty="0"/>
              <a:t>PC: program counter</a:t>
            </a:r>
          </a:p>
          <a:p>
            <a:pPr lvl="1"/>
            <a:r>
              <a:rPr lang="en-US" dirty="0"/>
              <a:t>S: call stack</a:t>
            </a:r>
          </a:p>
        </p:txBody>
      </p:sp>
      <p:sp>
        <p:nvSpPr>
          <p:cNvPr id="4" name="Slide Number Placeholder 3">
            <a:extLst>
              <a:ext uri="{FF2B5EF4-FFF2-40B4-BE49-F238E27FC236}">
                <a16:creationId xmlns:a16="http://schemas.microsoft.com/office/drawing/2014/main" id="{3724BC49-783C-4A9E-8CEE-29F19D41DC3D}"/>
              </a:ext>
            </a:extLst>
          </p:cNvPr>
          <p:cNvSpPr>
            <a:spLocks noGrp="1"/>
          </p:cNvSpPr>
          <p:nvPr>
            <p:ph type="sldNum" sz="quarter" idx="12"/>
          </p:nvPr>
        </p:nvSpPr>
        <p:spPr/>
        <p:txBody>
          <a:bodyPr/>
          <a:lstStyle/>
          <a:p>
            <a:fld id="{67D2203D-769A-4D5A-AE4C-EA73FDE6A130}" type="slidenum">
              <a:rPr lang="en-US" smtClean="0"/>
              <a:t>62</a:t>
            </a:fld>
            <a:endParaRPr lang="en-US"/>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687023DF-3E88-4344-85A6-620D36FC99A4}"/>
                  </a:ext>
                </a:extLst>
              </p:cNvPr>
              <p:cNvSpPr>
                <a:spLocks noGrp="1"/>
              </p:cNvSpPr>
              <p:nvPr>
                <p:ph type="body" sz="quarter" idx="13"/>
              </p:nvPr>
            </p:nvSpPr>
            <p:spPr/>
            <p:txBody>
              <a:bodyPr/>
              <a:lstStyle/>
              <a:p>
                <a:r>
                  <a:rPr lang="en-US" dirty="0"/>
                  <a:t>[NVIDIA]</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5" name="Text Placeholder 4">
                <a:extLst>
                  <a:ext uri="{FF2B5EF4-FFF2-40B4-BE49-F238E27FC236}">
                    <a16:creationId xmlns:a16="http://schemas.microsoft.com/office/drawing/2014/main" id="{687023DF-3E88-4344-85A6-620D36FC99A4}"/>
                  </a:ext>
                </a:extLst>
              </p:cNvPr>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E90B276-2E7D-4B53-AE39-D7C9CBBCB760}"/>
              </a:ext>
            </a:extLst>
          </p:cNvPr>
          <p:cNvPicPr>
            <a:picLocks noChangeAspect="1"/>
          </p:cNvPicPr>
          <p:nvPr/>
        </p:nvPicPr>
        <p:blipFill>
          <a:blip r:embed="rId3"/>
          <a:stretch>
            <a:fillRect/>
          </a:stretch>
        </p:blipFill>
        <p:spPr>
          <a:xfrm>
            <a:off x="6663114" y="2654844"/>
            <a:ext cx="4895512" cy="2237426"/>
          </a:xfrm>
          <a:prstGeom prst="rect">
            <a:avLst/>
          </a:prstGeom>
        </p:spPr>
      </p:pic>
    </p:spTree>
    <p:extLst>
      <p:ext uri="{BB962C8B-B14F-4D97-AF65-F5344CB8AC3E}">
        <p14:creationId xmlns:p14="http://schemas.microsoft.com/office/powerpoint/2010/main" val="11517836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E2AA6-6003-474D-AFCD-AB6C0233746D}"/>
              </a:ext>
            </a:extLst>
          </p:cNvPr>
          <p:cNvSpPr>
            <a:spLocks noGrp="1"/>
          </p:cNvSpPr>
          <p:nvPr>
            <p:ph type="title"/>
          </p:nvPr>
        </p:nvSpPr>
        <p:spPr/>
        <p:txBody>
          <a:bodyPr/>
          <a:lstStyle/>
          <a:p>
            <a:r>
              <a:rPr lang="en-US" dirty="0"/>
              <a:t>The schedule optimizer </a:t>
            </a:r>
          </a:p>
        </p:txBody>
      </p:sp>
      <p:sp>
        <p:nvSpPr>
          <p:cNvPr id="3" name="Content Placeholder 2">
            <a:extLst>
              <a:ext uri="{FF2B5EF4-FFF2-40B4-BE49-F238E27FC236}">
                <a16:creationId xmlns:a16="http://schemas.microsoft.com/office/drawing/2014/main" id="{03E972EB-A481-44B8-AB95-10E0F2356D39}"/>
              </a:ext>
            </a:extLst>
          </p:cNvPr>
          <p:cNvSpPr>
            <a:spLocks noGrp="1"/>
          </p:cNvSpPr>
          <p:nvPr>
            <p:ph idx="1"/>
          </p:nvPr>
        </p:nvSpPr>
        <p:spPr/>
        <p:txBody>
          <a:bodyPr>
            <a:normAutofit lnSpcReduction="10000"/>
          </a:bodyPr>
          <a:lstStyle/>
          <a:p>
            <a:endParaRPr lang="en-US" dirty="0"/>
          </a:p>
          <a:p>
            <a:r>
              <a:rPr lang="en-US" dirty="0"/>
              <a:t>To maximize parallel efficiency, Volta includes a schedule optimizer which determines how to group active threads from the same warp together into SIMT units</a:t>
            </a:r>
          </a:p>
          <a:p>
            <a:endParaRPr lang="en-US" dirty="0" smtClean="0"/>
          </a:p>
          <a:p>
            <a:endParaRPr lang="en-US" dirty="0"/>
          </a:p>
          <a:p>
            <a:r>
              <a:rPr lang="en-US" dirty="0"/>
              <a:t>Threads can now diverge and re-converge at sub-warp granularity</a:t>
            </a:r>
          </a:p>
          <a:p>
            <a:endParaRPr lang="en-US" dirty="0" smtClean="0"/>
          </a:p>
          <a:p>
            <a:endParaRPr lang="en-US" dirty="0"/>
          </a:p>
          <a:p>
            <a:r>
              <a:rPr lang="en-US" dirty="0" smtClean="0"/>
              <a:t>While </a:t>
            </a:r>
            <a:r>
              <a:rPr lang="en-US" dirty="0"/>
              <a:t>the scheduler supports independent execution of threads, it optimizes non-synchronizing code to maintain as much convergence as </a:t>
            </a:r>
            <a:r>
              <a:rPr lang="en-US" dirty="0" smtClean="0"/>
              <a:t>possible</a:t>
            </a:r>
          </a:p>
          <a:p>
            <a:pPr lvl="1"/>
            <a:r>
              <a:rPr lang="en-US" dirty="0"/>
              <a:t>The </a:t>
            </a:r>
            <a:r>
              <a:rPr lang="en-US" dirty="0" smtClean="0"/>
              <a:t>“convergence optimizer” </a:t>
            </a:r>
            <a:r>
              <a:rPr lang="en-US" dirty="0"/>
              <a:t>will still group together threads which are executing the same code and run them in </a:t>
            </a:r>
            <a:r>
              <a:rPr lang="en-US" dirty="0" smtClean="0"/>
              <a:t>parallel</a:t>
            </a:r>
          </a:p>
          <a:p>
            <a:pPr lvl="2"/>
            <a:r>
              <a:rPr lang="en-US" dirty="0" smtClean="0"/>
              <a:t>Flow control simpler, might lead to better efficiency?</a:t>
            </a:r>
            <a:endParaRPr lang="en-US" dirty="0"/>
          </a:p>
        </p:txBody>
      </p:sp>
      <p:sp>
        <p:nvSpPr>
          <p:cNvPr id="4" name="Slide Number Placeholder 3">
            <a:extLst>
              <a:ext uri="{FF2B5EF4-FFF2-40B4-BE49-F238E27FC236}">
                <a16:creationId xmlns:a16="http://schemas.microsoft.com/office/drawing/2014/main" id="{A950AFF3-EABF-467A-9060-CB664E915C15}"/>
              </a:ext>
            </a:extLst>
          </p:cNvPr>
          <p:cNvSpPr>
            <a:spLocks noGrp="1"/>
          </p:cNvSpPr>
          <p:nvPr>
            <p:ph type="sldNum" sz="quarter" idx="12"/>
          </p:nvPr>
        </p:nvSpPr>
        <p:spPr/>
        <p:txBody>
          <a:bodyPr/>
          <a:lstStyle/>
          <a:p>
            <a:fld id="{67D2203D-769A-4D5A-AE4C-EA73FDE6A130}" type="slidenum">
              <a:rPr lang="en-US" smtClean="0"/>
              <a:t>63</a:t>
            </a:fld>
            <a:endParaRPr lang="en-US"/>
          </a:p>
        </p:txBody>
      </p:sp>
    </p:spTree>
    <p:extLst>
      <p:ext uri="{BB962C8B-B14F-4D97-AF65-F5344CB8AC3E}">
        <p14:creationId xmlns:p14="http://schemas.microsoft.com/office/powerpoint/2010/main" val="22188353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267F64-793C-4DFA-97FF-F50F11417420}"/>
              </a:ext>
            </a:extLst>
          </p:cNvPr>
          <p:cNvSpPr>
            <a:spLocks noGrp="1"/>
          </p:cNvSpPr>
          <p:nvPr>
            <p:ph type="title"/>
          </p:nvPr>
        </p:nvSpPr>
        <p:spPr/>
        <p:txBody>
          <a:bodyPr/>
          <a:lstStyle/>
          <a:p>
            <a:r>
              <a:rPr lang="en-US" dirty="0"/>
              <a:t>Handling thread divergence, Volta and Turing</a:t>
            </a:r>
          </a:p>
        </p:txBody>
      </p:sp>
      <p:sp>
        <p:nvSpPr>
          <p:cNvPr id="7" name="Content Placeholder 6">
            <a:extLst>
              <a:ext uri="{FF2B5EF4-FFF2-40B4-BE49-F238E27FC236}">
                <a16:creationId xmlns:a16="http://schemas.microsoft.com/office/drawing/2014/main" id="{F5EBD386-A7BB-4306-8F45-D10AC9A1FC33}"/>
              </a:ext>
            </a:extLst>
          </p:cNvPr>
          <p:cNvSpPr>
            <a:spLocks noGrp="1"/>
          </p:cNvSpPr>
          <p:nvPr>
            <p:ph sz="half" idx="1"/>
          </p:nvPr>
        </p:nvSpPr>
        <p:spPr/>
        <p:txBody>
          <a:bodyPr>
            <a:normAutofit fontScale="85000" lnSpcReduction="10000"/>
          </a:bodyPr>
          <a:lstStyle/>
          <a:p>
            <a:r>
              <a:rPr lang="en-US" dirty="0"/>
              <a:t>Instructions from the </a:t>
            </a:r>
            <a:r>
              <a:rPr lang="en-US" dirty="0">
                <a:latin typeface="Consolas" panose="020B0609020204030204" pitchFamily="49" charset="0"/>
              </a:rPr>
              <a:t>if</a:t>
            </a:r>
            <a:r>
              <a:rPr lang="en-US" dirty="0"/>
              <a:t> and </a:t>
            </a:r>
            <a:r>
              <a:rPr lang="en-US" dirty="0">
                <a:latin typeface="Consolas" panose="020B0609020204030204" pitchFamily="49" charset="0"/>
              </a:rPr>
              <a:t>else</a:t>
            </a:r>
            <a:r>
              <a:rPr lang="en-US" dirty="0"/>
              <a:t> branches can now be interleaved in time, as shown in the pic.</a:t>
            </a:r>
          </a:p>
          <a:p>
            <a:pPr lvl="1"/>
            <a:r>
              <a:rPr lang="en-US" dirty="0"/>
              <a:t>NOTE: what’s shown in the pic is one possibility. How the scheduling takes place depends on the code being executed and be different than what shown in the pic</a:t>
            </a:r>
          </a:p>
          <a:p>
            <a:endParaRPr lang="en-US" dirty="0"/>
          </a:p>
          <a:p>
            <a:r>
              <a:rPr lang="en-US" dirty="0">
                <a:solidFill>
                  <a:srgbClr val="C00000"/>
                </a:solidFill>
              </a:rPr>
              <a:t>IMPORTANT</a:t>
            </a:r>
            <a:r>
              <a:rPr lang="en-US" dirty="0"/>
              <a:t>: execution is still SIMT – at any given clock cycle, the same instruction is executed for all </a:t>
            </a:r>
            <a:r>
              <a:rPr lang="en-US" dirty="0">
                <a:solidFill>
                  <a:srgbClr val="0070C0"/>
                </a:solidFill>
              </a:rPr>
              <a:t>active</a:t>
            </a:r>
            <a:r>
              <a:rPr lang="en-US" dirty="0"/>
              <a:t> threads in a warp </a:t>
            </a:r>
            <a:r>
              <a:rPr lang="en-US" i="1" dirty="0"/>
              <a:t>just as before Volta</a:t>
            </a:r>
          </a:p>
          <a:p>
            <a:endParaRPr lang="en-US" dirty="0"/>
          </a:p>
          <a:p>
            <a:r>
              <a:rPr lang="en-US" dirty="0"/>
              <a:t>Why bother with understanding this?</a:t>
            </a:r>
          </a:p>
          <a:p>
            <a:pPr lvl="1"/>
            <a:r>
              <a:rPr lang="en-US" dirty="0"/>
              <a:t>Ability to independently schedule threads within a warp makes it possible to implement complex, fine-grained algorithms and data structures in a more natural way</a:t>
            </a:r>
          </a:p>
        </p:txBody>
      </p:sp>
      <p:sp>
        <p:nvSpPr>
          <p:cNvPr id="4" name="Slide Number Placeholder 3">
            <a:extLst>
              <a:ext uri="{FF2B5EF4-FFF2-40B4-BE49-F238E27FC236}">
                <a16:creationId xmlns:a16="http://schemas.microsoft.com/office/drawing/2014/main" id="{A6E22953-49D0-41CB-B0E1-38E992FAF4A4}"/>
              </a:ext>
            </a:extLst>
          </p:cNvPr>
          <p:cNvSpPr>
            <a:spLocks noGrp="1"/>
          </p:cNvSpPr>
          <p:nvPr>
            <p:ph type="sldNum" sz="quarter" idx="12"/>
          </p:nvPr>
        </p:nvSpPr>
        <p:spPr/>
        <p:txBody>
          <a:bodyPr/>
          <a:lstStyle/>
          <a:p>
            <a:fld id="{67D2203D-769A-4D5A-AE4C-EA73FDE6A130}" type="slidenum">
              <a:rPr lang="en-US" smtClean="0"/>
              <a:t>64</a:t>
            </a:fld>
            <a:endParaRPr lang="en-US"/>
          </a:p>
        </p:txBody>
      </p:sp>
      <mc:AlternateContent xmlns:mc="http://schemas.openxmlformats.org/markup-compatibility/2006" xmlns:a14="http://schemas.microsoft.com/office/drawing/2010/main">
        <mc:Choice Requires="a14">
          <p:sp>
            <p:nvSpPr>
              <p:cNvPr id="8" name="Text Placeholder 7">
                <a:extLst>
                  <a:ext uri="{FF2B5EF4-FFF2-40B4-BE49-F238E27FC236}">
                    <a16:creationId xmlns:a16="http://schemas.microsoft.com/office/drawing/2014/main" id="{95403CE1-7DD7-49E4-A8BD-EC9DB7AC4ACD}"/>
                  </a:ext>
                </a:extLst>
              </p:cNvPr>
              <p:cNvSpPr>
                <a:spLocks noGrp="1"/>
              </p:cNvSpPr>
              <p:nvPr>
                <p:ph type="body" sz="quarter" idx="13"/>
              </p:nvPr>
            </p:nvSpPr>
            <p:spPr/>
            <p:txBody>
              <a:bodyPr/>
              <a:lstStyle/>
              <a:p>
                <a:r>
                  <a:rPr lang="en-US" dirty="0"/>
                  <a:t>[NVIDIA]</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8" name="Text Placeholder 7">
                <a:extLst>
                  <a:ext uri="{FF2B5EF4-FFF2-40B4-BE49-F238E27FC236}">
                    <a16:creationId xmlns:a16="http://schemas.microsoft.com/office/drawing/2014/main" id="{95403CE1-7DD7-49E4-A8BD-EC9DB7AC4ACD}"/>
                  </a:ext>
                </a:extLst>
              </p:cNvPr>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en-US">
                    <a:noFill/>
                  </a:rPr>
                  <a:t> </a:t>
                </a:r>
              </a:p>
            </p:txBody>
          </p:sp>
        </mc:Fallback>
      </mc:AlternateContent>
      <p:pic>
        <p:nvPicPr>
          <p:cNvPr id="9" name="image23.png">
            <a:extLst>
              <a:ext uri="{FF2B5EF4-FFF2-40B4-BE49-F238E27FC236}">
                <a16:creationId xmlns:a16="http://schemas.microsoft.com/office/drawing/2014/main" id="{D84F7404-13D6-4CC7-AC26-5651F102FF7F}"/>
              </a:ext>
            </a:extLst>
          </p:cNvPr>
          <p:cNvPicPr>
            <a:picLocks noChangeAspect="1"/>
          </p:cNvPicPr>
          <p:nvPr/>
        </p:nvPicPr>
        <p:blipFill>
          <a:blip r:embed="rId3" cstate="print"/>
          <a:stretch>
            <a:fillRect/>
          </a:stretch>
        </p:blipFill>
        <p:spPr>
          <a:xfrm>
            <a:off x="6134047" y="3014592"/>
            <a:ext cx="6017143" cy="1838571"/>
          </a:xfrm>
          <a:prstGeom prst="rect">
            <a:avLst/>
          </a:prstGeom>
        </p:spPr>
      </p:pic>
    </p:spTree>
    <p:extLst>
      <p:ext uri="{BB962C8B-B14F-4D97-AF65-F5344CB8AC3E}">
        <p14:creationId xmlns:p14="http://schemas.microsoft.com/office/powerpoint/2010/main" val="11290785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CB8BF-4C7C-4CE1-92B5-B54FDF9C4702}"/>
              </a:ext>
            </a:extLst>
          </p:cNvPr>
          <p:cNvSpPr>
            <a:spLocks noGrp="1"/>
          </p:cNvSpPr>
          <p:nvPr>
            <p:ph type="title"/>
          </p:nvPr>
        </p:nvSpPr>
        <p:spPr/>
        <p:txBody>
          <a:bodyPr>
            <a:normAutofit fontScale="90000"/>
          </a:bodyPr>
          <a:lstStyle/>
          <a:p>
            <a:r>
              <a:rPr lang="en-US" dirty="0"/>
              <a:t>Example: Volta thread scheduling helps algorithm implementation</a:t>
            </a:r>
          </a:p>
        </p:txBody>
      </p:sp>
      <p:sp>
        <p:nvSpPr>
          <p:cNvPr id="3" name="Content Placeholder 2">
            <a:extLst>
              <a:ext uri="{FF2B5EF4-FFF2-40B4-BE49-F238E27FC236}">
                <a16:creationId xmlns:a16="http://schemas.microsoft.com/office/drawing/2014/main" id="{B5DA692B-5A81-478D-9ABB-C1B9D61DCA8C}"/>
              </a:ext>
            </a:extLst>
          </p:cNvPr>
          <p:cNvSpPr>
            <a:spLocks noGrp="1"/>
          </p:cNvSpPr>
          <p:nvPr>
            <p:ph sz="half" idx="1"/>
          </p:nvPr>
        </p:nvSpPr>
        <p:spPr/>
        <p:txBody>
          <a:bodyPr>
            <a:normAutofit fontScale="85000" lnSpcReduction="10000"/>
          </a:bodyPr>
          <a:lstStyle/>
          <a:p>
            <a:r>
              <a:rPr lang="en-US" dirty="0"/>
              <a:t>“Starvation-free algorithm” – a parallel algorithm that works on the presumption that a thread that participates in the implementation of the algorithm cannot be starved</a:t>
            </a:r>
          </a:p>
          <a:p>
            <a:pPr lvl="1"/>
            <a:endParaRPr lang="en-US" dirty="0"/>
          </a:p>
          <a:p>
            <a:r>
              <a:rPr lang="en-US" dirty="0"/>
              <a:t>NVIDIA GPUs prior to Volta: didn’t support starvation avoidance</a:t>
            </a:r>
          </a:p>
          <a:p>
            <a:pPr lvl="1"/>
            <a:r>
              <a:rPr lang="en-US" dirty="0"/>
              <a:t>Indeed, one or more threads may repeatedly acquire and release a mutex while starving another thread from ever successfully acquiring the mutex</a:t>
            </a:r>
          </a:p>
          <a:p>
            <a:pPr lvl="1"/>
            <a:endParaRPr lang="en-US" dirty="0"/>
          </a:p>
          <a:p>
            <a:r>
              <a:rPr lang="en-US" dirty="0"/>
              <a:t>Example at right shows how Volta independent thread scheduling implements a starvation-free algorithm</a:t>
            </a:r>
          </a:p>
          <a:p>
            <a:pPr lvl="1"/>
            <a:r>
              <a:rPr lang="en-US" dirty="0"/>
              <a:t>Inserting nodes into a doubly linked list in a multithreaded application</a:t>
            </a:r>
          </a:p>
        </p:txBody>
      </p:sp>
      <p:sp>
        <p:nvSpPr>
          <p:cNvPr id="4" name="Slide Number Placeholder 3">
            <a:extLst>
              <a:ext uri="{FF2B5EF4-FFF2-40B4-BE49-F238E27FC236}">
                <a16:creationId xmlns:a16="http://schemas.microsoft.com/office/drawing/2014/main" id="{E38029C0-4FCA-41DF-9429-121CDA21C796}"/>
              </a:ext>
            </a:extLst>
          </p:cNvPr>
          <p:cNvSpPr>
            <a:spLocks noGrp="1"/>
          </p:cNvSpPr>
          <p:nvPr>
            <p:ph type="sldNum" sz="quarter" idx="12"/>
          </p:nvPr>
        </p:nvSpPr>
        <p:spPr/>
        <p:txBody>
          <a:bodyPr/>
          <a:lstStyle/>
          <a:p>
            <a:fld id="{67D2203D-769A-4D5A-AE4C-EA73FDE6A130}" type="slidenum">
              <a:rPr lang="en-US" smtClean="0"/>
              <a:t>65</a:t>
            </a:fld>
            <a:endParaRPr lang="en-US"/>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29E071BF-DFEC-44E9-A334-2FCF1C1FF887}"/>
                  </a:ext>
                </a:extLst>
              </p:cNvPr>
              <p:cNvSpPr>
                <a:spLocks noGrp="1"/>
              </p:cNvSpPr>
              <p:nvPr>
                <p:ph type="body" sz="quarter" idx="13"/>
              </p:nvPr>
            </p:nvSpPr>
            <p:spPr/>
            <p:txBody>
              <a:bodyPr/>
              <a:lstStyle/>
              <a:p>
                <a:r>
                  <a:rPr lang="en-US" dirty="0"/>
                  <a:t>[NVIDIA]</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5" name="Text Placeholder 4">
                <a:extLst>
                  <a:ext uri="{FF2B5EF4-FFF2-40B4-BE49-F238E27FC236}">
                    <a16:creationId xmlns:a16="http://schemas.microsoft.com/office/drawing/2014/main" id="{29E071BF-DFEC-44E9-A334-2FCF1C1FF887}"/>
                  </a:ext>
                </a:extLst>
              </p:cNvPr>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en-US">
                    <a:noFill/>
                  </a:rPr>
                  <a:t> </a:t>
                </a:r>
              </a:p>
            </p:txBody>
          </p:sp>
        </mc:Fallback>
      </mc:AlternateContent>
      <p:pic>
        <p:nvPicPr>
          <p:cNvPr id="6" name="image25.png">
            <a:extLst>
              <a:ext uri="{FF2B5EF4-FFF2-40B4-BE49-F238E27FC236}">
                <a16:creationId xmlns:a16="http://schemas.microsoft.com/office/drawing/2014/main" id="{CC39835A-9B68-459F-9603-627247159180}"/>
              </a:ext>
            </a:extLst>
          </p:cNvPr>
          <p:cNvPicPr>
            <a:picLocks noChangeAspect="1"/>
          </p:cNvPicPr>
          <p:nvPr/>
        </p:nvPicPr>
        <p:blipFill>
          <a:blip r:embed="rId4" cstate="print"/>
          <a:stretch>
            <a:fillRect/>
          </a:stretch>
        </p:blipFill>
        <p:spPr>
          <a:xfrm>
            <a:off x="7232741" y="1501363"/>
            <a:ext cx="4070857" cy="2503429"/>
          </a:xfrm>
          <a:prstGeom prst="rect">
            <a:avLst/>
          </a:prstGeom>
        </p:spPr>
      </p:pic>
      <p:pic>
        <p:nvPicPr>
          <p:cNvPr id="8" name="image26.png">
            <a:extLst>
              <a:ext uri="{FF2B5EF4-FFF2-40B4-BE49-F238E27FC236}">
                <a16:creationId xmlns:a16="http://schemas.microsoft.com/office/drawing/2014/main" id="{A6D06465-6B18-49B6-B511-269D373923BA}"/>
              </a:ext>
            </a:extLst>
          </p:cNvPr>
          <p:cNvPicPr/>
          <p:nvPr/>
        </p:nvPicPr>
        <p:blipFill>
          <a:blip r:embed="rId5" cstate="print"/>
          <a:stretch>
            <a:fillRect/>
          </a:stretch>
        </p:blipFill>
        <p:spPr>
          <a:xfrm>
            <a:off x="6731663" y="4855370"/>
            <a:ext cx="5073015" cy="983615"/>
          </a:xfrm>
          <a:prstGeom prst="rect">
            <a:avLst/>
          </a:prstGeom>
        </p:spPr>
      </p:pic>
      <p:sp>
        <p:nvSpPr>
          <p:cNvPr id="9" name="Rectangle 8">
            <a:extLst>
              <a:ext uri="{FF2B5EF4-FFF2-40B4-BE49-F238E27FC236}">
                <a16:creationId xmlns:a16="http://schemas.microsoft.com/office/drawing/2014/main" id="{BE042C84-965F-4426-9A2E-5445540A45C3}"/>
              </a:ext>
            </a:extLst>
          </p:cNvPr>
          <p:cNvSpPr/>
          <p:nvPr/>
        </p:nvSpPr>
        <p:spPr>
          <a:xfrm>
            <a:off x="6492469" y="6022640"/>
            <a:ext cx="6096000" cy="307777"/>
          </a:xfrm>
          <a:prstGeom prst="rect">
            <a:avLst/>
          </a:prstGeom>
        </p:spPr>
        <p:txBody>
          <a:bodyPr>
            <a:spAutoFit/>
          </a:bodyPr>
          <a:lstStyle/>
          <a:p>
            <a:r>
              <a:rPr lang="en-US" sz="1400" dirty="0"/>
              <a:t>Per-node locks are acquired (left) before inserting node B into the list (right).</a:t>
            </a:r>
          </a:p>
        </p:txBody>
      </p:sp>
    </p:spTree>
    <p:extLst>
      <p:ext uri="{BB962C8B-B14F-4D97-AF65-F5344CB8AC3E}">
        <p14:creationId xmlns:p14="http://schemas.microsoft.com/office/powerpoint/2010/main" val="6305074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267F64-793C-4DFA-97FF-F50F11417420}"/>
              </a:ext>
            </a:extLst>
          </p:cNvPr>
          <p:cNvSpPr>
            <a:spLocks noGrp="1"/>
          </p:cNvSpPr>
          <p:nvPr>
            <p:ph type="title"/>
          </p:nvPr>
        </p:nvSpPr>
        <p:spPr/>
        <p:txBody>
          <a:bodyPr/>
          <a:lstStyle/>
          <a:p>
            <a:r>
              <a:rPr lang="en-US" dirty="0"/>
              <a:t>Handling thread divergence, Volta and Turing</a:t>
            </a:r>
          </a:p>
        </p:txBody>
      </p:sp>
      <p:sp>
        <p:nvSpPr>
          <p:cNvPr id="7" name="Content Placeholder 6">
            <a:extLst>
              <a:ext uri="{FF2B5EF4-FFF2-40B4-BE49-F238E27FC236}">
                <a16:creationId xmlns:a16="http://schemas.microsoft.com/office/drawing/2014/main" id="{F5EBD386-A7BB-4306-8F45-D10AC9A1FC33}"/>
              </a:ext>
            </a:extLst>
          </p:cNvPr>
          <p:cNvSpPr>
            <a:spLocks noGrp="1"/>
          </p:cNvSpPr>
          <p:nvPr>
            <p:ph sz="half" idx="1"/>
          </p:nvPr>
        </p:nvSpPr>
        <p:spPr/>
        <p:txBody>
          <a:bodyPr>
            <a:normAutofit fontScale="85000" lnSpcReduction="20000"/>
          </a:bodyPr>
          <a:lstStyle/>
          <a:p>
            <a:r>
              <a:rPr lang="en-US" dirty="0"/>
              <a:t>Note that instruction Z is not executed by the same warp threads at the same time</a:t>
            </a:r>
          </a:p>
          <a:p>
            <a:pPr lvl="1"/>
            <a:endParaRPr lang="en-US" dirty="0"/>
          </a:p>
          <a:p>
            <a:r>
              <a:rPr lang="en-US" dirty="0"/>
              <a:t>DN: In the “white blocks”, it might be that the scheduler executes other threads? Not clear</a:t>
            </a:r>
          </a:p>
          <a:p>
            <a:pPr lvl="1"/>
            <a:endParaRPr lang="en-US" dirty="0"/>
          </a:p>
          <a:p>
            <a:r>
              <a:rPr lang="en-US" dirty="0"/>
              <a:t>Call CUDA 9 warp synchronization function </a:t>
            </a:r>
            <a:r>
              <a:rPr lang="en-US" dirty="0" err="1">
                <a:latin typeface="Consolas" panose="020B0609020204030204" pitchFamily="49" charset="0"/>
              </a:rPr>
              <a:t>syncwarp</a:t>
            </a:r>
            <a:r>
              <a:rPr lang="en-US" dirty="0">
                <a:latin typeface="Consolas" panose="020B0609020204030204" pitchFamily="49" charset="0"/>
              </a:rPr>
              <a:t>()</a:t>
            </a:r>
            <a:r>
              <a:rPr lang="en-US" dirty="0"/>
              <a:t> to force </a:t>
            </a:r>
            <a:r>
              <a:rPr lang="en-US" dirty="0" err="1"/>
              <a:t>reconvergence</a:t>
            </a:r>
            <a:r>
              <a:rPr lang="en-US" dirty="0"/>
              <a:t> (lower pic)</a:t>
            </a:r>
          </a:p>
          <a:p>
            <a:pPr lvl="1"/>
            <a:r>
              <a:rPr lang="en-US" dirty="0"/>
              <a:t>The divergent portions of the warp might not execute Z together, but all execution pathways from threads within a warp will complete before any thread reaches the statement after the </a:t>
            </a:r>
            <a:r>
              <a:rPr lang="en-US" dirty="0" err="1">
                <a:latin typeface="Consolas" panose="020B0609020204030204" pitchFamily="49" charset="0"/>
              </a:rPr>
              <a:t>syncwarp</a:t>
            </a:r>
            <a:r>
              <a:rPr lang="en-US" dirty="0">
                <a:latin typeface="Consolas" panose="020B0609020204030204" pitchFamily="49" charset="0"/>
              </a:rPr>
              <a:t>()</a:t>
            </a:r>
          </a:p>
          <a:p>
            <a:pPr lvl="1"/>
            <a:endParaRPr lang="en-US" dirty="0"/>
          </a:p>
          <a:p>
            <a:r>
              <a:rPr lang="en-US" dirty="0"/>
              <a:t>Placing the call to  </a:t>
            </a:r>
            <a:r>
              <a:rPr lang="en-US" dirty="0" err="1">
                <a:latin typeface="Consolas" panose="020B0609020204030204" pitchFamily="49" charset="0"/>
              </a:rPr>
              <a:t>syncwarp</a:t>
            </a:r>
            <a:r>
              <a:rPr lang="en-US" dirty="0">
                <a:latin typeface="Consolas" panose="020B0609020204030204" pitchFamily="49" charset="0"/>
              </a:rPr>
              <a:t>()</a:t>
            </a:r>
            <a:r>
              <a:rPr lang="en-US" dirty="0"/>
              <a:t> before the execution of Z would force </a:t>
            </a:r>
            <a:r>
              <a:rPr lang="en-US" dirty="0" err="1"/>
              <a:t>reconvergence</a:t>
            </a:r>
            <a:r>
              <a:rPr lang="en-US" dirty="0"/>
              <a:t> before executing Z, potentially enabling greater SIMT efficiency if the developer knows that this is safe for their application</a:t>
            </a:r>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A6E22953-49D0-41CB-B0E1-38E992FAF4A4}"/>
              </a:ext>
            </a:extLst>
          </p:cNvPr>
          <p:cNvSpPr>
            <a:spLocks noGrp="1"/>
          </p:cNvSpPr>
          <p:nvPr>
            <p:ph type="sldNum" sz="quarter" idx="12"/>
          </p:nvPr>
        </p:nvSpPr>
        <p:spPr/>
        <p:txBody>
          <a:bodyPr/>
          <a:lstStyle/>
          <a:p>
            <a:fld id="{67D2203D-769A-4D5A-AE4C-EA73FDE6A130}" type="slidenum">
              <a:rPr lang="en-US" smtClean="0"/>
              <a:t>66</a:t>
            </a:fld>
            <a:endParaRPr lang="en-US"/>
          </a:p>
        </p:txBody>
      </p:sp>
      <mc:AlternateContent xmlns:mc="http://schemas.openxmlformats.org/markup-compatibility/2006" xmlns:a14="http://schemas.microsoft.com/office/drawing/2010/main">
        <mc:Choice Requires="a14">
          <p:sp>
            <p:nvSpPr>
              <p:cNvPr id="8" name="Text Placeholder 7">
                <a:extLst>
                  <a:ext uri="{FF2B5EF4-FFF2-40B4-BE49-F238E27FC236}">
                    <a16:creationId xmlns:a16="http://schemas.microsoft.com/office/drawing/2014/main" id="{95403CE1-7DD7-49E4-A8BD-EC9DB7AC4ACD}"/>
                  </a:ext>
                </a:extLst>
              </p:cNvPr>
              <p:cNvSpPr>
                <a:spLocks noGrp="1"/>
              </p:cNvSpPr>
              <p:nvPr>
                <p:ph type="body" sz="quarter" idx="13"/>
              </p:nvPr>
            </p:nvSpPr>
            <p:spPr/>
            <p:txBody>
              <a:bodyPr/>
              <a:lstStyle/>
              <a:p>
                <a:r>
                  <a:rPr lang="en-US" dirty="0"/>
                  <a:t>[NVIDIA]</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8" name="Text Placeholder 7">
                <a:extLst>
                  <a:ext uri="{FF2B5EF4-FFF2-40B4-BE49-F238E27FC236}">
                    <a16:creationId xmlns:a16="http://schemas.microsoft.com/office/drawing/2014/main" id="{95403CE1-7DD7-49E4-A8BD-EC9DB7AC4ACD}"/>
                  </a:ext>
                </a:extLst>
              </p:cNvPr>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en-US">
                    <a:noFill/>
                  </a:rPr>
                  <a:t> </a:t>
                </a:r>
              </a:p>
            </p:txBody>
          </p:sp>
        </mc:Fallback>
      </mc:AlternateContent>
      <p:pic>
        <p:nvPicPr>
          <p:cNvPr id="9" name="image23.png">
            <a:extLst>
              <a:ext uri="{FF2B5EF4-FFF2-40B4-BE49-F238E27FC236}">
                <a16:creationId xmlns:a16="http://schemas.microsoft.com/office/drawing/2014/main" id="{D84F7404-13D6-4CC7-AC26-5651F102FF7F}"/>
              </a:ext>
            </a:extLst>
          </p:cNvPr>
          <p:cNvPicPr>
            <a:picLocks noChangeAspect="1"/>
          </p:cNvPicPr>
          <p:nvPr/>
        </p:nvPicPr>
        <p:blipFill>
          <a:blip r:embed="rId3" cstate="print"/>
          <a:stretch>
            <a:fillRect/>
          </a:stretch>
        </p:blipFill>
        <p:spPr>
          <a:xfrm>
            <a:off x="5860702" y="1921437"/>
            <a:ext cx="6017143" cy="1838571"/>
          </a:xfrm>
          <a:prstGeom prst="rect">
            <a:avLst/>
          </a:prstGeom>
        </p:spPr>
      </p:pic>
      <p:pic>
        <p:nvPicPr>
          <p:cNvPr id="10" name="image24.png">
            <a:extLst>
              <a:ext uri="{FF2B5EF4-FFF2-40B4-BE49-F238E27FC236}">
                <a16:creationId xmlns:a16="http://schemas.microsoft.com/office/drawing/2014/main" id="{B15DDB6F-A795-4841-A111-B268D68079BD}"/>
              </a:ext>
            </a:extLst>
          </p:cNvPr>
          <p:cNvPicPr>
            <a:picLocks noChangeAspect="1"/>
          </p:cNvPicPr>
          <p:nvPr/>
        </p:nvPicPr>
        <p:blipFill>
          <a:blip r:embed="rId4" cstate="print"/>
          <a:stretch>
            <a:fillRect/>
          </a:stretch>
        </p:blipFill>
        <p:spPr>
          <a:xfrm>
            <a:off x="5860702" y="3997233"/>
            <a:ext cx="6236000" cy="1972000"/>
          </a:xfrm>
          <a:prstGeom prst="rect">
            <a:avLst/>
          </a:prstGeom>
        </p:spPr>
      </p:pic>
    </p:spTree>
    <p:extLst>
      <p:ext uri="{BB962C8B-B14F-4D97-AF65-F5344CB8AC3E}">
        <p14:creationId xmlns:p14="http://schemas.microsoft.com/office/powerpoint/2010/main" val="2085821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1298659" y="3956288"/>
            <a:ext cx="6477000" cy="566737"/>
          </a:xfrm>
          <a:prstGeom prst="rect">
            <a:avLst/>
          </a:prstGeom>
          <a:solidFill>
            <a:schemeClr val="accent1">
              <a:lumMod val="50000"/>
            </a:schemeClr>
          </a:solidFill>
        </p:spPr>
        <p:txBody>
          <a:bodyPr vert="horz" lIns="91440" tIns="45720" rIns="91440" bIns="45720" rtlCol="0" anchor="ctr">
            <a:normAutofit/>
          </a:bodyPr>
          <a:lstStyle>
            <a:lvl1pPr>
              <a:lnSpc>
                <a:spcPct val="90000"/>
              </a:lnSpc>
              <a:spcBef>
                <a:spcPct val="0"/>
              </a:spcBef>
              <a:buNone/>
              <a:defRPr sz="3200">
                <a:solidFill>
                  <a:schemeClr val="bg1"/>
                </a:solidFill>
                <a:latin typeface="+mj-lt"/>
                <a:ea typeface="+mj-ea"/>
                <a:cs typeface="+mj-cs"/>
              </a:defRPr>
            </a:lvl1pPr>
          </a:lstStyle>
          <a:p>
            <a:r>
              <a:rPr lang="en-US" dirty="0"/>
              <a:t>Matrix Multiplication Example</a:t>
            </a:r>
          </a:p>
        </p:txBody>
      </p:sp>
      <p:sp>
        <p:nvSpPr>
          <p:cNvPr id="2" name="Slide Number Placeholder 1"/>
          <p:cNvSpPr>
            <a:spLocks noGrp="1"/>
          </p:cNvSpPr>
          <p:nvPr>
            <p:ph type="sldNum" sz="quarter" idx="12"/>
          </p:nvPr>
        </p:nvSpPr>
        <p:spPr/>
        <p:txBody>
          <a:bodyPr/>
          <a:lstStyle/>
          <a:p>
            <a:fld id="{0DADA60C-5EC0-4A30-9E3E-F1AD4B17CF03}" type="slidenum">
              <a:rPr lang="en-US" altLang="en-US" smtClean="0"/>
              <a:pPr/>
              <a:t>7</a:t>
            </a:fld>
            <a:endParaRPr lang="en-US" altLang="en-US"/>
          </a:p>
        </p:txBody>
      </p:sp>
    </p:spTree>
    <p:extLst>
      <p:ext uri="{BB962C8B-B14F-4D97-AF65-F5344CB8AC3E}">
        <p14:creationId xmlns:p14="http://schemas.microsoft.com/office/powerpoint/2010/main" val="36619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sz="3200" dirty="0"/>
              <a:t>Simple Example: Matrix Multiplication</a:t>
            </a:r>
          </a:p>
        </p:txBody>
      </p:sp>
      <p:sp>
        <p:nvSpPr>
          <p:cNvPr id="60419" name="Rectangle 3"/>
          <p:cNvSpPr>
            <a:spLocks noGrp="1" noChangeArrowheads="1"/>
          </p:cNvSpPr>
          <p:nvPr>
            <p:ph idx="1"/>
          </p:nvPr>
        </p:nvSpPr>
        <p:spPr/>
        <p:txBody>
          <a:bodyPr/>
          <a:lstStyle/>
          <a:p>
            <a:endParaRPr lang="en-US" sz="2200" dirty="0"/>
          </a:p>
          <a:p>
            <a:r>
              <a:rPr lang="en-US" sz="2200" dirty="0"/>
              <a:t>A straightforward matrix multiplication example that illustrates the basic features of memory and thread management in CUDA</a:t>
            </a:r>
          </a:p>
          <a:p>
            <a:pPr lvl="1"/>
            <a:endParaRPr lang="en-US" sz="1800" dirty="0"/>
          </a:p>
          <a:p>
            <a:r>
              <a:rPr lang="en-US" sz="2200" dirty="0"/>
              <a:t>There’s a HW based on this</a:t>
            </a:r>
          </a:p>
          <a:p>
            <a:pPr lvl="1"/>
            <a:endParaRPr lang="en-US" dirty="0"/>
          </a:p>
          <a:p>
            <a:pPr lvl="1"/>
            <a:r>
              <a:rPr lang="en-US" dirty="0"/>
              <a:t>Use only global memory (don’t bring shared memory into picture yet)</a:t>
            </a:r>
          </a:p>
          <a:p>
            <a:pPr lvl="1"/>
            <a:r>
              <a:rPr lang="en-US" dirty="0"/>
              <a:t>Matrix will be of small dimension, job can be done using one block of threads</a:t>
            </a:r>
          </a:p>
          <a:p>
            <a:pPr lvl="1"/>
            <a:r>
              <a:rPr lang="en-US" dirty="0"/>
              <a:t>Concentrate on </a:t>
            </a:r>
          </a:p>
          <a:p>
            <a:pPr lvl="2"/>
            <a:r>
              <a:rPr lang="en-US" sz="1700" dirty="0"/>
              <a:t>Thread ID usage</a:t>
            </a:r>
            <a:endParaRPr lang="en-US" sz="2000" dirty="0"/>
          </a:p>
          <a:p>
            <a:pPr lvl="2"/>
            <a:r>
              <a:rPr lang="en-US" sz="1700" dirty="0"/>
              <a:t>Memory data transfer API between host and device</a:t>
            </a:r>
          </a:p>
        </p:txBody>
      </p:sp>
      <p:sp>
        <p:nvSpPr>
          <p:cNvPr id="3" name="Slide Number Placeholder 2"/>
          <p:cNvSpPr>
            <a:spLocks noGrp="1"/>
          </p:cNvSpPr>
          <p:nvPr>
            <p:ph type="sldNum" sz="quarter" idx="12"/>
          </p:nvPr>
        </p:nvSpPr>
        <p:spPr/>
        <p:txBody>
          <a:bodyPr/>
          <a:lstStyle/>
          <a:p>
            <a:fld id="{2607EFA3-406F-4E56-9DD2-4C036976C4CD}" type="slidenum">
              <a:rPr lang="en-US" altLang="en-US" smtClean="0"/>
              <a:pPr/>
              <a:t>8</a:t>
            </a:fld>
            <a:endParaRPr lang="en-US" altLang="en-US" dirty="0"/>
          </a:p>
        </p:txBody>
      </p:sp>
    </p:spTree>
    <p:extLst>
      <p:ext uri="{BB962C8B-B14F-4D97-AF65-F5344CB8AC3E}">
        <p14:creationId xmlns:p14="http://schemas.microsoft.com/office/powerpoint/2010/main" val="1247251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Prelude: on the Matrix Data Structure</a:t>
            </a:r>
          </a:p>
        </p:txBody>
      </p:sp>
      <p:sp>
        <p:nvSpPr>
          <p:cNvPr id="7" name="Slide Number Placeholder 6"/>
          <p:cNvSpPr>
            <a:spLocks noGrp="1"/>
          </p:cNvSpPr>
          <p:nvPr>
            <p:ph type="sldNum" sz="quarter" idx="12"/>
          </p:nvPr>
        </p:nvSpPr>
        <p:spPr/>
        <p:txBody>
          <a:bodyPr/>
          <a:lstStyle/>
          <a:p>
            <a:fld id="{2607EFA3-406F-4E56-9DD2-4C036976C4CD}" type="slidenum">
              <a:rPr lang="en-US" altLang="en-US" smtClean="0"/>
              <a:pPr/>
              <a:t>9</a:t>
            </a:fld>
            <a:endParaRPr lang="en-US" altLang="en-US" dirty="0"/>
          </a:p>
        </p:txBody>
      </p:sp>
      <p:sp>
        <p:nvSpPr>
          <p:cNvPr id="3" name="Content Placeholder 2"/>
          <p:cNvSpPr>
            <a:spLocks noGrp="1"/>
          </p:cNvSpPr>
          <p:nvPr>
            <p:ph idx="4294967295"/>
          </p:nvPr>
        </p:nvSpPr>
        <p:spPr>
          <a:xfrm>
            <a:off x="0" y="2133600"/>
            <a:ext cx="8458200" cy="1633538"/>
          </a:xfrm>
        </p:spPr>
        <p:txBody>
          <a:bodyPr/>
          <a:lstStyle/>
          <a:p>
            <a:r>
              <a:rPr lang="en-US" dirty="0"/>
              <a:t>The following data structure will come in handy</a:t>
            </a:r>
          </a:p>
          <a:p>
            <a:pPr lvl="1"/>
            <a:r>
              <a:rPr lang="en-US" dirty="0"/>
              <a:t>Purpose: store matrix-related data</a:t>
            </a:r>
          </a:p>
          <a:p>
            <a:pPr lvl="1"/>
            <a:r>
              <a:rPr lang="en-US" dirty="0"/>
              <a:t>Note that the matrix is stored in </a:t>
            </a:r>
            <a:r>
              <a:rPr lang="en-US" u="sng" dirty="0"/>
              <a:t>row-major</a:t>
            </a:r>
            <a:r>
              <a:rPr lang="en-US" dirty="0"/>
              <a:t> order in a one dimensional array pointed to by “</a:t>
            </a:r>
            <a:r>
              <a:rPr lang="en-US" dirty="0">
                <a:latin typeface="Courier New" panose="02070309020205020404" pitchFamily="49" charset="0"/>
                <a:cs typeface="Courier New" panose="02070309020205020404" pitchFamily="49" charset="0"/>
              </a:rPr>
              <a:t>elements</a:t>
            </a:r>
            <a:r>
              <a:rPr lang="en-US" dirty="0"/>
              <a:t>”</a:t>
            </a:r>
          </a:p>
        </p:txBody>
      </p:sp>
      <p:sp>
        <p:nvSpPr>
          <p:cNvPr id="4" name="Rectangle 3"/>
          <p:cNvSpPr/>
          <p:nvPr/>
        </p:nvSpPr>
        <p:spPr>
          <a:xfrm>
            <a:off x="2438400" y="4267201"/>
            <a:ext cx="7162800" cy="2012859"/>
          </a:xfrm>
          <a:prstGeom prst="rect">
            <a:avLst/>
          </a:prstGeom>
          <a:solidFill>
            <a:schemeClr val="bg1">
              <a:lumMod val="95000"/>
            </a:schemeClr>
          </a:solidFill>
          <a:ln>
            <a:solidFill>
              <a:schemeClr val="tx1"/>
            </a:solidFill>
          </a:ln>
        </p:spPr>
        <p:txBody>
          <a:bodyPr wrap="square">
            <a:spAutoFit/>
          </a:bodyPr>
          <a:lstStyle/>
          <a:p>
            <a:pPr marL="457200" indent="-457200">
              <a:lnSpc>
                <a:spcPct val="80000"/>
              </a:lnSpc>
              <a:spcBef>
                <a:spcPct val="20000"/>
              </a:spcBef>
              <a:buClr>
                <a:schemeClr val="tx2"/>
              </a:buClr>
              <a:buSzPct val="70000"/>
            </a:pPr>
            <a:r>
              <a:rPr lang="en-US" sz="1600" b="1" dirty="0">
                <a:solidFill>
                  <a:srgbClr val="008A3E"/>
                </a:solidFill>
                <a:latin typeface="Courier New" pitchFamily="49" charset="0"/>
                <a:ea typeface="Times New Roman" pitchFamily="18" charset="0"/>
                <a:cs typeface="Courier New" pitchFamily="49" charset="0"/>
              </a:rPr>
              <a:t>// IMPORTANT - Matrices are stored in </a:t>
            </a:r>
            <a:r>
              <a:rPr lang="en-US" sz="1600" b="1" dirty="0">
                <a:solidFill>
                  <a:srgbClr val="C00000"/>
                </a:solidFill>
                <a:latin typeface="Courier New" pitchFamily="49" charset="0"/>
                <a:ea typeface="Times New Roman" pitchFamily="18" charset="0"/>
                <a:cs typeface="Courier New" pitchFamily="49" charset="0"/>
              </a:rPr>
              <a:t>row-major</a:t>
            </a:r>
            <a:r>
              <a:rPr lang="en-US" sz="1600" b="1" dirty="0">
                <a:solidFill>
                  <a:srgbClr val="008A3E"/>
                </a:solidFill>
                <a:latin typeface="Courier New" pitchFamily="49" charset="0"/>
                <a:ea typeface="Times New Roman" pitchFamily="18" charset="0"/>
                <a:cs typeface="Courier New" pitchFamily="49" charset="0"/>
              </a:rPr>
              <a:t> order: </a:t>
            </a:r>
          </a:p>
          <a:p>
            <a:pPr marL="457200" indent="-457200">
              <a:lnSpc>
                <a:spcPct val="80000"/>
              </a:lnSpc>
              <a:spcBef>
                <a:spcPct val="20000"/>
              </a:spcBef>
              <a:buClr>
                <a:schemeClr val="tx2"/>
              </a:buClr>
              <a:buSzPct val="70000"/>
            </a:pPr>
            <a:r>
              <a:rPr lang="en-US" sz="1600" b="1" dirty="0">
                <a:solidFill>
                  <a:srgbClr val="008A3E"/>
                </a:solidFill>
                <a:latin typeface="Courier New" pitchFamily="49" charset="0"/>
                <a:ea typeface="Times New Roman" pitchFamily="18" charset="0"/>
                <a:cs typeface="Courier New" pitchFamily="49" charset="0"/>
              </a:rPr>
              <a:t>// M(row, </a:t>
            </a:r>
            <a:r>
              <a:rPr lang="en-US" sz="1600" b="1" dirty="0" err="1">
                <a:solidFill>
                  <a:srgbClr val="008A3E"/>
                </a:solidFill>
                <a:latin typeface="Courier New" pitchFamily="49" charset="0"/>
                <a:ea typeface="Times New Roman" pitchFamily="18" charset="0"/>
                <a:cs typeface="Courier New" pitchFamily="49" charset="0"/>
              </a:rPr>
              <a:t>col</a:t>
            </a:r>
            <a:r>
              <a:rPr lang="en-US" sz="1600" b="1" dirty="0">
                <a:solidFill>
                  <a:srgbClr val="008A3E"/>
                </a:solidFill>
                <a:latin typeface="Courier New" pitchFamily="49" charset="0"/>
                <a:ea typeface="Times New Roman" pitchFamily="18" charset="0"/>
                <a:cs typeface="Courier New" pitchFamily="49" charset="0"/>
              </a:rPr>
              <a:t>) = </a:t>
            </a:r>
            <a:r>
              <a:rPr lang="en-US" sz="1600" b="1" dirty="0" err="1">
                <a:solidFill>
                  <a:srgbClr val="008A3E"/>
                </a:solidFill>
                <a:latin typeface="Courier New" pitchFamily="49" charset="0"/>
                <a:ea typeface="Times New Roman" pitchFamily="18" charset="0"/>
                <a:cs typeface="Courier New" pitchFamily="49" charset="0"/>
              </a:rPr>
              <a:t>M.elements</a:t>
            </a:r>
            <a:r>
              <a:rPr lang="en-US" sz="1600" b="1" dirty="0">
                <a:solidFill>
                  <a:srgbClr val="008A3E"/>
                </a:solidFill>
                <a:latin typeface="Courier New" pitchFamily="49" charset="0"/>
                <a:ea typeface="Times New Roman" pitchFamily="18" charset="0"/>
                <a:cs typeface="Courier New" pitchFamily="49" charset="0"/>
              </a:rPr>
              <a:t>[row * </a:t>
            </a:r>
            <a:r>
              <a:rPr lang="en-US" sz="1600" b="1" dirty="0" err="1">
                <a:solidFill>
                  <a:srgbClr val="008A3E"/>
                </a:solidFill>
                <a:latin typeface="Courier New" pitchFamily="49" charset="0"/>
                <a:ea typeface="Times New Roman" pitchFamily="18" charset="0"/>
                <a:cs typeface="Courier New" pitchFamily="49" charset="0"/>
              </a:rPr>
              <a:t>M.width</a:t>
            </a:r>
            <a:r>
              <a:rPr lang="en-US" sz="1600" b="1" dirty="0">
                <a:solidFill>
                  <a:srgbClr val="008A3E"/>
                </a:solidFill>
                <a:latin typeface="Courier New" pitchFamily="49" charset="0"/>
                <a:ea typeface="Times New Roman" pitchFamily="18" charset="0"/>
                <a:cs typeface="Courier New" pitchFamily="49" charset="0"/>
              </a:rPr>
              <a:t> + </a:t>
            </a:r>
            <a:r>
              <a:rPr lang="en-US" sz="1600" b="1" dirty="0" err="1">
                <a:solidFill>
                  <a:srgbClr val="008A3E"/>
                </a:solidFill>
                <a:latin typeface="Courier New" pitchFamily="49" charset="0"/>
                <a:ea typeface="Times New Roman" pitchFamily="18" charset="0"/>
                <a:cs typeface="Courier New" pitchFamily="49" charset="0"/>
              </a:rPr>
              <a:t>col</a:t>
            </a:r>
            <a:r>
              <a:rPr lang="en-US" sz="1600" b="1" dirty="0">
                <a:solidFill>
                  <a:srgbClr val="008A3E"/>
                </a:solidFill>
                <a:latin typeface="Courier New" pitchFamily="49" charset="0"/>
                <a:ea typeface="Times New Roman" pitchFamily="18" charset="0"/>
                <a:cs typeface="Courier New" pitchFamily="49" charset="0"/>
              </a:rPr>
              <a:t>]</a:t>
            </a:r>
          </a:p>
          <a:p>
            <a:pPr marL="457200" indent="-457200">
              <a:lnSpc>
                <a:spcPct val="80000"/>
              </a:lnSpc>
              <a:spcBef>
                <a:spcPct val="20000"/>
              </a:spcBef>
              <a:buClr>
                <a:schemeClr val="tx2"/>
              </a:buClr>
              <a:buSzPct val="70000"/>
            </a:pPr>
            <a:r>
              <a:rPr lang="en-US" sz="1600" b="1" dirty="0">
                <a:solidFill>
                  <a:srgbClr val="0000CC"/>
                </a:solidFill>
                <a:latin typeface="Courier New" pitchFamily="49" charset="0"/>
                <a:ea typeface="Times New Roman" pitchFamily="18" charset="0"/>
                <a:cs typeface="Courier New" pitchFamily="49" charset="0"/>
              </a:rPr>
              <a:t> </a:t>
            </a:r>
          </a:p>
          <a:p>
            <a:pPr marL="457200" indent="-457200">
              <a:lnSpc>
                <a:spcPct val="80000"/>
              </a:lnSpc>
              <a:spcBef>
                <a:spcPct val="20000"/>
              </a:spcBef>
              <a:buClr>
                <a:schemeClr val="tx2"/>
              </a:buClr>
              <a:buSzPct val="70000"/>
            </a:pPr>
            <a:r>
              <a:rPr lang="en-US" sz="1600" b="1" dirty="0" err="1">
                <a:latin typeface="Courier New" pitchFamily="49" charset="0"/>
                <a:ea typeface="Times New Roman" pitchFamily="18" charset="0"/>
                <a:cs typeface="Courier New" pitchFamily="49" charset="0"/>
              </a:rPr>
              <a:t>typedef</a:t>
            </a:r>
            <a:r>
              <a:rPr lang="en-US" sz="1600" b="1" dirty="0">
                <a:latin typeface="Courier New" pitchFamily="49" charset="0"/>
                <a:ea typeface="Times New Roman" pitchFamily="18" charset="0"/>
                <a:cs typeface="Courier New" pitchFamily="49" charset="0"/>
              </a:rPr>
              <a:t> </a:t>
            </a:r>
            <a:r>
              <a:rPr lang="en-US" sz="1600" b="1" dirty="0" err="1">
                <a:latin typeface="Courier New" pitchFamily="49" charset="0"/>
                <a:ea typeface="Times New Roman" pitchFamily="18" charset="0"/>
                <a:cs typeface="Courier New" pitchFamily="49" charset="0"/>
              </a:rPr>
              <a:t>struct</a:t>
            </a:r>
            <a:r>
              <a:rPr lang="en-US" sz="1600" b="1" dirty="0">
                <a:latin typeface="Courier New" pitchFamily="49" charset="0"/>
                <a:ea typeface="Times New Roman" pitchFamily="18" charset="0"/>
                <a:cs typeface="Courier New" pitchFamily="49" charset="0"/>
              </a:rPr>
              <a:t> { </a:t>
            </a:r>
          </a:p>
          <a:p>
            <a:pPr marL="457200" indent="-457200">
              <a:lnSpc>
                <a:spcPct val="80000"/>
              </a:lnSpc>
              <a:spcBef>
                <a:spcPct val="20000"/>
              </a:spcBef>
              <a:buClr>
                <a:schemeClr val="tx2"/>
              </a:buClr>
              <a:buSzPct val="70000"/>
            </a:pPr>
            <a:r>
              <a:rPr lang="en-US" sz="1600" b="1" dirty="0">
                <a:latin typeface="Courier New" pitchFamily="49" charset="0"/>
                <a:ea typeface="Times New Roman" pitchFamily="18" charset="0"/>
                <a:cs typeface="Courier New" pitchFamily="49" charset="0"/>
              </a:rPr>
              <a:t>	</a:t>
            </a:r>
            <a:r>
              <a:rPr lang="en-US" sz="1600" b="1" dirty="0" err="1">
                <a:latin typeface="Courier New" pitchFamily="49" charset="0"/>
                <a:ea typeface="Times New Roman" pitchFamily="18" charset="0"/>
                <a:cs typeface="Courier New" pitchFamily="49" charset="0"/>
              </a:rPr>
              <a:t>int</a:t>
            </a:r>
            <a:r>
              <a:rPr lang="en-US" sz="1600" b="1" dirty="0">
                <a:latin typeface="Courier New" pitchFamily="49" charset="0"/>
                <a:ea typeface="Times New Roman" pitchFamily="18" charset="0"/>
                <a:cs typeface="Courier New" pitchFamily="49" charset="0"/>
              </a:rPr>
              <a:t> width;</a:t>
            </a:r>
          </a:p>
          <a:p>
            <a:pPr marL="457200" indent="-457200">
              <a:lnSpc>
                <a:spcPct val="80000"/>
              </a:lnSpc>
              <a:spcBef>
                <a:spcPct val="20000"/>
              </a:spcBef>
              <a:buClr>
                <a:schemeClr val="tx2"/>
              </a:buClr>
              <a:buSzPct val="70000"/>
            </a:pPr>
            <a:r>
              <a:rPr lang="en-US" sz="1600" b="1" dirty="0">
                <a:latin typeface="Courier New" pitchFamily="49" charset="0"/>
                <a:ea typeface="Times New Roman" pitchFamily="18" charset="0"/>
                <a:cs typeface="Courier New" pitchFamily="49" charset="0"/>
              </a:rPr>
              <a:t>	</a:t>
            </a:r>
            <a:r>
              <a:rPr lang="en-US" sz="1600" b="1" dirty="0" err="1">
                <a:latin typeface="Courier New" pitchFamily="49" charset="0"/>
                <a:ea typeface="Times New Roman" pitchFamily="18" charset="0"/>
                <a:cs typeface="Courier New" pitchFamily="49" charset="0"/>
              </a:rPr>
              <a:t>int</a:t>
            </a:r>
            <a:r>
              <a:rPr lang="en-US" sz="1600" b="1" dirty="0">
                <a:latin typeface="Courier New" pitchFamily="49" charset="0"/>
                <a:ea typeface="Times New Roman" pitchFamily="18" charset="0"/>
                <a:cs typeface="Courier New" pitchFamily="49" charset="0"/>
              </a:rPr>
              <a:t> height; </a:t>
            </a:r>
          </a:p>
          <a:p>
            <a:pPr marL="457200" indent="-457200">
              <a:lnSpc>
                <a:spcPct val="80000"/>
              </a:lnSpc>
              <a:spcBef>
                <a:spcPct val="20000"/>
              </a:spcBef>
              <a:buClr>
                <a:schemeClr val="tx2"/>
              </a:buClr>
              <a:buSzPct val="70000"/>
            </a:pPr>
            <a:r>
              <a:rPr lang="en-US" sz="1600" b="1" dirty="0">
                <a:latin typeface="Courier New" pitchFamily="49" charset="0"/>
                <a:ea typeface="Times New Roman" pitchFamily="18" charset="0"/>
                <a:cs typeface="Courier New" pitchFamily="49" charset="0"/>
              </a:rPr>
              <a:t>	float* elements; </a:t>
            </a:r>
          </a:p>
          <a:p>
            <a:pPr marL="457200" indent="-457200">
              <a:lnSpc>
                <a:spcPct val="80000"/>
              </a:lnSpc>
              <a:spcBef>
                <a:spcPct val="20000"/>
              </a:spcBef>
              <a:buClr>
                <a:schemeClr val="tx2"/>
              </a:buClr>
              <a:buSzPct val="70000"/>
            </a:pPr>
            <a:r>
              <a:rPr lang="en-US" sz="1600" b="1" dirty="0">
                <a:latin typeface="Courier New" pitchFamily="49" charset="0"/>
                <a:ea typeface="Times New Roman" pitchFamily="18" charset="0"/>
                <a:cs typeface="Courier New" pitchFamily="49" charset="0"/>
              </a:rPr>
              <a:t>} Matrix; </a:t>
            </a:r>
          </a:p>
        </p:txBody>
      </p:sp>
    </p:spTree>
    <p:extLst>
      <p:ext uri="{BB962C8B-B14F-4D97-AF65-F5344CB8AC3E}">
        <p14:creationId xmlns:p14="http://schemas.microsoft.com/office/powerpoint/2010/main" val="10805481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079.49"/>
  <p:tag name="ORIGINALWIDTH" val="6388.451"/>
  <p:tag name="LATEXADDIN" val="\documentclass{article}\pagestyle{empty}&#10;\usepackage{amssymb}&#10;\usepackage{amsmath}&#10;\usepackage{graphics,epsfig}&#10;\usepackage[left=1.5cm,right=1.5cm]{geometry} &#10;\usepackage{color}&#10;\usepackage{multirow}&#10;\definecolor{MyDarkGreen}{rgb}{0,0.8,0}&#10;\definecolor{MyDarkBlue}{rgb}{0,0.2,0.8}&#10;\definecolor{MyDarkRed}{rgb}{0.8,0.05,0}&#10;&#10;\begin{document}&#10;\begin{itemize}&#10; \item Each block organizes its threads in a 3D structure defined by its three dimensions: $D_x$, $D_y$, and $D_z$ that you specify.&#10; \item A block cannot have more than 1024 threads $ \quad \Rightarrow \quad D_x \times D_y \times D_z \le 1024$.&#10; &#10; \item Each thread in a block can be identified by a unique index $(x, y, z)$, and&#10; &#10; \[&#10; 0 \le x &lt; D_x \quad \quad \quad 0 \le y &lt; D_y \quad \quad \quad 0 \le z &lt; D_z &#10; \]&#10; \item A triplet $(x, y, z)$, called the thread index, is a high-level representation of a thread in the economy of a block.  Under the hood, the same thread has a simplified and unique id, which is computed as $t_{id} = x + y*D_x + z*D_x*D_y$.  You can regard this as a &quot;projection&quot; to a 1D representation.  The concept of thread id is important in understanding how threads are grouped together in warps (more on &quot;warps&quot; later). &#10; &#10; \item In general, operating for vectors typically results in you choosing $D_y=D_z=1$.  Handling matrices typically goes well with $D_z=1$.  For handling PDEs in 3D you might want to have all three block dimensions nonzero.&#10;\end{itemize}&#10;\end{document}&#10;"/>
  <p:tag name="IGUANATEXSIZE" val="20"/>
  <p:tag name="IGUANATEXCURSOR" val="131"/>
  <p:tag name="TRANSPARENCY" val="Fals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pptx" id="{E71FD5FE-4702-439D-898E-DFF52B56CE8E}" vid="{2AED60D7-16AB-4674-BBCD-2532FAE877C5}"/>
    </a:ext>
  </a:extLst>
</a:theme>
</file>

<file path=ppt/theme/theme3.xml><?xml version="1.0" encoding="utf-8"?>
<a:theme xmlns:a="http://schemas.openxmlformats.org/drawingml/2006/main" name="1_Ma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pptx" id="{E71FD5FE-4702-439D-898E-DFF52B56CE8E}" vid="{2AED60D7-16AB-4674-BBCD-2532FAE877C5}"/>
    </a:ext>
  </a:extLst>
</a:theme>
</file>

<file path=ppt/theme/theme4.xml><?xml version="1.0" encoding="utf-8"?>
<a:theme xmlns:a="http://schemas.openxmlformats.org/drawingml/2006/main" name="2_Ma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pptx" id="{E71FD5FE-4702-439D-898E-DFF52B56CE8E}" vid="{2AED60D7-16AB-4674-BBCD-2532FAE877C5}"/>
    </a:ext>
  </a:extLst>
</a:theme>
</file>

<file path=ppt/theme/theme5.xml><?xml version="1.0" encoding="utf-8"?>
<a:theme xmlns:a="http://schemas.openxmlformats.org/drawingml/2006/main" name="3_Ma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pptx" id="{E71FD5FE-4702-439D-898E-DFF52B56CE8E}" vid="{2AED60D7-16AB-4674-BBCD-2532FAE877C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12327</TotalTime>
  <Words>7785</Words>
  <Application>Microsoft Office PowerPoint</Application>
  <PresentationFormat>Widescreen</PresentationFormat>
  <Paragraphs>1407</Paragraphs>
  <Slides>66</Slides>
  <Notes>44</Notes>
  <HiddenSlides>0</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66</vt:i4>
      </vt:variant>
    </vt:vector>
  </HeadingPairs>
  <TitlesOfParts>
    <vt:vector size="83" baseType="lpstr">
      <vt:lpstr>Arial</vt:lpstr>
      <vt:lpstr>Calibri</vt:lpstr>
      <vt:lpstr>Calibri Light</vt:lpstr>
      <vt:lpstr>Cambria Math</vt:lpstr>
      <vt:lpstr>Consolas</vt:lpstr>
      <vt:lpstr>Corbel</vt:lpstr>
      <vt:lpstr>Courier New</vt:lpstr>
      <vt:lpstr>Garamond</vt:lpstr>
      <vt:lpstr>Palatino</vt:lpstr>
      <vt:lpstr>Tahoma</vt:lpstr>
      <vt:lpstr>Times New Roman</vt:lpstr>
      <vt:lpstr>Wingdings</vt:lpstr>
      <vt:lpstr>Custom Design</vt:lpstr>
      <vt:lpstr>Main</vt:lpstr>
      <vt:lpstr>1_Main</vt:lpstr>
      <vt:lpstr>2_Main</vt:lpstr>
      <vt:lpstr>3_Main</vt:lpstr>
      <vt:lpstr>ME759 High Performance Computing for Applications in Engineering  [Spring 2020] </vt:lpstr>
      <vt:lpstr>Quote of the day</vt:lpstr>
      <vt:lpstr>Before we get going…</vt:lpstr>
      <vt:lpstr>Block and Thread Index (Idx)</vt:lpstr>
      <vt:lpstr>A Couple of Built-In Variables [Critical in supporting the SIMD parallel computing paradigm]</vt:lpstr>
      <vt:lpstr>Check your understanding</vt:lpstr>
      <vt:lpstr>PowerPoint Presentation</vt:lpstr>
      <vt:lpstr>Simple Example: Matrix Multiplication</vt:lpstr>
      <vt:lpstr>Prelude: on the Matrix Data Structure</vt:lpstr>
      <vt:lpstr>Square Matrix Multiplication Example</vt:lpstr>
      <vt:lpstr>Multiply Using One Thread Block</vt:lpstr>
      <vt:lpstr>Matrix Multiplication: sequential approach, coded in C</vt:lpstr>
      <vt:lpstr>Step 1: Matrix Multiplication, Host-side. Main Program Code</vt:lpstr>
      <vt:lpstr>Step 2: Matrix Multiplication [host-side code]</vt:lpstr>
      <vt:lpstr>Step 3: Matrix Multiplication - Device-side Kernel Function</vt:lpstr>
      <vt:lpstr>Step 4: Some Loose Ends</vt:lpstr>
      <vt:lpstr>Before Moving On… [Some Words of Wisdom]</vt:lpstr>
      <vt:lpstr>CUDA, Another Example (1/2) [Highlighted aspect: a thread figuring out its work order]</vt:lpstr>
      <vt:lpstr>CUDA, Another Example (2/2) </vt:lpstr>
      <vt:lpstr>if( whichEntry&lt;size ): Why Do I Need this Test?</vt:lpstr>
      <vt:lpstr>Execution Configuration Related</vt:lpstr>
      <vt:lpstr>PowerPoint Presentation</vt:lpstr>
      <vt:lpstr>Array Indexing Issues</vt:lpstr>
      <vt:lpstr>Array Indexing Demo: The multi-block case</vt:lpstr>
      <vt:lpstr>Example: Array Indexing</vt:lpstr>
      <vt:lpstr>Recurring Theme in CUDA Programming [summarizing previous discussion, started after CUDA Example]</vt:lpstr>
      <vt:lpstr>[short topic]: Timing Your Application</vt:lpstr>
      <vt:lpstr>Timing Example: timing a GPU call</vt:lpstr>
      <vt:lpstr>PowerPoint Presentation</vt:lpstr>
      <vt:lpstr>[short/important topic]: Thread Index vs. Thread ID [critical in (i) understanding how SIMD is supported in CUDA,  and (ii) understanding the concept of “warp”]</vt:lpstr>
      <vt:lpstr>Thread Execution Scheduling</vt:lpstr>
      <vt:lpstr>High-level Perspective</vt:lpstr>
      <vt:lpstr>Device-Level Scheduler</vt:lpstr>
      <vt:lpstr>Device-Level Scheduler, Comments</vt:lpstr>
      <vt:lpstr>SM-Level Schedulers</vt:lpstr>
      <vt:lpstr>Quiz</vt:lpstr>
      <vt:lpstr>SM Warp Scheduling, more details</vt:lpstr>
      <vt:lpstr>Fermi Specifics</vt:lpstr>
      <vt:lpstr>Quick Remarks</vt:lpstr>
      <vt:lpstr>Example: Fermi Related</vt:lpstr>
      <vt:lpstr>Fermi Specifics</vt:lpstr>
      <vt:lpstr>More Recent SM Generations</vt:lpstr>
      <vt:lpstr>What you can do with one SM (of the many you have on 1 GPU)</vt:lpstr>
      <vt:lpstr>SM Architecture Specifications</vt:lpstr>
      <vt:lpstr>Technical Specifications and Features</vt:lpstr>
      <vt:lpstr>Organizing Threads into Warps</vt:lpstr>
      <vt:lpstr>Threads are Organized &amp; Executed as Warps</vt:lpstr>
      <vt:lpstr>Why many warps in flight is a good thing</vt:lpstr>
      <vt:lpstr>Execution Configuration, revisiting the concept</vt:lpstr>
      <vt:lpstr>Scheduling: Summing It Up…</vt:lpstr>
      <vt:lpstr>PowerPoint Presentation</vt:lpstr>
      <vt:lpstr>Thread divergence issues</vt:lpstr>
      <vt:lpstr>Thread Divergence in “if-then-else”</vt:lpstr>
      <vt:lpstr>Thread divergence issues</vt:lpstr>
      <vt:lpstr>Thread divergence issues</vt:lpstr>
      <vt:lpstr>Thread divergence issues</vt:lpstr>
      <vt:lpstr>Performance of Divergent Code (1/2)</vt:lpstr>
      <vt:lpstr>Performance of Divergent Code (2/2)</vt:lpstr>
      <vt:lpstr>PowerPoint Presentation</vt:lpstr>
      <vt:lpstr>Thread divergence, VOLTA and TURING</vt:lpstr>
      <vt:lpstr>Handling thread divergence, pre-Volta (Pascal and before)</vt:lpstr>
      <vt:lpstr>SIMT Warp Execution Model of Pascal and Earlier GPUs</vt:lpstr>
      <vt:lpstr>The schedule optimizer </vt:lpstr>
      <vt:lpstr>Handling thread divergence, Volta and Turing</vt:lpstr>
      <vt:lpstr>Example: Volta thread scheduling helps algorithm implementation</vt:lpstr>
      <vt:lpstr>Handling thread divergence, Volta and Turing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Negrut</dc:creator>
  <cp:lastModifiedBy>Dan Negrut</cp:lastModifiedBy>
  <cp:revision>393</cp:revision>
  <dcterms:created xsi:type="dcterms:W3CDTF">2018-05-16T17:28:20Z</dcterms:created>
  <dcterms:modified xsi:type="dcterms:W3CDTF">2020-02-12T16:48:36Z</dcterms:modified>
</cp:coreProperties>
</file>